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32"/>
  </p:notesMasterIdLst>
  <p:sldIdLst>
    <p:sldId id="256" r:id="rId5"/>
    <p:sldId id="353" r:id="rId6"/>
    <p:sldId id="357" r:id="rId7"/>
    <p:sldId id="358" r:id="rId8"/>
    <p:sldId id="354" r:id="rId9"/>
    <p:sldId id="299" r:id="rId10"/>
    <p:sldId id="298" r:id="rId11"/>
    <p:sldId id="276" r:id="rId12"/>
    <p:sldId id="334" r:id="rId13"/>
    <p:sldId id="322" r:id="rId14"/>
    <p:sldId id="359" r:id="rId15"/>
    <p:sldId id="629" r:id="rId16"/>
    <p:sldId id="671" r:id="rId17"/>
    <p:sldId id="360" r:id="rId18"/>
    <p:sldId id="320" r:id="rId19"/>
    <p:sldId id="639" r:id="rId20"/>
    <p:sldId id="614" r:id="rId21"/>
    <p:sldId id="669" r:id="rId22"/>
    <p:sldId id="673" r:id="rId23"/>
    <p:sldId id="674" r:id="rId24"/>
    <p:sldId id="324" r:id="rId25"/>
    <p:sldId id="361" r:id="rId26"/>
    <p:sldId id="312" r:id="rId27"/>
    <p:sldId id="318" r:id="rId28"/>
    <p:sldId id="258" r:id="rId29"/>
    <p:sldId id="333" r:id="rId30"/>
    <p:sldId id="350"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29A"/>
    <a:srgbClr val="B00050"/>
    <a:srgbClr val="EFDAA1"/>
    <a:srgbClr val="FFF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485EF-A661-4E75-961E-622C8ED89B5A}" v="307" dt="2020-12-09T14:00:56.33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67450" autoAdjust="0"/>
  </p:normalViewPr>
  <p:slideViewPr>
    <p:cSldViewPr snapToGrid="0">
      <p:cViewPr varScale="1">
        <p:scale>
          <a:sx n="39" d="100"/>
          <a:sy n="39" d="100"/>
        </p:scale>
        <p:origin x="1684" y="36"/>
      </p:cViewPr>
      <p:guideLst/>
    </p:cSldViewPr>
  </p:slideViewPr>
  <p:notesTextViewPr>
    <p:cViewPr>
      <p:scale>
        <a:sx n="1" d="1"/>
        <a:sy n="1" d="1"/>
      </p:scale>
      <p:origin x="0" y="0"/>
    </p:cViewPr>
  </p:notesText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FEEAC93-88A2-4A2B-AA7D-C85986A0F2C5}" type="datetimeFigureOut">
              <a:rPr lang="sv-SE" smtClean="0"/>
              <a:t>2026-05-05</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355D524-F608-42C4-914E-C8D3A7C8BFF4}" type="slidenum">
              <a:rPr lang="sv-SE" smtClean="0"/>
              <a:t>‹#›</a:t>
            </a:fld>
            <a:endParaRPr lang="sv-SE"/>
          </a:p>
        </p:txBody>
      </p:sp>
    </p:spTree>
    <p:extLst>
      <p:ext uri="{BB962C8B-B14F-4D97-AF65-F5344CB8AC3E}">
        <p14:creationId xmlns:p14="http://schemas.microsoft.com/office/powerpoint/2010/main" val="1334347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5D524-F608-42C4-914E-C8D3A7C8BFF4}" type="slidenum">
              <a:rPr lang="sv-SE" smtClean="0"/>
              <a:t>1</a:t>
            </a:fld>
            <a:endParaRPr lang="sv-SE"/>
          </a:p>
        </p:txBody>
      </p:sp>
    </p:spTree>
    <p:extLst>
      <p:ext uri="{BB962C8B-B14F-4D97-AF65-F5344CB8AC3E}">
        <p14:creationId xmlns:p14="http://schemas.microsoft.com/office/powerpoint/2010/main" val="147546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Informationsarkitekturen beskriver all information som verksamheten skapar och använder i</a:t>
            </a:r>
            <a:r>
              <a:rPr lang="sv-SE" sz="1000" baseline="0" dirty="0"/>
              <a:t> sina processer, samt hur den hanteras i digitala IT-stöd. Information som skapas i en process, används ofta i många andra processer. Informationen presenteras, sammanställs och analyseras på en mängd olika sätt – ofta m h a olika IT-stöd. För att få hög kvalitet på den information som används är det viktigt att samma typ av information uppfattas, används och hanteras på samma sätt – oavsett var och när detta sker. </a:t>
            </a:r>
          </a:p>
          <a:p>
            <a:endParaRPr lang="sv-SE" sz="1000" baseline="0" dirty="0"/>
          </a:p>
          <a:p>
            <a:r>
              <a:rPr lang="sv-SE" sz="1000" baseline="0" dirty="0"/>
              <a:t>Ett exempel på information är Fastighet. En fastighet </a:t>
            </a:r>
            <a:r>
              <a:rPr lang="sv-SE" sz="1000" dirty="0"/>
              <a:t>består av ett eller flera avgränsade områden på marken</a:t>
            </a:r>
            <a:r>
              <a:rPr lang="sv-SE" sz="1000" baseline="0" dirty="0"/>
              <a:t>, </a:t>
            </a:r>
            <a:r>
              <a:rPr lang="sv-SE" sz="1000" b="1" baseline="0" dirty="0"/>
              <a:t>oavsett:</a:t>
            </a:r>
          </a:p>
          <a:p>
            <a:pPr marL="171450" indent="-171450">
              <a:buFont typeface="Arial" panose="020B0604020202020204" pitchFamily="34" charset="0"/>
              <a:buChar char="•"/>
            </a:pPr>
            <a:r>
              <a:rPr lang="sv-SE" sz="1000" baseline="0" dirty="0"/>
              <a:t>i vilken process information om fastigheten skapas eller används (t ex Förändra statens fastighetsbestånd, Underhållsplanering och byggprojekt, Genomföra planerad drift eller Skogsbruk), vem som använder informationen (t ex medarbetare, ledare, hyresgäst, leverantör)</a:t>
            </a:r>
          </a:p>
          <a:p>
            <a:pPr marL="171450" indent="-171450">
              <a:buFont typeface="Arial" panose="020B0604020202020204" pitchFamily="34" charset="0"/>
              <a:buChar char="•"/>
            </a:pPr>
            <a:r>
              <a:rPr lang="sv-SE" sz="1000" baseline="0" dirty="0"/>
              <a:t>i vilken kanal informationen presenteras (t ex när medarbetare pratar med varandra eller en entreprenör, i ett IT-systems gränssnitt, via sidor på internet, via mobil-</a:t>
            </a:r>
            <a:r>
              <a:rPr lang="sv-SE" sz="1000" baseline="0" dirty="0" err="1"/>
              <a:t>appar</a:t>
            </a:r>
            <a:r>
              <a:rPr lang="sv-SE" sz="1000" baseline="0" dirty="0"/>
              <a:t>, i ett brev till en hyresgäst, i kravställningsdokument i ett projekt, i rapporter &amp; analyser)</a:t>
            </a:r>
          </a:p>
          <a:p>
            <a:pPr marL="171450" indent="-171450">
              <a:buFont typeface="Arial" panose="020B0604020202020204" pitchFamily="34" charset="0"/>
              <a:buChar char="•"/>
            </a:pPr>
            <a:r>
              <a:rPr lang="sv-SE" sz="1000" baseline="0" dirty="0"/>
              <a:t>i vilket IT-stöd informationen hanteras.</a:t>
            </a:r>
          </a:p>
          <a:p>
            <a:endParaRPr lang="sv-SE" sz="1000" baseline="0" dirty="0"/>
          </a:p>
          <a:p>
            <a:r>
              <a:rPr lang="sv-SE" sz="1000" baseline="0" dirty="0"/>
              <a:t>För att ha full kontroll över den information man använder behöver man vara överens om </a:t>
            </a:r>
            <a:r>
              <a:rPr lang="sv-SE" sz="1000" b="1" baseline="0" dirty="0"/>
              <a:t>vilken information som hanteras</a:t>
            </a:r>
            <a:r>
              <a:rPr lang="sv-SE" sz="1000" baseline="0" dirty="0"/>
              <a:t> (dess termer, definitioner och samband), samt </a:t>
            </a:r>
            <a:r>
              <a:rPr lang="sv-SE" sz="1000" b="1" baseline="0" dirty="0"/>
              <a:t>var och hur den lagras</a:t>
            </a:r>
            <a:r>
              <a:rPr lang="sv-SE" sz="1000" baseline="0" dirty="0"/>
              <a:t>. Stora delar av informationen lagras i en eller flera IT-stöd. Annan information finns på papper, i Excel-dokument, eller i huvudet på medarbetare. Information som lagras i IT-stöd kallas ofta ”data”.</a:t>
            </a:r>
          </a:p>
          <a:p>
            <a:endParaRPr lang="sv-SE" sz="1000" baseline="0" dirty="0"/>
          </a:p>
          <a:p>
            <a:r>
              <a:rPr lang="sv-SE" sz="1000" baseline="0" dirty="0"/>
              <a:t>Informationen skapas och används i verksamhetens processer. Den kommuniceras till kunder, leverantörer och aktörer i externa ekosystem via olika kanaler, samt sammanställs i olika rapporter både internt och till andra myndigheter. Informationen lagras ofta i olika typer av  digitala lagringsplatser och utbyts mellan olika IT-stöd (integration).</a:t>
            </a:r>
          </a:p>
          <a:p>
            <a:endParaRPr lang="sv-SE"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Informationsarkitektur är ett sätt att försöka hantera denna utmaning. Att ha gemensamma termer och definitioner möjliggör att hela verksamheten kan uppfatta informationen på samma sätt. Detta minskar i sin tur risken att informationen tolkas och används på felaktiga sätt,</a:t>
            </a:r>
            <a:r>
              <a:rPr lang="sv-SE" sz="1000" baseline="0" dirty="0"/>
              <a:t> samt underlättar arbetet med att </a:t>
            </a:r>
            <a:r>
              <a:rPr lang="sv-SE" sz="1000" b="1" baseline="0" dirty="0"/>
              <a:t>hantera informationen konsekvent och säkert</a:t>
            </a:r>
            <a:r>
              <a:rPr lang="sv-SE" sz="1000" baseline="0" dirty="0"/>
              <a:t>.</a:t>
            </a:r>
            <a:endParaRPr lang="sv-SE" sz="1000" dirty="0"/>
          </a:p>
          <a:p>
            <a:endParaRPr lang="sv-SE" sz="1000" dirty="0"/>
          </a:p>
        </p:txBody>
      </p:sp>
      <p:sp>
        <p:nvSpPr>
          <p:cNvPr id="4" name="Platshållare för bildnummer 3"/>
          <p:cNvSpPr>
            <a:spLocks noGrp="1"/>
          </p:cNvSpPr>
          <p:nvPr>
            <p:ph type="sldNum" sz="quarter" idx="10"/>
          </p:nvPr>
        </p:nvSpPr>
        <p:spPr/>
        <p:txBody>
          <a:bodyPr/>
          <a:lstStyle/>
          <a:p>
            <a:fld id="{E4AAD6F3-EC9F-CF48-99E7-2F18019CBFB6}" type="slidenum">
              <a:rPr lang="sv-SE" smtClean="0"/>
              <a:pPr/>
              <a:t>10</a:t>
            </a:fld>
            <a:endParaRPr lang="sv-SE" dirty="0"/>
          </a:p>
        </p:txBody>
      </p:sp>
    </p:spTree>
    <p:extLst>
      <p:ext uri="{BB962C8B-B14F-4D97-AF65-F5344CB8AC3E}">
        <p14:creationId xmlns:p14="http://schemas.microsoft.com/office/powerpoint/2010/main" val="194355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Många olika medarbetare använder samma information (t ex om fastigheter och byggnader), oavsett vilken organisatorisk tillhörighet de har, vilken process de arbetar i och vilket IT-stöd de använder. </a:t>
            </a:r>
          </a:p>
          <a:p>
            <a:r>
              <a:rPr lang="sv-SE" sz="1000" dirty="0"/>
              <a:t>I dagsläget saknas en enad bild av vilken information som finns och vilka termer vi gemensamt bör använda. Varje IT-stöd, och ibland även organisatorisk enhet, har sina egna termer och definitioner, ofta baserat på de IT-stöd just de använder.</a:t>
            </a:r>
          </a:p>
          <a:p>
            <a:r>
              <a:rPr lang="sv-SE" sz="1000" dirty="0"/>
              <a:t>För att få möjlighet att hantera information konsekvent och säkert, kunna samarbeta över organisatoriska enheter, följa upp arbete på myndighetsnivå och upphandla nya gemensamma IT-stöd på ett effektivare sätt än vi gjort hittills är det nödvändigt att beskriva denna information tillsammans, tvärs organisatoriska gränser, roller, processer och befintliga IT-stöd.</a:t>
            </a:r>
          </a:p>
          <a:p>
            <a:endParaRPr lang="sv-SE" dirty="0"/>
          </a:p>
        </p:txBody>
      </p:sp>
      <p:sp>
        <p:nvSpPr>
          <p:cNvPr id="4" name="Platshållare för bildnummer 3"/>
          <p:cNvSpPr>
            <a:spLocks noGrp="1"/>
          </p:cNvSpPr>
          <p:nvPr>
            <p:ph type="sldNum" sz="quarter" idx="5"/>
          </p:nvPr>
        </p:nvSpPr>
        <p:spPr/>
        <p:txBody>
          <a:bodyPr/>
          <a:lstStyle/>
          <a:p>
            <a:fld id="{E355D524-F608-42C4-914E-C8D3A7C8BFF4}" type="slidenum">
              <a:rPr lang="sv-SE" smtClean="0"/>
              <a:t>11</a:t>
            </a:fld>
            <a:endParaRPr lang="sv-SE"/>
          </a:p>
        </p:txBody>
      </p:sp>
    </p:spTree>
    <p:extLst>
      <p:ext uri="{BB962C8B-B14F-4D97-AF65-F5344CB8AC3E}">
        <p14:creationId xmlns:p14="http://schemas.microsoft.com/office/powerpoint/2010/main" val="378861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000" dirty="0">
                <a:solidFill>
                  <a:schemeClr val="tx1"/>
                </a:solidFill>
                <a:latin typeface="+mn-lt"/>
                <a:ea typeface="Intro Cond" charset="0"/>
                <a:cs typeface="Intro Cond" charset="0"/>
              </a:rPr>
              <a:t>Ofta är den information som hanteras på </a:t>
            </a:r>
            <a:r>
              <a:rPr lang="sv-SE" sz="1000" baseline="0" dirty="0">
                <a:solidFill>
                  <a:schemeClr val="tx1"/>
                </a:solidFill>
                <a:latin typeface="+mn-lt"/>
                <a:ea typeface="Intro Cond" charset="0"/>
                <a:cs typeface="Intro Cond" charset="0"/>
              </a:rPr>
              <a:t>”grusnivå” ganska ok – man har bra kontroll på sitt åtagande mot varje enskild kund: Försäkringar, bankkonton, banklån …. </a:t>
            </a:r>
          </a:p>
          <a:p>
            <a:pPr marL="0" marR="0" indent="0" algn="l" defTabSz="457200" rtl="0" eaLnBrk="1" fontAlgn="auto" latinLnBrk="0" hangingPunct="1">
              <a:lnSpc>
                <a:spcPct val="100000"/>
              </a:lnSpc>
              <a:spcBef>
                <a:spcPts val="0"/>
              </a:spcBef>
              <a:spcAft>
                <a:spcPts val="0"/>
              </a:spcAft>
              <a:buClrTx/>
              <a:buSzTx/>
              <a:buFontTx/>
              <a:buNone/>
              <a:tabLst/>
              <a:defRPr/>
            </a:pPr>
            <a:r>
              <a:rPr lang="sv-SE" sz="1000" baseline="0" dirty="0">
                <a:solidFill>
                  <a:schemeClr val="tx1"/>
                </a:solidFill>
                <a:latin typeface="+mn-lt"/>
                <a:ea typeface="Intro Cond" charset="0"/>
                <a:cs typeface="Intro Cond" charset="0"/>
              </a:rPr>
              <a:t>Problemet uppstår när man vill sammanställa, gemensamt bearbeta, kommunicera eller summera informationen. Eftersom den är lite olika till sin definition och struktur på olika ställen, blir det anpassningar varje gång informationen ska bearbetas tillsammans. Utan bra kontroll på denna skillnad i hur informationen finns lagrad, samt hur den ska anpassas vid jämförelse, blir det lätt lite olika varje gång.</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000" baseline="0" dirty="0">
              <a:solidFill>
                <a:schemeClr val="tx1"/>
              </a:solidFill>
              <a:latin typeface="+mn-lt"/>
              <a:ea typeface="Intro Cond" charset="0"/>
              <a:cs typeface="Intro Cond"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000" baseline="0" dirty="0">
                <a:solidFill>
                  <a:schemeClr val="tx1"/>
                </a:solidFill>
                <a:latin typeface="+mn-lt"/>
                <a:ea typeface="Intro Cond" charset="0"/>
                <a:cs typeface="Intro Cond" charset="0"/>
              </a:rPr>
              <a:t>Detta medför onödigt komplexa IT-lösningar och det blir svårt att digitalisera. Ofta krävs manuellt arbete för att överbrygga de olikheter som finns i informationen, vilket </a:t>
            </a:r>
            <a:r>
              <a:rPr lang="sv-SE" sz="1000" baseline="0" dirty="0" err="1">
                <a:solidFill>
                  <a:schemeClr val="tx1"/>
                </a:solidFill>
                <a:latin typeface="+mn-lt"/>
                <a:ea typeface="Intro Cond" charset="0"/>
                <a:cs typeface="Intro Cond" charset="0"/>
              </a:rPr>
              <a:t>bl</a:t>
            </a:r>
            <a:r>
              <a:rPr lang="sv-SE" sz="1000" baseline="0" dirty="0">
                <a:solidFill>
                  <a:schemeClr val="tx1"/>
                </a:solidFill>
                <a:latin typeface="+mn-lt"/>
                <a:ea typeface="Intro Cond" charset="0"/>
                <a:cs typeface="Intro Cond" charset="0"/>
              </a:rPr>
              <a:t> a leder till personberoende och lång tid att introducera nya medarbetare. När verksamheten ”digitaliseras” finns inte längre människor kvar som översätter informations-gapen. För att det ska fungera måste informationen vara entydig, konsistent och uppfattas på samma sätt av alla konsumenter.</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000" baseline="0" dirty="0">
              <a:solidFill>
                <a:schemeClr val="tx1"/>
              </a:solidFill>
              <a:latin typeface="+mn-lt"/>
              <a:ea typeface="Intro Cond" charset="0"/>
              <a:cs typeface="Intro Cond" charset="0"/>
            </a:endParaRPr>
          </a:p>
          <a:p>
            <a:r>
              <a:rPr lang="sv-SE" sz="1000" kern="1200" dirty="0">
                <a:solidFill>
                  <a:schemeClr val="tx1"/>
                </a:solidFill>
                <a:effectLst/>
                <a:latin typeface="+mn-lt"/>
                <a:ea typeface="+mn-ea"/>
                <a:cs typeface="+mn-cs"/>
              </a:rPr>
              <a:t>Verksamheten bör kontrollera risk genom att sätta tydliga förväntningar på informationskvalitet, regelverksefterlevnad och säkerhetsnivåer. När en tydlig, gemensam syn på informationshantering saknas uppstår ett gap mellan ledningens förväntan och den operativa hanteringen. Detta beror ofta på att det är svårt för medarbetare att tolka vilka regler som gäller för varje informationsmängd och att definitioner och regelverk istället beslutats för varje IT-lösning. I förlängningen leder detta till att  verksamheten utsätts för risker som kan komma att skada både kunder och varumärket (lex:  transportstyrelsen, 1177 mm).</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000" b="0" dirty="0">
              <a:solidFill>
                <a:schemeClr val="tx1"/>
              </a:solidFill>
              <a:latin typeface="+mn-lt"/>
              <a:ea typeface="Intro Cond" charset="0"/>
              <a:cs typeface="Intro Cond" charset="0"/>
            </a:endParaRPr>
          </a:p>
          <a:p>
            <a:pPr eaLnBrk="1" hangingPunct="1">
              <a:lnSpc>
                <a:spcPct val="120000"/>
              </a:lnSpc>
              <a:spcBef>
                <a:spcPct val="0"/>
              </a:spcBef>
              <a:buFont typeface="Wingdings" pitchFamily="2" charset="2"/>
              <a:buNone/>
            </a:pPr>
            <a:r>
              <a:rPr lang="nb-NO" sz="1000" b="0" u="sng" dirty="0">
                <a:latin typeface="+mn-lt"/>
              </a:rPr>
              <a:t>Andra intressanta frågeställningar</a:t>
            </a:r>
          </a:p>
          <a:p>
            <a:pPr eaLnBrk="1" hangingPunct="1">
              <a:spcBef>
                <a:spcPct val="0"/>
              </a:spcBef>
              <a:buFontTx/>
              <a:buChar char="•"/>
            </a:pPr>
            <a:r>
              <a:rPr lang="nb-NO" sz="1000" dirty="0">
                <a:latin typeface="+mn-lt"/>
              </a:rPr>
              <a:t> Vill vi kommunicera enhetligt, korrekt och tydligt med våra kunder och partners (och internt)?</a:t>
            </a:r>
          </a:p>
          <a:p>
            <a:pPr eaLnBrk="1" hangingPunct="1">
              <a:spcBef>
                <a:spcPct val="0"/>
              </a:spcBef>
              <a:buFontTx/>
              <a:buChar char="•"/>
            </a:pPr>
            <a:r>
              <a:rPr lang="nb-NO" sz="1000" dirty="0">
                <a:latin typeface="+mn-lt"/>
              </a:rPr>
              <a:t> Har vi behov av korrekta rapporter och beslutsunderlag för att styra och följa upp våra verksamhet?</a:t>
            </a:r>
          </a:p>
          <a:p>
            <a:pPr eaLnBrk="1" hangingPunct="1">
              <a:spcBef>
                <a:spcPct val="0"/>
              </a:spcBef>
              <a:buFontTx/>
              <a:buChar char="•"/>
            </a:pPr>
            <a:r>
              <a:rPr lang="nb-NO" sz="1000" dirty="0">
                <a:latin typeface="+mn-lt"/>
              </a:rPr>
              <a:t> Vill vi kunna återanvända mer från våra tidigare genomförda miljoninvesteringar, än vad vi gör i dag?</a:t>
            </a:r>
          </a:p>
          <a:p>
            <a:pPr eaLnBrk="1" hangingPunct="1">
              <a:spcBef>
                <a:spcPct val="0"/>
              </a:spcBef>
              <a:buFontTx/>
              <a:buChar char="•"/>
            </a:pPr>
            <a:r>
              <a:rPr lang="nb-NO" sz="1000" dirty="0">
                <a:latin typeface="+mn-lt"/>
              </a:rPr>
              <a:t> Vill vi ha kortare utvecklingsprocesser (time to market)?</a:t>
            </a:r>
          </a:p>
          <a:p>
            <a:endParaRPr lang="sv-SE" dirty="0">
              <a:solidFill>
                <a:schemeClr val="tx1"/>
              </a:solidFill>
            </a:endParaRPr>
          </a:p>
        </p:txBody>
      </p:sp>
      <p:sp>
        <p:nvSpPr>
          <p:cNvPr id="4" name="Platshållare för bildnummer 3"/>
          <p:cNvSpPr>
            <a:spLocks noGrp="1"/>
          </p:cNvSpPr>
          <p:nvPr>
            <p:ph type="sldNum" sz="quarter" idx="10"/>
          </p:nvPr>
        </p:nvSpPr>
        <p:spPr/>
        <p:txBody>
          <a:bodyPr/>
          <a:lstStyle/>
          <a:p>
            <a:fld id="{E4AAD6F3-EC9F-CF48-99E7-2F18019CBFB6}" type="slidenum">
              <a:rPr lang="sv-SE" smtClean="0"/>
              <a:pPr/>
              <a:t>12</a:t>
            </a:fld>
            <a:endParaRPr lang="sv-SE" dirty="0"/>
          </a:p>
        </p:txBody>
      </p:sp>
    </p:spTree>
    <p:extLst>
      <p:ext uri="{BB962C8B-B14F-4D97-AF65-F5344CB8AC3E}">
        <p14:creationId xmlns:p14="http://schemas.microsoft.com/office/powerpoint/2010/main" val="79960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Den del inom verksamhetsarkitekturen som betraktar den information sam hanteras kallas informationsarkitektur.</a:t>
            </a:r>
          </a:p>
          <a:p>
            <a:endParaRPr lang="sv-SE" sz="1000" dirty="0"/>
          </a:p>
          <a:p>
            <a:r>
              <a:rPr lang="sv-SE" sz="1000" dirty="0"/>
              <a:t>Först och främst behöver alla vara överens om vilken information som hanteras i verksamheten – vad det kallas och vad det betyder….</a:t>
            </a:r>
          </a:p>
        </p:txBody>
      </p:sp>
      <p:sp>
        <p:nvSpPr>
          <p:cNvPr id="4" name="Platshållare för bildnummer 3"/>
          <p:cNvSpPr>
            <a:spLocks noGrp="1"/>
          </p:cNvSpPr>
          <p:nvPr>
            <p:ph type="sldNum" sz="quarter" idx="5"/>
          </p:nvPr>
        </p:nvSpPr>
        <p:spPr/>
        <p:txBody>
          <a:bodyPr/>
          <a:lstStyle/>
          <a:p>
            <a:fld id="{E355D524-F608-42C4-914E-C8D3A7C8BFF4}" type="slidenum">
              <a:rPr lang="sv-SE" smtClean="0"/>
              <a:t>13</a:t>
            </a:fld>
            <a:endParaRPr lang="sv-SE"/>
          </a:p>
        </p:txBody>
      </p:sp>
    </p:spTree>
    <p:extLst>
      <p:ext uri="{BB962C8B-B14F-4D97-AF65-F5344CB8AC3E}">
        <p14:creationId xmlns:p14="http://schemas.microsoft.com/office/powerpoint/2010/main" val="15754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För det är ju inte så enkelt med information…..</a:t>
            </a:r>
          </a:p>
          <a:p>
            <a:r>
              <a:rPr lang="sv-SE" sz="1000" dirty="0"/>
              <a:t>Den hanteras på många olika Information hanteras</a:t>
            </a:r>
            <a:r>
              <a:rPr lang="sv-SE" sz="1000" baseline="0" dirty="0"/>
              <a:t> och beskrivs på olika sätt i olika sammanhang, trots att det egentligen avser samma sorts information. Först och främst det dagliga tal och skrift som används i verksamheten (verksamhetsperspektiv), där det borde vara självklart att alla har samma uppfattning om vad termer betyder, men ofta är det inte så – vi pratar förbi varandra och tolkar/värderar information olika utan att veta om det. </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000" baseline="0" dirty="0"/>
          </a:p>
          <a:p>
            <a:r>
              <a:rPr lang="sv-SE" sz="1000" baseline="0" dirty="0"/>
              <a:t>En informationsmodell med verksamhetsperspektiv kan liknas vid en </a:t>
            </a:r>
            <a:r>
              <a:rPr lang="sv-SE" sz="1000" dirty="0"/>
              <a:t>”smart ordlista”</a:t>
            </a:r>
            <a:r>
              <a:rPr lang="sv-SE" sz="1000" baseline="0" dirty="0"/>
              <a:t> - t</a:t>
            </a:r>
            <a:r>
              <a:rPr lang="sv-SE" sz="1000" dirty="0"/>
              <a:t>ydlig struktur och tydliga definitioner för ord som används i verksamheten, oavsett hur de lagras och används. Denna typ av informationsmodell kallas ibland ”begreppsmodell”. </a:t>
            </a:r>
            <a:r>
              <a:rPr lang="sv-SE" sz="1000" kern="1200" dirty="0">
                <a:solidFill>
                  <a:schemeClr val="tx1"/>
                </a:solidFill>
                <a:effectLst/>
                <a:latin typeface="+mn-lt"/>
                <a:ea typeface="+mn-ea"/>
                <a:cs typeface="+mn-cs"/>
              </a:rPr>
              <a:t>Det ”smarta” uppstår genom att det, förutom termerna och deras definitioner, även framgår hur olika verksamhetsbegrepp förhåller sig till varandra. </a:t>
            </a:r>
            <a:r>
              <a:rPr lang="sv-SE" sz="1000" kern="1200" baseline="0" dirty="0">
                <a:solidFill>
                  <a:schemeClr val="tx1"/>
                </a:solidFill>
                <a:effectLst/>
                <a:latin typeface="+mn-lt"/>
                <a:ea typeface="+mn-ea"/>
                <a:cs typeface="+mn-cs"/>
              </a:rPr>
              <a:t>I</a:t>
            </a:r>
            <a:r>
              <a:rPr lang="sv-SE" sz="1000" baseline="0" dirty="0"/>
              <a:t>nformationsmodeller med verksamhetsperspektiv </a:t>
            </a:r>
            <a:r>
              <a:rPr lang="sv-SE" sz="1000" dirty="0"/>
              <a:t>hjälper oss att få ett gemensamt språkbruk, vilket resulterar i att vi </a:t>
            </a:r>
            <a:r>
              <a:rPr lang="sv-SE" sz="1000" dirty="0">
                <a:sym typeface="Wingdings" panose="05000000000000000000" pitchFamily="2" charset="2"/>
              </a:rPr>
              <a:t>t ex kan bli tydligare mot kund och omvärld, förenkla samarbetet internt i verksamheten, skriva tydligare kravbeskrivningar på ett enklare sätt, förbättra analysunderlag, </a:t>
            </a:r>
            <a:r>
              <a:rPr lang="sv-SE" sz="1000" baseline="0" dirty="0">
                <a:sym typeface="Wingdings" panose="05000000000000000000" pitchFamily="2" charset="2"/>
              </a:rPr>
              <a:t>bygga </a:t>
            </a:r>
            <a:r>
              <a:rPr lang="sv-SE" sz="1000" dirty="0">
                <a:sym typeface="Wingdings" panose="05000000000000000000" pitchFamily="2" charset="2"/>
              </a:rPr>
              <a:t>enhetligare </a:t>
            </a:r>
            <a:r>
              <a:rPr lang="sv-SE" sz="1000" kern="1200" dirty="0">
                <a:solidFill>
                  <a:schemeClr val="tx1"/>
                </a:solidFill>
                <a:effectLst/>
                <a:latin typeface="+mn-lt"/>
                <a:ea typeface="+mn-ea"/>
                <a:cs typeface="+mn-cs"/>
              </a:rPr>
              <a:t>IT-lösningar och få stöd i hur lagar och regler påverkar vår hantering av informationen</a:t>
            </a:r>
            <a:r>
              <a:rPr lang="sv-SE" sz="1000" dirty="0">
                <a:sym typeface="Wingdings" panose="05000000000000000000" pitchFamily="2" charset="2"/>
              </a:rPr>
              <a:t>. Detta informationsperspektiv är också nödvändigt för att göra det möjligt för beslutsfattare i kärnverksamheten</a:t>
            </a:r>
            <a:r>
              <a:rPr lang="sv-SE" sz="1000" baseline="0" dirty="0">
                <a:sym typeface="Wingdings" panose="05000000000000000000" pitchFamily="2" charset="2"/>
              </a:rPr>
              <a:t> att ta ägarskap över informationen, kunna ställa krav på den, samt ansvara för den risk som uppstår om informationen hanteras på ett mindre bra sätt.</a:t>
            </a:r>
            <a:endParaRPr lang="sv-SE" sz="1000" dirty="0"/>
          </a:p>
          <a:p>
            <a:endParaRPr lang="sv-SE" sz="10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000" baseline="0" dirty="0"/>
              <a:t>Till sist hanteras mycket av informationen digitalt som data i olika IT-stöd (datalagringsperspektiv), som kan vara uppbyggda under olika tidpunkter, av olika människor, med olika förutsättningar och kunskap. Ibland uppköpta standardsystem med egen begreppsflora. Utan stöd av i</a:t>
            </a:r>
            <a:r>
              <a:rPr lang="sv-SE" sz="1000" dirty="0"/>
              <a:t>nformationsmodeller med verksamhetsperspektiv </a:t>
            </a:r>
            <a:r>
              <a:rPr lang="sv-SE" sz="1000" baseline="0" dirty="0"/>
              <a:t>måste varje sådan utvecklingsgrupp själva besluta om termer och definitioner av den information som ska hanteras. Resultatet blir att de olika lösningarna kan se olika ut, trots att de hanterar samma information. Informationsmodeller med datalagringsperspektiv är t</a:t>
            </a:r>
            <a:r>
              <a:rPr lang="sv-SE" sz="1000" kern="1200" dirty="0">
                <a:solidFill>
                  <a:schemeClr val="tx1"/>
                </a:solidFill>
                <a:effectLst/>
                <a:latin typeface="+mn-lt"/>
                <a:ea typeface="+mn-ea"/>
                <a:cs typeface="+mn-cs"/>
              </a:rPr>
              <a:t>ekniska beskrivningar som kan ha andra termer och strukturer än i verksamhets- och </a:t>
            </a:r>
            <a:r>
              <a:rPr lang="sv-SE" sz="1000" baseline="0" dirty="0"/>
              <a:t>implementationsstyrande </a:t>
            </a:r>
            <a:r>
              <a:rPr lang="sv-SE" sz="1000" kern="1200" dirty="0">
                <a:solidFill>
                  <a:schemeClr val="tx1"/>
                </a:solidFill>
                <a:effectLst/>
                <a:latin typeface="+mn-lt"/>
                <a:ea typeface="+mn-ea"/>
                <a:cs typeface="+mn-cs"/>
              </a:rPr>
              <a:t>perspektiven och som alltid skall kunna härledas till dessa. </a:t>
            </a:r>
          </a:p>
          <a:p>
            <a:endParaRPr lang="sv-SE" sz="10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000" baseline="0" dirty="0"/>
              <a:t>Om man vill styra hur olika IT-stöd strukturerar sin implementerade information kan man skapa informationsmodeller med implementationsstyrande perspektiv. Dessa används t ex för integrationsplattformar, som ”mall” för tekniska tjänster och utformning av datalagring. Informationsmodeller i detta perspektiv hanterar samma information som beskrivs i det verksamhetsnära perspektivet, men struktureras på ett annat sätt för att möjliggöra stabila och långsiktiga tekniska lösningar. Även dessa ”</a:t>
            </a:r>
            <a:r>
              <a:rPr lang="sv-SE" sz="1000" baseline="0" dirty="0" err="1"/>
              <a:t>mappas</a:t>
            </a:r>
            <a:r>
              <a:rPr lang="sv-SE" sz="1000" baseline="0" dirty="0"/>
              <a:t> mot” informationens beskrivning i verksamhetsperspektivet.</a:t>
            </a:r>
          </a:p>
          <a:p>
            <a:pPr marL="0" marR="0" indent="0" algn="l" defTabSz="457200" rtl="0" eaLnBrk="1" fontAlgn="auto" latinLnBrk="0" hangingPunct="1">
              <a:lnSpc>
                <a:spcPct val="100000"/>
              </a:lnSpc>
              <a:spcBef>
                <a:spcPts val="0"/>
              </a:spcBef>
              <a:spcAft>
                <a:spcPts val="0"/>
              </a:spcAft>
              <a:buClrTx/>
              <a:buSzTx/>
              <a:buFontTx/>
              <a:buNone/>
              <a:tabLst/>
              <a:defRPr/>
            </a:pPr>
            <a:r>
              <a:rPr lang="sv-SE" sz="1000" baseline="0" dirty="0"/>
              <a:t>I det implementationsstyrande perspektivet beskrivs även informationsstrukturer som formats av externa parter, avseende t ex myndighetsrapportering eller utbyte av information i en bransch med gemensam standard. </a:t>
            </a:r>
            <a:endParaRPr lang="sv-SE" sz="1000" dirty="0"/>
          </a:p>
        </p:txBody>
      </p:sp>
      <p:sp>
        <p:nvSpPr>
          <p:cNvPr id="4" name="Platshållare för bildnummer 3"/>
          <p:cNvSpPr>
            <a:spLocks noGrp="1"/>
          </p:cNvSpPr>
          <p:nvPr>
            <p:ph type="sldNum" sz="quarter" idx="10"/>
          </p:nvPr>
        </p:nvSpPr>
        <p:spPr/>
        <p:txBody>
          <a:bodyPr/>
          <a:lstStyle/>
          <a:p>
            <a:fld id="{E4AAD6F3-EC9F-CF48-99E7-2F18019CBFB6}" type="slidenum">
              <a:rPr lang="sv-SE" smtClean="0"/>
              <a:pPr/>
              <a:t>14</a:t>
            </a:fld>
            <a:endParaRPr lang="sv-SE" dirty="0"/>
          </a:p>
        </p:txBody>
      </p:sp>
    </p:spTree>
    <p:extLst>
      <p:ext uri="{BB962C8B-B14F-4D97-AF65-F5344CB8AC3E}">
        <p14:creationId xmlns:p14="http://schemas.microsoft.com/office/powerpoint/2010/main" val="659662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För</a:t>
            </a:r>
            <a:r>
              <a:rPr lang="sv-SE" sz="1000" baseline="0" dirty="0"/>
              <a:t> att beskriva informationen som används i verksamheten används informationsmodeller. De är grafiska bilder (kartor) som beskriver den grundinformation som används, hanteras och lagras, </a:t>
            </a:r>
            <a:r>
              <a:rPr lang="sv-SE" sz="1000" b="1" baseline="0" dirty="0"/>
              <a:t>oavsett</a:t>
            </a:r>
            <a:r>
              <a:rPr lang="sv-SE" sz="1000" baseline="0" dirty="0"/>
              <a:t> hur detta går till.</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000" dirty="0"/>
              <a:t>Precis som världskartor bör informationsmodeller vara</a:t>
            </a:r>
            <a:r>
              <a:rPr lang="sv-SE" sz="1000" baseline="0" dirty="0"/>
              <a:t> förenklade beskrivningar av informationen – det är inte lönsamt att beskriva precis all information som verksamheten använder, utan endast den information som är extra komplex/otydlig, eller som  många använder och det är viktigt att man har samma uppfattning om vad det är för något. </a:t>
            </a:r>
            <a:endParaRPr lang="sv-SE" sz="1000" dirty="0"/>
          </a:p>
          <a:p>
            <a:endParaRPr lang="sv-SE" sz="1000" baseline="0" dirty="0"/>
          </a:p>
          <a:p>
            <a:r>
              <a:rPr lang="sv-SE" sz="1000" baseline="0" dirty="0"/>
              <a:t>Informationsmodellens </a:t>
            </a:r>
            <a:r>
              <a:rPr lang="sv-SE" sz="1000" b="1" baseline="0" dirty="0"/>
              <a:t>tre</a:t>
            </a:r>
            <a:r>
              <a:rPr lang="sv-SE" sz="1000" baseline="0" dirty="0"/>
              <a:t> byggstenar:</a:t>
            </a:r>
          </a:p>
          <a:p>
            <a:pPr marL="171450" indent="-171450">
              <a:buFont typeface="Arial" panose="020B0604020202020204" pitchFamily="34" charset="0"/>
              <a:buChar char="•"/>
            </a:pPr>
            <a:r>
              <a:rPr lang="sv-SE" sz="1000" b="1" baseline="0" dirty="0"/>
              <a:t>Informationsobjekt</a:t>
            </a:r>
            <a:r>
              <a:rPr lang="sv-SE" sz="1000" baseline="0" dirty="0"/>
              <a:t> = Någonting som är väsentligt för verksamheten, som har detaljinformation och som det finns flera förekomster av. T ex Fastighet, Förvaltningsenhet.  Ett informationsobjekt som ritas inuti ett </a:t>
            </a:r>
            <a:r>
              <a:rPr lang="sv-SE" sz="1000" baseline="0" dirty="0" err="1"/>
              <a:t>ett</a:t>
            </a:r>
            <a:r>
              <a:rPr lang="sv-SE" sz="1000" baseline="0" dirty="0"/>
              <a:t> annat informationsobjekt visar att det är en speciell typ av det större informationsobjektet, t ex är en Byggnad en sorts Förvaltningsdel.</a:t>
            </a:r>
          </a:p>
          <a:p>
            <a:pPr marL="171450" indent="-171450">
              <a:buFont typeface="Arial" panose="020B0604020202020204" pitchFamily="34" charset="0"/>
              <a:buChar char="•"/>
            </a:pPr>
            <a:r>
              <a:rPr lang="sv-SE" sz="1000" b="1" baseline="0" dirty="0"/>
              <a:t>Attribut</a:t>
            </a:r>
            <a:r>
              <a:rPr lang="sv-SE" sz="1000" baseline="0" dirty="0"/>
              <a:t> = Detaljinformation i ett informationsobjekt. T ex Fastighetsbeteckning.</a:t>
            </a:r>
          </a:p>
          <a:p>
            <a:pPr marL="171450" indent="-171450">
              <a:buFont typeface="Arial" panose="020B0604020202020204" pitchFamily="34" charset="0"/>
              <a:buChar char="•"/>
            </a:pPr>
            <a:r>
              <a:rPr lang="sv-SE" sz="1000" b="1" baseline="0" dirty="0"/>
              <a:t>Relation</a:t>
            </a:r>
            <a:r>
              <a:rPr lang="sv-SE" sz="1000" baseline="0" dirty="0"/>
              <a:t> = förhållande mellan två informationsobjekt. I relationen kan ett informationsobjekt anta en </a:t>
            </a:r>
            <a:r>
              <a:rPr lang="sv-SE" sz="1000" b="1" baseline="0" dirty="0"/>
              <a:t>roll</a:t>
            </a:r>
            <a:r>
              <a:rPr lang="sv-SE" sz="1000" baseline="0" dirty="0"/>
              <a:t>. T ex har en legal aktör rollen Hyresgäst i relationen till ett hyresavtal.</a:t>
            </a:r>
          </a:p>
          <a:p>
            <a:pPr marL="171450" indent="-171450">
              <a:buFont typeface="Arial" panose="020B0604020202020204" pitchFamily="34" charset="0"/>
              <a:buChar char="•"/>
            </a:pPr>
            <a:endParaRPr lang="sv-SE" sz="1000" baseline="0" dirty="0"/>
          </a:p>
          <a:p>
            <a:pPr marL="0" indent="0">
              <a:buFont typeface="Arial" panose="020B0604020202020204" pitchFamily="34" charset="0"/>
              <a:buNone/>
            </a:pPr>
            <a:r>
              <a:rPr lang="sv-SE" sz="1000" baseline="0" dirty="0"/>
              <a:t>Alla termer – informationsobjekt, attribut och roller - ska ha </a:t>
            </a:r>
            <a:r>
              <a:rPr lang="sv-SE" sz="1000" b="1" baseline="0" dirty="0"/>
              <a:t>tydliga definitioner</a:t>
            </a:r>
            <a:r>
              <a:rPr lang="sv-SE" sz="1000" baseline="0" dirty="0"/>
              <a:t> som svarar på frågan: ”Vad är en xxx?”. Utan dessa definitioner blir informationsmodellen värdelös, eftersom olika personer fortfarande kan ha olika uppfattning om vad termer betyder.</a:t>
            </a:r>
          </a:p>
          <a:p>
            <a:pPr marL="171450" indent="-171450">
              <a:buFont typeface="Arial" panose="020B0604020202020204" pitchFamily="34" charset="0"/>
              <a:buChar char="•"/>
            </a:pPr>
            <a:endParaRPr lang="sv-SE" sz="1000" baseline="0" dirty="0"/>
          </a:p>
          <a:p>
            <a:r>
              <a:rPr lang="sv-SE" sz="1000" baseline="0" dirty="0"/>
              <a:t>Namn på olika rapporter, sammanställningar och dylikt visas inte i en informationsmodell eftersom de är olika exempel på hur informationen används. T ex ett Traktdirektiv (skoglig term) som sammanställer all information och alla instruktioner om en trakt och de </a:t>
            </a:r>
            <a:r>
              <a:rPr lang="sv-SE" sz="1000" b="0" i="0" kern="1200" dirty="0">
                <a:solidFill>
                  <a:schemeClr val="tx1"/>
                </a:solidFill>
                <a:effectLst/>
                <a:latin typeface="+mn-lt"/>
                <a:ea typeface="+mn-ea"/>
                <a:cs typeface="+mn-cs"/>
              </a:rPr>
              <a:t>(skogliga) åtgärder som ingår i trakten,</a:t>
            </a:r>
            <a:r>
              <a:rPr lang="sv-SE" sz="1000" b="0" i="0" kern="1200" baseline="0" dirty="0">
                <a:solidFill>
                  <a:schemeClr val="tx1"/>
                </a:solidFill>
                <a:effectLst/>
                <a:latin typeface="+mn-lt"/>
                <a:ea typeface="+mn-ea"/>
                <a:cs typeface="+mn-cs"/>
              </a:rPr>
              <a:t> </a:t>
            </a:r>
            <a:r>
              <a:rPr lang="sv-SE" sz="1000" b="0" i="0" kern="1200" baseline="0" dirty="0" err="1">
                <a:solidFill>
                  <a:schemeClr val="tx1"/>
                </a:solidFill>
                <a:effectLst/>
                <a:latin typeface="+mn-lt"/>
                <a:ea typeface="+mn-ea"/>
                <a:cs typeface="+mn-cs"/>
              </a:rPr>
              <a:t>bl</a:t>
            </a:r>
            <a:r>
              <a:rPr lang="sv-SE" sz="1000" b="0" i="0" kern="1200" baseline="0" dirty="0">
                <a:solidFill>
                  <a:schemeClr val="tx1"/>
                </a:solidFill>
                <a:effectLst/>
                <a:latin typeface="+mn-lt"/>
                <a:ea typeface="+mn-ea"/>
                <a:cs typeface="+mn-cs"/>
              </a:rPr>
              <a:t> a:</a:t>
            </a:r>
          </a:p>
          <a:p>
            <a:pPr marL="171450" indent="-171450">
              <a:buFont typeface="Arial" panose="020B0604020202020204" pitchFamily="34" charset="0"/>
              <a:buChar char="•"/>
            </a:pPr>
            <a:r>
              <a:rPr lang="sv-SE" sz="1000" b="0" i="0" kern="1200" baseline="0" dirty="0">
                <a:solidFill>
                  <a:schemeClr val="tx1"/>
                </a:solidFill>
                <a:effectLst/>
                <a:latin typeface="+mn-lt"/>
                <a:ea typeface="+mn-ea"/>
                <a:cs typeface="+mn-cs"/>
              </a:rPr>
              <a:t>Den eller de fastigheter som trakten finns i</a:t>
            </a:r>
          </a:p>
          <a:p>
            <a:pPr marL="171450" indent="-171450">
              <a:buFont typeface="Arial" panose="020B0604020202020204" pitchFamily="34" charset="0"/>
              <a:buChar char="•"/>
            </a:pPr>
            <a:r>
              <a:rPr lang="sv-SE" sz="1000" b="0" i="0" kern="1200" baseline="0" dirty="0">
                <a:solidFill>
                  <a:schemeClr val="tx1"/>
                </a:solidFill>
                <a:effectLst/>
                <a:latin typeface="+mn-lt"/>
                <a:ea typeface="+mn-ea"/>
                <a:cs typeface="+mn-cs"/>
              </a:rPr>
              <a:t>Traktens virkesförsäljning, skogvaktarens instruktioner, larmkoordinat, utförare o </a:t>
            </a:r>
            <a:r>
              <a:rPr lang="sv-SE" sz="1000" b="0" i="0" kern="1200" baseline="0" dirty="0" err="1">
                <a:solidFill>
                  <a:schemeClr val="tx1"/>
                </a:solidFill>
                <a:effectLst/>
                <a:latin typeface="+mn-lt"/>
                <a:ea typeface="+mn-ea"/>
                <a:cs typeface="+mn-cs"/>
              </a:rPr>
              <a:t>dyl</a:t>
            </a:r>
            <a:endParaRPr lang="sv-SE" sz="10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sv-SE" sz="1000" b="0" i="0" kern="1200" dirty="0">
                <a:solidFill>
                  <a:schemeClr val="tx1"/>
                </a:solidFill>
                <a:effectLst/>
                <a:latin typeface="+mn-lt"/>
                <a:ea typeface="+mn-ea"/>
                <a:cs typeface="+mn-cs"/>
              </a:rPr>
              <a:t>Alla ingående (skogliga) åtgärder med information om åtgärdsareal eller –längd, åtgärdstyp</a:t>
            </a:r>
            <a:r>
              <a:rPr lang="sv-SE" sz="1000" b="0" i="0" kern="1200" baseline="0" dirty="0">
                <a:solidFill>
                  <a:schemeClr val="tx1"/>
                </a:solidFill>
                <a:effectLst/>
                <a:latin typeface="+mn-lt"/>
                <a:ea typeface="+mn-ea"/>
                <a:cs typeface="+mn-cs"/>
              </a:rPr>
              <a:t> o </a:t>
            </a:r>
            <a:r>
              <a:rPr lang="sv-SE" sz="1000" b="0" i="0" kern="1200" baseline="0" dirty="0" err="1">
                <a:solidFill>
                  <a:schemeClr val="tx1"/>
                </a:solidFill>
                <a:effectLst/>
                <a:latin typeface="+mn-lt"/>
                <a:ea typeface="+mn-ea"/>
                <a:cs typeface="+mn-cs"/>
              </a:rPr>
              <a:t>dyl</a:t>
            </a:r>
            <a:endParaRPr lang="sv-SE" sz="1000" b="0" i="0" kern="1200" dirty="0">
              <a:solidFill>
                <a:schemeClr val="tx1"/>
              </a:solidFill>
              <a:effectLst/>
              <a:latin typeface="+mn-lt"/>
              <a:ea typeface="+mn-ea"/>
              <a:cs typeface="+mn-cs"/>
            </a:endParaRPr>
          </a:p>
          <a:p>
            <a:endParaRPr lang="sv-SE" sz="1000" baseline="0" dirty="0"/>
          </a:p>
          <a:p>
            <a:r>
              <a:rPr lang="sv-SE" sz="1000" baseline="0" dirty="0"/>
              <a:t>Hur information används, samt namn på olika sammanställningar av information, ändras ofta och är därför inte tillräckligt stabilt för att utgöra grund för långsiktigt förbättringsarbete. Därför visas inte detta i informationsmodellen. De kan dock  beskrivas som affärsobjekt i de fall där det är viktigt att definiera termen för t ex en rapport, samt identifiera den grundinformation som denna innehåller. (Se beskrivning av affärsobjekt längre ned i presentationen.)</a:t>
            </a:r>
            <a:endParaRPr lang="sv-SE" sz="1000" dirty="0"/>
          </a:p>
        </p:txBody>
      </p:sp>
      <p:sp>
        <p:nvSpPr>
          <p:cNvPr id="4" name="Platshållare för bildnummer 3"/>
          <p:cNvSpPr>
            <a:spLocks noGrp="1"/>
          </p:cNvSpPr>
          <p:nvPr>
            <p:ph type="sldNum" sz="quarter" idx="10"/>
          </p:nvPr>
        </p:nvSpPr>
        <p:spPr/>
        <p:txBody>
          <a:bodyPr/>
          <a:lstStyle/>
          <a:p>
            <a:fld id="{E4AAD6F3-EC9F-CF48-99E7-2F18019CBFB6}" type="slidenum">
              <a:rPr lang="sv-SE" smtClean="0"/>
              <a:pPr/>
              <a:t>15</a:t>
            </a:fld>
            <a:endParaRPr lang="sv-SE" dirty="0"/>
          </a:p>
        </p:txBody>
      </p:sp>
    </p:spTree>
    <p:extLst>
      <p:ext uri="{BB962C8B-B14F-4D97-AF65-F5344CB8AC3E}">
        <p14:creationId xmlns:p14="http://schemas.microsoft.com/office/powerpoint/2010/main" val="283869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F8B431-7DCB-41C6-B961-3CF9CEC7EB17}" type="slidenum">
              <a:rPr lang="sv-SE">
                <a:cs typeface="Arial" charset="0"/>
              </a:rPr>
              <a:pPr fontAlgn="base">
                <a:spcBef>
                  <a:spcPct val="0"/>
                </a:spcBef>
                <a:spcAft>
                  <a:spcPct val="0"/>
                </a:spcAft>
                <a:defRPr/>
              </a:pPr>
              <a:t>16</a:t>
            </a:fld>
            <a:endParaRPr lang="sv-SE">
              <a:cs typeface="Arial" charset="0"/>
            </a:endParaRPr>
          </a:p>
        </p:txBody>
      </p:sp>
    </p:spTree>
    <p:extLst>
      <p:ext uri="{BB962C8B-B14F-4D97-AF65-F5344CB8AC3E}">
        <p14:creationId xmlns:p14="http://schemas.microsoft.com/office/powerpoint/2010/main" val="59097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solidFill>
                  <a:schemeClr val="tx1"/>
                </a:solidFill>
              </a:rPr>
              <a:t>Varje term </a:t>
            </a:r>
            <a:r>
              <a:rPr lang="sv-SE" sz="1000" baseline="0" dirty="0">
                <a:solidFill>
                  <a:schemeClr val="tx1"/>
                </a:solidFill>
              </a:rPr>
              <a:t>MÅSTE ha en tydlig definition som svarar på frågan ”Vad är en xx?”.</a:t>
            </a:r>
          </a:p>
          <a:p>
            <a:endParaRPr lang="sv-SE"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solidFill>
                  <a:schemeClr val="tx1">
                    <a:lumMod val="65000"/>
                    <a:lumOff val="35000"/>
                  </a:schemeClr>
                </a:solidFill>
              </a:rPr>
              <a:t>UTAN tydlig definition är informationsobjektet endast en behållare där olika personer, ofta utan avsikt, kan lägga helt olika saker.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solidFill>
                  <a:schemeClr val="tx1">
                    <a:lumMod val="65000"/>
                    <a:lumOff val="35000"/>
                  </a:schemeClr>
                </a:solidFill>
              </a:rPr>
              <a:t>MED en tydlig definition är det lättare att bibehålla konsistent data, eftersom olika personer lägger in samma saker. </a:t>
            </a:r>
          </a:p>
          <a:p>
            <a:endParaRPr lang="sv-SE" sz="1000" baseline="0" dirty="0">
              <a:solidFill>
                <a:schemeClr val="tx1"/>
              </a:solidFill>
            </a:endParaRPr>
          </a:p>
          <a:p>
            <a:r>
              <a:rPr lang="sv-SE" sz="1000" baseline="0" dirty="0">
                <a:solidFill>
                  <a:schemeClr val="tx1"/>
                </a:solidFill>
              </a:rPr>
              <a:t>Om definitioner saknas eller är otydliga resulterar det i att:</a:t>
            </a:r>
          </a:p>
          <a:p>
            <a:pPr marL="171450" indent="-171450">
              <a:buFont typeface="Arial" panose="020B0604020202020204" pitchFamily="34" charset="0"/>
              <a:buChar char="•"/>
            </a:pPr>
            <a:r>
              <a:rPr lang="sv-SE" sz="1000" baseline="0" dirty="0">
                <a:solidFill>
                  <a:schemeClr val="tx1"/>
                </a:solidFill>
              </a:rPr>
              <a:t>Vi använder informationen på olika sätt eftersom vi tolkar den olika</a:t>
            </a:r>
          </a:p>
          <a:p>
            <a:pPr marL="171450" indent="-171450">
              <a:buFont typeface="Arial" panose="020B0604020202020204" pitchFamily="34" charset="0"/>
              <a:buChar char="•"/>
            </a:pPr>
            <a:r>
              <a:rPr lang="sv-SE" sz="1000" baseline="0" dirty="0">
                <a:solidFill>
                  <a:schemeClr val="tx1"/>
                </a:solidFill>
              </a:rPr>
              <a:t>Vi ”stoppar in” olika saker i samma lagringsplats (t ex i ett fält i en IT-lösning) så att datakvaliteten sjunker och informationen blir svår att använda och analysera</a:t>
            </a:r>
          </a:p>
          <a:p>
            <a:pPr marL="171450" indent="-171450">
              <a:buFont typeface="Arial" panose="020B0604020202020204" pitchFamily="34" charset="0"/>
              <a:buChar char="•"/>
            </a:pPr>
            <a:r>
              <a:rPr lang="sv-SE" sz="1000" baseline="0" dirty="0">
                <a:solidFill>
                  <a:schemeClr val="tx1"/>
                </a:solidFill>
              </a:rPr>
              <a:t>Skapar ännu en lagringsplats (t ex en ny IT-lösning) för samma typ av information eftersom vi är osäkra på vad den tidigare är för något</a:t>
            </a:r>
          </a:p>
          <a:p>
            <a:pPr marL="171450" indent="-171450">
              <a:buFont typeface="Arial" panose="020B0604020202020204" pitchFamily="34" charset="0"/>
              <a:buChar char="•"/>
            </a:pPr>
            <a:endParaRPr lang="sv-SE"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00" dirty="0">
                <a:solidFill>
                  <a:schemeClr val="tx1"/>
                </a:solidFill>
              </a:rPr>
              <a:t>Ett vanligt misstag är att formulera definitionen som svar på frågorna </a:t>
            </a:r>
            <a:r>
              <a:rPr lang="sv-SE" sz="1000" dirty="0"/>
              <a:t> ”Hur används en xxx?” eller ”Vad hänger xxx ihop med?”. Det ger en beskrivning av termen, men ingen definition. </a:t>
            </a:r>
          </a:p>
          <a:p>
            <a:pPr marL="0" indent="0">
              <a:buFont typeface="Arial" panose="020B0604020202020204" pitchFamily="34" charset="0"/>
              <a:buNone/>
            </a:pPr>
            <a:endParaRPr lang="sv-SE"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F3D1F925-BFA2-264B-AE5B-B0906316BC34}" type="slidenum">
              <a:rPr lang="en-US" smtClean="0"/>
              <a:t>17</a:t>
            </a:fld>
            <a:endParaRPr lang="en-US"/>
          </a:p>
        </p:txBody>
      </p:sp>
    </p:spTree>
    <p:extLst>
      <p:ext uri="{BB962C8B-B14F-4D97-AF65-F5344CB8AC3E}">
        <p14:creationId xmlns:p14="http://schemas.microsoft.com/office/powerpoint/2010/main" val="4126730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355D524-F608-42C4-914E-C8D3A7C8BFF4}" type="slidenum">
              <a:rPr lang="sv-SE" smtClean="0"/>
              <a:t>18</a:t>
            </a:fld>
            <a:endParaRPr lang="sv-SE"/>
          </a:p>
        </p:txBody>
      </p:sp>
    </p:spTree>
    <p:extLst>
      <p:ext uri="{BB962C8B-B14F-4D97-AF65-F5344CB8AC3E}">
        <p14:creationId xmlns:p14="http://schemas.microsoft.com/office/powerpoint/2010/main" val="171620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355D524-F608-42C4-914E-C8D3A7C8BFF4}" type="slidenum">
              <a:rPr lang="sv-SE" smtClean="0"/>
              <a:t>19</a:t>
            </a:fld>
            <a:endParaRPr lang="sv-SE"/>
          </a:p>
        </p:txBody>
      </p:sp>
    </p:spTree>
    <p:extLst>
      <p:ext uri="{BB962C8B-B14F-4D97-AF65-F5344CB8AC3E}">
        <p14:creationId xmlns:p14="http://schemas.microsoft.com/office/powerpoint/2010/main" val="86123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De senaste åren har data = information fått ett riktigt uppsving – Mycket tack vare AI. </a:t>
            </a:r>
          </a:p>
          <a:p>
            <a:r>
              <a:rPr lang="sv-SE" sz="1000" dirty="0"/>
              <a:t>Den som har mest/bäst data vinner! Kan göra de bästa analyserna, dra insiktsfulla slutsatser och fatta väl underbyggda beslut.</a:t>
            </a:r>
          </a:p>
          <a:p>
            <a:endParaRPr lang="sv-SE" sz="1000" dirty="0"/>
          </a:p>
          <a:p>
            <a:r>
              <a:rPr lang="sv-SE" sz="1000" dirty="0"/>
              <a:t>Det finns bara ett problem…… </a:t>
            </a:r>
          </a:p>
        </p:txBody>
      </p:sp>
      <p:sp>
        <p:nvSpPr>
          <p:cNvPr id="4" name="Platshållare för bildnummer 3"/>
          <p:cNvSpPr>
            <a:spLocks noGrp="1"/>
          </p:cNvSpPr>
          <p:nvPr>
            <p:ph type="sldNum" sz="quarter" idx="5"/>
          </p:nvPr>
        </p:nvSpPr>
        <p:spPr/>
        <p:txBody>
          <a:bodyPr/>
          <a:lstStyle/>
          <a:p>
            <a:fld id="{E355D524-F608-42C4-914E-C8D3A7C8BFF4}" type="slidenum">
              <a:rPr lang="sv-SE" smtClean="0"/>
              <a:t>2</a:t>
            </a:fld>
            <a:endParaRPr lang="sv-SE"/>
          </a:p>
        </p:txBody>
      </p:sp>
    </p:spTree>
    <p:extLst>
      <p:ext uri="{BB962C8B-B14F-4D97-AF65-F5344CB8AC3E}">
        <p14:creationId xmlns:p14="http://schemas.microsoft.com/office/powerpoint/2010/main" val="29890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355D524-F608-42C4-914E-C8D3A7C8BFF4}" type="slidenum">
              <a:rPr lang="sv-SE" smtClean="0"/>
              <a:t>20</a:t>
            </a:fld>
            <a:endParaRPr lang="sv-SE"/>
          </a:p>
        </p:txBody>
      </p:sp>
    </p:spTree>
    <p:extLst>
      <p:ext uri="{BB962C8B-B14F-4D97-AF65-F5344CB8AC3E}">
        <p14:creationId xmlns:p14="http://schemas.microsoft.com/office/powerpoint/2010/main" val="90528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355D524-F608-42C4-914E-C8D3A7C8BFF4}" type="slidenum">
              <a:rPr lang="sv-SE" smtClean="0"/>
              <a:t>21</a:t>
            </a:fld>
            <a:endParaRPr lang="sv-SE"/>
          </a:p>
        </p:txBody>
      </p:sp>
    </p:spTree>
    <p:extLst>
      <p:ext uri="{BB962C8B-B14F-4D97-AF65-F5344CB8AC3E}">
        <p14:creationId xmlns:p14="http://schemas.microsoft.com/office/powerpoint/2010/main" val="932724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b="1" u="sng" dirty="0"/>
              <a:t>Informationsarkitektur</a:t>
            </a:r>
          </a:p>
          <a:p>
            <a:r>
              <a:rPr lang="sv-SE" sz="1000" dirty="0"/>
              <a:t>Informationsarkitekturen beskriver all information som verksamheten skapar och använder i</a:t>
            </a:r>
            <a:r>
              <a:rPr lang="sv-SE" sz="1000" baseline="0" dirty="0"/>
              <a:t> sina processer, samt hur den hanteras i digitala IT-stöd. </a:t>
            </a:r>
          </a:p>
          <a:p>
            <a:r>
              <a:rPr lang="sv-SE" sz="1000" baseline="0" dirty="0"/>
              <a:t>Information som skapas i en process, används ofta i många andra processer. Informationen presenteras, sammanställs och analyseras på en mängd olika sätt – ofta m h a olika IT-stöd. </a:t>
            </a:r>
          </a:p>
          <a:p>
            <a:r>
              <a:rPr lang="sv-SE" sz="1000" baseline="0" dirty="0"/>
              <a:t>För att få hög kvalitet på den information som används är det viktigt att samma typ av information uppfattas, används och hanteras på samma sätt – oavsett var och när detta sker. </a:t>
            </a:r>
          </a:p>
          <a:p>
            <a:endParaRPr lang="sv-SE" sz="1000" baseline="0" dirty="0"/>
          </a:p>
          <a:p>
            <a:r>
              <a:rPr lang="sv-SE" sz="1000" baseline="0" dirty="0"/>
              <a:t>Ett exempel på information är Fastighet. En fastighet </a:t>
            </a:r>
            <a:r>
              <a:rPr lang="sv-SE" sz="1000" dirty="0"/>
              <a:t>avser ”</a:t>
            </a:r>
            <a:r>
              <a:rPr lang="sv-SE" sz="1000" b="0" i="0" u="none" strike="noStrike" kern="1200" baseline="0" dirty="0">
                <a:solidFill>
                  <a:schemeClr val="tx1"/>
                </a:solidFill>
                <a:latin typeface="+mn-lt"/>
                <a:ea typeface="+mn-ea"/>
                <a:cs typeface="+mn-cs"/>
              </a:rPr>
              <a:t>Lantmäteriets indelning av ett eller flera avgränsade områden på marken.”</a:t>
            </a:r>
            <a:r>
              <a:rPr lang="sv-SE" sz="1000" baseline="0" dirty="0"/>
              <a:t>, </a:t>
            </a:r>
            <a:r>
              <a:rPr lang="sv-SE" sz="1000" b="1" baseline="0" dirty="0"/>
              <a:t>oavsett:</a:t>
            </a:r>
          </a:p>
          <a:p>
            <a:pPr marL="171450" indent="-171450">
              <a:buFont typeface="Arial" panose="020B0604020202020204" pitchFamily="34" charset="0"/>
              <a:buChar char="•"/>
            </a:pPr>
            <a:r>
              <a:rPr lang="sv-SE" sz="1000" baseline="0" dirty="0"/>
              <a:t>i vilken process information om fastigheten skapas eller används (t ex Förändra statens fastighetsbestånd, Underhållsplanering och byggprojekt, Genomföra planerad drift eller Skogsbruk), vem som använder informationen (t ex medarbetare, ledare, hyresgäst, leverantör)</a:t>
            </a:r>
          </a:p>
          <a:p>
            <a:pPr marL="171450" indent="-171450">
              <a:buFont typeface="Arial" panose="020B0604020202020204" pitchFamily="34" charset="0"/>
              <a:buChar char="•"/>
            </a:pPr>
            <a:r>
              <a:rPr lang="sv-SE" sz="1000" baseline="0" dirty="0"/>
              <a:t>i vilken kanal informationen presenteras (t ex när medarbetare pratar med varandra eller en entreprenör, i ett IT-systems gränssnitt, via sidor på internet, via mobil-</a:t>
            </a:r>
            <a:r>
              <a:rPr lang="sv-SE" sz="1000" baseline="0" dirty="0" err="1"/>
              <a:t>appar</a:t>
            </a:r>
            <a:r>
              <a:rPr lang="sv-SE" sz="1000" baseline="0" dirty="0"/>
              <a:t>, i ett brev till en hyresgäst, i kravställningsdokument i ett projekt, i rapporter &amp; analyser)</a:t>
            </a:r>
          </a:p>
          <a:p>
            <a:pPr marL="171450" indent="-171450">
              <a:buFont typeface="Arial" panose="020B0604020202020204" pitchFamily="34" charset="0"/>
              <a:buChar char="•"/>
            </a:pPr>
            <a:r>
              <a:rPr lang="sv-SE" sz="1000" baseline="0" dirty="0"/>
              <a:t>i vilket IT-stöd informationen hanteras.</a:t>
            </a:r>
          </a:p>
          <a:p>
            <a:endParaRPr lang="sv-SE" sz="1000" baseline="0" dirty="0"/>
          </a:p>
          <a:p>
            <a:r>
              <a:rPr lang="sv-SE" sz="1000" baseline="0" dirty="0"/>
              <a:t>För att ha full kontroll över den information man använder behöver man vara överens om </a:t>
            </a:r>
            <a:r>
              <a:rPr lang="sv-SE" sz="1000" b="1" baseline="0" dirty="0"/>
              <a:t>vilken information som hanteras</a:t>
            </a:r>
            <a:r>
              <a:rPr lang="sv-SE" sz="1000" baseline="0" dirty="0"/>
              <a:t> (dess termer, definitioner och samband), samt </a:t>
            </a:r>
            <a:r>
              <a:rPr lang="sv-SE" sz="1000" b="1" baseline="0" dirty="0"/>
              <a:t>var och hur den lagras</a:t>
            </a:r>
            <a:r>
              <a:rPr lang="sv-SE" sz="1000" baseline="0" dirty="0"/>
              <a:t>. Stora delar av informationen lagras i en eller flera IT-stöd. Annan information finns på papper, i Excel-dokument, eller i huvudet på medarbetare. Information som lagras i IT-stöd kallas ofta ”data”.</a:t>
            </a:r>
          </a:p>
          <a:p>
            <a:endParaRPr lang="sv-SE" sz="1000" dirty="0"/>
          </a:p>
          <a:p>
            <a:r>
              <a:rPr lang="sv-SE" sz="1000" b="1" u="sng" dirty="0"/>
              <a:t>Informationsmodell</a:t>
            </a:r>
          </a:p>
          <a:p>
            <a:r>
              <a:rPr lang="sv-SE" sz="1000" dirty="0"/>
              <a:t>För</a:t>
            </a:r>
            <a:r>
              <a:rPr lang="sv-SE" sz="1000" baseline="0" dirty="0"/>
              <a:t> att beskriva informationen som används i verksamheten används informationsmodeller. De är grafiska bilder (kartor) som beskriver den grundinformation som används, hanteras och lagras, </a:t>
            </a:r>
            <a:r>
              <a:rPr lang="sv-SE" sz="1000" b="1" baseline="0" dirty="0"/>
              <a:t>oavsett</a:t>
            </a:r>
            <a:r>
              <a:rPr lang="sv-SE" sz="1000" baseline="0" dirty="0"/>
              <a:t> hur detta går till.</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000" dirty="0"/>
              <a:t>Precis som världskartor bör informationsmodeller vara</a:t>
            </a:r>
            <a:r>
              <a:rPr lang="sv-SE" sz="1000" baseline="0" dirty="0"/>
              <a:t> förenklade beskrivningar av informationen – det är inte lönsamt att beskriva precis all information som verksamheten använder, utan endast den information som är extra komplex/otydlig, eller som  många använder och det är viktigt att man har samma uppfattning om vad det är för något. </a:t>
            </a:r>
            <a:endParaRPr lang="sv-SE" sz="1000" dirty="0"/>
          </a:p>
          <a:p>
            <a:endParaRPr lang="sv-SE" sz="1000" baseline="0" dirty="0"/>
          </a:p>
          <a:p>
            <a:r>
              <a:rPr lang="sv-SE" sz="1000" baseline="0" dirty="0"/>
              <a:t>Informationsmodellen har </a:t>
            </a:r>
            <a:r>
              <a:rPr lang="sv-SE" sz="1000" b="1" baseline="0" dirty="0"/>
              <a:t>tre</a:t>
            </a:r>
            <a:r>
              <a:rPr lang="sv-SE" sz="1000" baseline="0" dirty="0"/>
              <a:t> byggstenar:</a:t>
            </a:r>
          </a:p>
          <a:p>
            <a:pPr marL="171450" indent="-171450">
              <a:buFont typeface="Arial" panose="020B0604020202020204" pitchFamily="34" charset="0"/>
              <a:buChar char="•"/>
            </a:pPr>
            <a:r>
              <a:rPr lang="sv-SE" sz="1000" b="1" baseline="0" dirty="0"/>
              <a:t>Informationsobjekt</a:t>
            </a:r>
            <a:r>
              <a:rPr lang="sv-SE" sz="1000" baseline="0" dirty="0"/>
              <a:t> (ritas som rutor)= Någonting som är väsentligt för verksamheten, som har detaljinformation och som det finns flera förekomster av. T ex Fastighet, Byggnad.</a:t>
            </a:r>
          </a:p>
          <a:p>
            <a:pPr marL="171450" indent="-171450">
              <a:buFont typeface="Arial" panose="020B0604020202020204" pitchFamily="34" charset="0"/>
              <a:buChar char="•"/>
            </a:pPr>
            <a:r>
              <a:rPr lang="sv-SE" sz="1000" b="1" baseline="0" dirty="0"/>
              <a:t>Attribut</a:t>
            </a:r>
            <a:r>
              <a:rPr lang="sv-SE" sz="1000" b="0" baseline="0" dirty="0"/>
              <a:t> (skrivs som termer inuti ett informationsobjekt) </a:t>
            </a:r>
            <a:r>
              <a:rPr lang="sv-SE" sz="1000" baseline="0" dirty="0"/>
              <a:t>= Detaljinformation i ett informationsobjekt. T ex Fastighetsbeteckning.</a:t>
            </a:r>
          </a:p>
          <a:p>
            <a:pPr marL="171450" indent="-171450">
              <a:buFont typeface="Arial" panose="020B0604020202020204" pitchFamily="34" charset="0"/>
              <a:buChar char="•"/>
            </a:pPr>
            <a:r>
              <a:rPr lang="sv-SE" sz="1000" b="1" baseline="0" dirty="0"/>
              <a:t>Relation</a:t>
            </a:r>
            <a:r>
              <a:rPr lang="sv-SE" sz="1000" baseline="0" dirty="0"/>
              <a:t> (ritas som streck mellan informationsobjekten) = förhållande mellan två informationsobjekt. I relationen kan ett informationsobjekt anta en </a:t>
            </a:r>
            <a:r>
              <a:rPr lang="sv-SE" sz="1000" b="1" baseline="0" dirty="0"/>
              <a:t>roll</a:t>
            </a:r>
            <a:r>
              <a:rPr lang="sv-SE" sz="1000" baseline="0" dirty="0"/>
              <a:t>. T ex har en Legal aktör rollen Hyresgäst i relationen till ett hyresavtal.</a:t>
            </a:r>
          </a:p>
          <a:p>
            <a:pPr marL="171450" indent="-171450">
              <a:buFont typeface="Arial" panose="020B0604020202020204" pitchFamily="34" charset="0"/>
              <a:buChar char="•"/>
            </a:pPr>
            <a:endParaRPr lang="sv-SE" sz="1000" baseline="0" dirty="0"/>
          </a:p>
          <a:p>
            <a:pPr marL="0" indent="0">
              <a:buFont typeface="Arial" panose="020B0604020202020204" pitchFamily="34" charset="0"/>
              <a:buNone/>
            </a:pPr>
            <a:r>
              <a:rPr lang="sv-SE" sz="1000" baseline="0" dirty="0"/>
              <a:t>Alla termer – informationsobjekt, attribut och roller - ska ha </a:t>
            </a:r>
            <a:r>
              <a:rPr lang="sv-SE" sz="1000" b="1" baseline="0" dirty="0"/>
              <a:t>tydliga definitioner</a:t>
            </a:r>
            <a:r>
              <a:rPr lang="sv-SE" sz="1000" baseline="0" dirty="0"/>
              <a:t> som svarar på frågan: ”Vad är en xxx?”. Utan dessa definitioner blir informationsmodellen värdelös, eftersom olika personer fortfarande kan ha olika uppfattning om vad termer betyder.</a:t>
            </a:r>
          </a:p>
          <a:p>
            <a:endParaRPr lang="sv-SE" sz="1000" baseline="0" dirty="0"/>
          </a:p>
          <a:p>
            <a:r>
              <a:rPr lang="sv-SE" sz="1000" b="1" u="sng" dirty="0"/>
              <a:t>Informationslandskap</a:t>
            </a:r>
          </a:p>
          <a:p>
            <a:r>
              <a:rPr lang="sv-SE" sz="1000" dirty="0"/>
              <a:t>Informationsmodeller i verksamhetsperspektiv blir ofta omfattande eftersom de beskriver hela verksamhetens informationsbehov. Egentligen finns endast en,</a:t>
            </a:r>
            <a:r>
              <a:rPr lang="sv-SE" sz="1000" baseline="0" dirty="0"/>
              <a:t> enda stor informationsmodell för en verksamhet, med alla dess ingående informationsobjekt och definitioner, men dessa modeller blir ofta för stora för att hanteras praktiskt. Därför delas informationsobjekten in i </a:t>
            </a:r>
            <a:r>
              <a:rPr lang="sv-SE" sz="1000" b="1" baseline="0" dirty="0"/>
              <a:t>informationsområden</a:t>
            </a:r>
            <a:r>
              <a:rPr lang="sv-SE" sz="1000" baseline="0" dirty="0"/>
              <a:t>, där informationsobjekt som har ett nära samröre grupperas och presenteras. Varje informationsobjekt tillhör </a:t>
            </a:r>
            <a:r>
              <a:rPr lang="sv-SE" sz="1000" b="1" baseline="0" dirty="0"/>
              <a:t>ett</a:t>
            </a:r>
            <a:r>
              <a:rPr lang="sv-SE" sz="1000" baseline="0" dirty="0"/>
              <a:t> speciellt informationsområde.</a:t>
            </a:r>
          </a:p>
          <a:p>
            <a:r>
              <a:rPr lang="sv-SE" sz="1000" baseline="0" dirty="0"/>
              <a:t>En karta över alla informationsområden kallas för </a:t>
            </a:r>
            <a:r>
              <a:rPr lang="sv-SE" sz="1000" b="1" baseline="0" dirty="0"/>
              <a:t>informationslandskap</a:t>
            </a:r>
            <a:r>
              <a:rPr lang="sv-SE" sz="1000" baseline="0" dirty="0"/>
              <a:t>. </a:t>
            </a:r>
          </a:p>
          <a:p>
            <a:r>
              <a:rPr lang="sv-SE" sz="1000" baseline="0" dirty="0"/>
              <a:t>Det är viktigt att komma ihåg att många processer (och funktioner i verksamheten) använder samma information och att beskrivningar av informationen, samt gruppering av denna i informationsområden, därför inte följer vare sig process- eller organisationsindelning.</a:t>
            </a:r>
            <a:endParaRPr lang="sv-SE" sz="1000" dirty="0"/>
          </a:p>
        </p:txBody>
      </p:sp>
      <p:sp>
        <p:nvSpPr>
          <p:cNvPr id="4" name="Platshållare för bildnummer 3"/>
          <p:cNvSpPr>
            <a:spLocks noGrp="1"/>
          </p:cNvSpPr>
          <p:nvPr>
            <p:ph type="sldNum" sz="quarter" idx="5"/>
          </p:nvPr>
        </p:nvSpPr>
        <p:spPr/>
        <p:txBody>
          <a:bodyPr/>
          <a:lstStyle/>
          <a:p>
            <a:fld id="{7D0295AB-084A-437A-BA6D-4B75B6C5E050}" type="slidenum">
              <a:rPr lang="sv-SE" smtClean="0"/>
              <a:t>22</a:t>
            </a:fld>
            <a:endParaRPr lang="sv-SE"/>
          </a:p>
        </p:txBody>
      </p:sp>
    </p:spTree>
    <p:extLst>
      <p:ext uri="{BB962C8B-B14F-4D97-AF65-F5344CB8AC3E}">
        <p14:creationId xmlns:p14="http://schemas.microsoft.com/office/powerpoint/2010/main" val="2086338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kern="1200" dirty="0">
                <a:solidFill>
                  <a:schemeClr val="tx1"/>
                </a:solidFill>
                <a:effectLst/>
                <a:latin typeface="+mn-lt"/>
                <a:ea typeface="+mn-ea"/>
                <a:cs typeface="+mn-cs"/>
              </a:rPr>
              <a:t>Visuella modeller ger överblick över helheter, sammanhang och samband mellan de olika perspektiven i verksamhetssystemet. </a:t>
            </a:r>
          </a:p>
          <a:p>
            <a:r>
              <a:rPr lang="sv-SE" sz="1000" kern="1200" dirty="0">
                <a:solidFill>
                  <a:schemeClr val="tx1"/>
                </a:solidFill>
                <a:effectLst/>
                <a:latin typeface="+mn-lt"/>
                <a:ea typeface="+mn-ea"/>
                <a:cs typeface="+mn-cs"/>
              </a:rPr>
              <a:t>Dessa kan användas för att stödja medarbetarna i deras arbete, ställa krav på verksamhetens utförande, hitta orsaker till utmaningar, beskriva förändringar och hitta synergier eller delar där olika verksamhetsgrenars behov krockar m </a:t>
            </a:r>
            <a:r>
              <a:rPr lang="sv-SE" sz="1000" kern="1200" dirty="0" err="1">
                <a:solidFill>
                  <a:schemeClr val="tx1"/>
                </a:solidFill>
                <a:effectLst/>
                <a:latin typeface="+mn-lt"/>
                <a:ea typeface="+mn-ea"/>
                <a:cs typeface="+mn-cs"/>
              </a:rPr>
              <a:t>m</a:t>
            </a:r>
            <a:r>
              <a:rPr lang="sv-SE" sz="1000" kern="1200" dirty="0">
                <a:solidFill>
                  <a:schemeClr val="tx1"/>
                </a:solidFill>
                <a:effectLst/>
                <a:latin typeface="+mn-lt"/>
                <a:ea typeface="+mn-ea"/>
                <a:cs typeface="+mn-cs"/>
              </a:rPr>
              <a:t>.</a:t>
            </a:r>
          </a:p>
          <a:p>
            <a:r>
              <a:rPr lang="sv-SE" sz="1000" kern="1200" dirty="0">
                <a:solidFill>
                  <a:schemeClr val="tx1"/>
                </a:solidFill>
                <a:effectLst/>
                <a:latin typeface="+mn-lt"/>
                <a:ea typeface="+mn-ea"/>
                <a:cs typeface="+mn-cs"/>
              </a:rPr>
              <a:t>För att visuellt beskriva verksamhetssystemet arbetar man med processmodeller, aktörsmodeller, informationsmodeller i olika perspektiv, regelmodeller, kartor över IT-stöd och kartor över infrastruktur. Krav på säkerhet kan beskrivas i</a:t>
            </a:r>
            <a:r>
              <a:rPr lang="sv-SE" sz="1000" kern="1200" baseline="0" dirty="0">
                <a:solidFill>
                  <a:schemeClr val="tx1"/>
                </a:solidFill>
                <a:effectLst/>
                <a:latin typeface="+mn-lt"/>
                <a:ea typeface="+mn-ea"/>
                <a:cs typeface="+mn-cs"/>
              </a:rPr>
              <a:t> alla olika perspektiv.</a:t>
            </a:r>
            <a:endParaRPr lang="sv-SE" sz="1000" kern="1200" dirty="0">
              <a:solidFill>
                <a:schemeClr val="tx1"/>
              </a:solidFill>
              <a:effectLst/>
              <a:latin typeface="+mn-lt"/>
              <a:ea typeface="+mn-ea"/>
              <a:cs typeface="+mn-cs"/>
            </a:endParaRPr>
          </a:p>
          <a:p>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ea typeface="+mn-ea"/>
                <a:cs typeface="+mn-cs"/>
              </a:rPr>
              <a:t>Alla perspektiv hänger ihop</a:t>
            </a:r>
            <a:r>
              <a:rPr lang="sv-SE" sz="1000" kern="1200" baseline="0" dirty="0">
                <a:solidFill>
                  <a:schemeClr val="tx1"/>
                </a:solidFill>
                <a:effectLst/>
                <a:latin typeface="+mn-lt"/>
                <a:ea typeface="+mn-ea"/>
                <a:cs typeface="+mn-cs"/>
              </a:rPr>
              <a:t> och frågor som kan besvaras är t ex:</a:t>
            </a:r>
            <a:endParaRPr lang="sv-SE" sz="1000" kern="1200" dirty="0">
              <a:solidFill>
                <a:schemeClr val="tx1"/>
              </a:solidFill>
              <a:effectLst/>
              <a:latin typeface="+mn-lt"/>
              <a:ea typeface="+mn-ea"/>
              <a:cs typeface="+mn-cs"/>
            </a:endParaRPr>
          </a:p>
          <a:p>
            <a:pPr marL="628650" lvl="1" indent="-171450">
              <a:buFont typeface="Arial" panose="020B0604020202020204" pitchFamily="34" charset="0"/>
              <a:buChar char="•"/>
            </a:pPr>
            <a:r>
              <a:rPr lang="sv-SE" sz="1000" b="0" dirty="0"/>
              <a:t>Processfråga: Vilka IT-stöd stödjer denna process/är processen beroende av?</a:t>
            </a:r>
          </a:p>
          <a:p>
            <a:pPr marL="628650" lvl="1" indent="-171450">
              <a:buFont typeface="Arial" panose="020B0604020202020204" pitchFamily="34" charset="0"/>
              <a:buChar char="•"/>
            </a:pPr>
            <a:r>
              <a:rPr lang="sv-SE" sz="1000" b="0" dirty="0"/>
              <a:t>IT-stödfråga: Vilka processer stödjer det här IT-stödet?</a:t>
            </a:r>
          </a:p>
          <a:p>
            <a:pPr marL="628650" lvl="1" indent="-171450">
              <a:buFont typeface="Arial" panose="020B0604020202020204" pitchFamily="34" charset="0"/>
              <a:buChar char="•"/>
            </a:pPr>
            <a:r>
              <a:rPr lang="sv-SE" sz="1000" b="0" dirty="0"/>
              <a:t>Processfråga: Vilken information används i processen?</a:t>
            </a:r>
          </a:p>
          <a:p>
            <a:pPr marL="628650" lvl="1" indent="-171450">
              <a:buFont typeface="Arial" panose="020B0604020202020204" pitchFamily="34" charset="0"/>
              <a:buChar char="•"/>
            </a:pPr>
            <a:r>
              <a:rPr lang="sv-SE" sz="1000" b="0" dirty="0"/>
              <a:t>Informationsfråga: I vilka processer används den här informationen?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t>Informationsfråga: I vilka IT-stöd hanteras den här informationen?</a:t>
            </a:r>
          </a:p>
          <a:p>
            <a:pPr marL="628650" lvl="1" indent="-171450">
              <a:buFont typeface="Arial" panose="020B0604020202020204" pitchFamily="34" charset="0"/>
              <a:buChar char="•"/>
            </a:pPr>
            <a:r>
              <a:rPr lang="sv-SE" sz="1000" b="0" dirty="0"/>
              <a:t>IT-stödfråga: Vilken information hanteras i det här IT-stödet?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t>IT-stödfråga: På vilken/vilka</a:t>
            </a:r>
            <a:r>
              <a:rPr lang="sv-SE" sz="1000" b="0" baseline="0" dirty="0"/>
              <a:t> servrar eller molntjänster körs </a:t>
            </a:r>
            <a:r>
              <a:rPr lang="sv-SE" sz="1000" b="0" dirty="0"/>
              <a:t>det här IT-stödet?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t>IT-infrastrukturfråga: Vilka IT-stöd körs på den här </a:t>
            </a:r>
            <a:r>
              <a:rPr lang="sv-SE" sz="1000" b="0" baseline="0" dirty="0"/>
              <a:t>servern/denna molntjänst</a:t>
            </a:r>
            <a:r>
              <a:rPr lang="sv-SE" sz="10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b="1" dirty="0"/>
          </a:p>
          <a:p>
            <a:endParaRPr lang="sv-SE" sz="10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355D524-F608-42C4-914E-C8D3A7C8BFF4}" type="slidenum">
              <a:rPr lang="sv-SE" smtClean="0"/>
              <a:t>23</a:t>
            </a:fld>
            <a:endParaRPr lang="sv-SE"/>
          </a:p>
        </p:txBody>
      </p:sp>
    </p:spTree>
    <p:extLst>
      <p:ext uri="{BB962C8B-B14F-4D97-AF65-F5344CB8AC3E}">
        <p14:creationId xmlns:p14="http://schemas.microsoft.com/office/powerpoint/2010/main" val="295301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Informationsmodeller i verksamhetsperspektiv blir ofta omfattande eftersom de beskriver hela verksamhetens informationsbehov. Egentligen finns endast en,</a:t>
            </a:r>
            <a:r>
              <a:rPr lang="sv-SE" sz="1000" baseline="0" dirty="0"/>
              <a:t> enda stor informationsmodell för en verksamhet, med alla dess ingående informationsobjekt och definitioner, men dessa modeller blir ofta för stora för att hanteras praktiskt. Därför delas informationsobjekten in i </a:t>
            </a:r>
            <a:r>
              <a:rPr lang="sv-SE" sz="1000" b="1" baseline="0" dirty="0"/>
              <a:t>informationsområden</a:t>
            </a:r>
            <a:r>
              <a:rPr lang="sv-SE" sz="1000" baseline="0" dirty="0"/>
              <a:t>, där informationsobjekt som har ett nära samröre grupperas och presenteras. Varje informationsobjekt tillhör </a:t>
            </a:r>
            <a:r>
              <a:rPr lang="sv-SE" sz="1000" b="1" baseline="0" dirty="0"/>
              <a:t>ett</a:t>
            </a:r>
            <a:r>
              <a:rPr lang="sv-SE" sz="1000" baseline="0" dirty="0"/>
              <a:t> speciellt informationsområde.</a:t>
            </a:r>
          </a:p>
          <a:p>
            <a:endParaRPr lang="sv-SE" sz="1000" baseline="0" dirty="0"/>
          </a:p>
          <a:p>
            <a:r>
              <a:rPr lang="sv-SE" sz="1000" baseline="0" dirty="0"/>
              <a:t>En karta över alla informationsområden brukar kallas för </a:t>
            </a:r>
            <a:r>
              <a:rPr lang="sv-SE" sz="1000" b="1" baseline="0" dirty="0"/>
              <a:t>informationslandskap</a:t>
            </a:r>
            <a:r>
              <a:rPr lang="sv-SE" sz="1000" baseline="0" dirty="0"/>
              <a:t>. Exemplet ovan visar hur SFVs informationslandskap skulle kunna se ut.</a:t>
            </a:r>
          </a:p>
          <a:p>
            <a:r>
              <a:rPr lang="sv-SE" sz="1000" baseline="0" dirty="0"/>
              <a:t>Det är viktigt att komma ihåg att många processer (och funktioner i verksamheten) använder samma information och att beskrivningar av informationen, samt gruppering av denna i informationsområden, därför inte följer vare sig process- eller organisationsindelning.</a:t>
            </a:r>
          </a:p>
          <a:p>
            <a:r>
              <a:rPr lang="sv-SE" sz="1000" baseline="0" dirty="0"/>
              <a:t>Indelning av informationen i informationsområden används i första hand praktiskt för orientering, men kan även användas för att tilldela ägarskap över informationen i verksamheten.</a:t>
            </a:r>
          </a:p>
        </p:txBody>
      </p:sp>
      <p:sp>
        <p:nvSpPr>
          <p:cNvPr id="4" name="Platshållare för bildnummer 3"/>
          <p:cNvSpPr>
            <a:spLocks noGrp="1"/>
          </p:cNvSpPr>
          <p:nvPr>
            <p:ph type="sldNum" sz="quarter" idx="10"/>
          </p:nvPr>
        </p:nvSpPr>
        <p:spPr/>
        <p:txBody>
          <a:bodyPr/>
          <a:lstStyle/>
          <a:p>
            <a:fld id="{E355D524-F608-42C4-914E-C8D3A7C8BFF4}" type="slidenum">
              <a:rPr lang="sv-SE" smtClean="0"/>
              <a:t>24</a:t>
            </a:fld>
            <a:endParaRPr lang="sv-SE"/>
          </a:p>
        </p:txBody>
      </p:sp>
    </p:spTree>
    <p:extLst>
      <p:ext uri="{BB962C8B-B14F-4D97-AF65-F5344CB8AC3E}">
        <p14:creationId xmlns:p14="http://schemas.microsoft.com/office/powerpoint/2010/main" val="198677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0" kern="1200" dirty="0">
                <a:solidFill>
                  <a:schemeClr val="tx1"/>
                </a:solidFill>
                <a:effectLst/>
                <a:latin typeface="+mn-lt"/>
                <a:ea typeface="+mn-ea"/>
                <a:cs typeface="+mn-cs"/>
              </a:rPr>
              <a:t>För att kunna ensa termerna och skapa en gemensam informationsmodell krävs samarbete </a:t>
            </a:r>
            <a:r>
              <a:rPr lang="sv-SE" sz="1000" dirty="0"/>
              <a:t>tvärs organisatoriska gränser, roller, processer och befintliga IT-stöd.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Dessutom behövs en ny typ av ansvar axlas. Det handlar om att ”äga” informationen, för att vara yttersta kravställare och </a:t>
            </a:r>
            <a:r>
              <a:rPr lang="sv-SE" sz="1000" dirty="0" err="1"/>
              <a:t>riskägare</a:t>
            </a:r>
            <a:r>
              <a:rPr lang="sv-SE" sz="1000" dirty="0"/>
              <a:t> för denna. På samma sätt som vi har processägare, processledare och processteam för att ansvara för och vidareutveckla våra processer, behöver vi liknande roller för att ta ansvar över och vidareutveckla hanteringen av vår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Ansvar för information kan fördelas utifrån informationsområden, som är grupperingar av information som har ett nära logiska samröre.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Exempel på roller för att äga och ansvara för vår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dirty="0"/>
              <a:t>”Ägare av informationsområde”</a:t>
            </a:r>
            <a:r>
              <a:rPr lang="sv-SE" sz="1000" dirty="0"/>
              <a:t>: Har det övergripande ansvaret för att information i informationsområdet är tydligt beskriven, används på ett konsekvent sätt, har rätt kvalitet och hanteras på ett säkert sätt.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dirty="0"/>
              <a:t>”Informationsansvarig”</a:t>
            </a:r>
            <a:r>
              <a:rPr lang="sv-SE" sz="1000" dirty="0"/>
              <a:t>: Informationsägarens ”högra hand” som arbetar operativt med att beskriva information, följa upp och förbättra datakvalitet, säkerställa informationssäkerhet, samt stötta andra medarbetare i användning av informationen och dess beskrivningar.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dirty="0"/>
              <a:t>”Informationsområdesteam”</a:t>
            </a:r>
            <a:r>
              <a:rPr lang="sv-SE" sz="1000" dirty="0"/>
              <a:t>: En referensgrupp av verksamhetsexperter som är kunniga inom informationsområdet, tvärs organisatoriska gränser, roller, processer och IT-stöd, som stöttar informationsägaren och informationsansvarig i verksamhetsmässiga sakfrågor.</a:t>
            </a:r>
          </a:p>
          <a:p>
            <a:endParaRPr lang="sv-SE" dirty="0"/>
          </a:p>
        </p:txBody>
      </p:sp>
      <p:sp>
        <p:nvSpPr>
          <p:cNvPr id="4" name="Platshållare för bildnummer 3"/>
          <p:cNvSpPr>
            <a:spLocks noGrp="1"/>
          </p:cNvSpPr>
          <p:nvPr>
            <p:ph type="sldNum" sz="quarter" idx="5"/>
          </p:nvPr>
        </p:nvSpPr>
        <p:spPr/>
        <p:txBody>
          <a:bodyPr/>
          <a:lstStyle/>
          <a:p>
            <a:fld id="{E355D524-F608-42C4-914E-C8D3A7C8BFF4}" type="slidenum">
              <a:rPr lang="sv-SE" smtClean="0"/>
              <a:t>25</a:t>
            </a:fld>
            <a:endParaRPr lang="sv-SE"/>
          </a:p>
        </p:txBody>
      </p:sp>
    </p:spTree>
    <p:extLst>
      <p:ext uri="{BB962C8B-B14F-4D97-AF65-F5344CB8AC3E}">
        <p14:creationId xmlns:p14="http://schemas.microsoft.com/office/powerpoint/2010/main" val="372242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Ofta när vi tänker på information, tänker vi på olika sammanställningar av grundinformation som används vid ett speciellt tillfälle. Exempel på det är olika typer av rapporter, traktdirektiv, olika typer av avtalsblanketter, olika typer av checklistor, protokoll, besiktningsblanketter osv. När vi skapar en informationsmodell är vi intresserade av den grundinformation som visas i dessa sammanställningar/ som ligger till grund för det som visas (i t ex rapporter och analyser).</a:t>
            </a:r>
          </a:p>
          <a:p>
            <a:endParaRPr lang="sv-SE" sz="1000" dirty="0"/>
          </a:p>
          <a:p>
            <a:r>
              <a:rPr lang="sv-SE" sz="1000" dirty="0"/>
              <a:t>Affärsobjekt kan användas för att visuellt beskriva hur ”grundinformationen” som beskrivs i informationsmodellen sammanställs när</a:t>
            </a:r>
            <a:r>
              <a:rPr lang="sv-SE" sz="1000" baseline="0" dirty="0"/>
              <a:t> den används, i de fall då själva sammanställningen har en egen term. Dessa är enkla att beskriva i samband med de processer som sammanställer och använder informationen på detta sätt.</a:t>
            </a:r>
          </a:p>
          <a:p>
            <a:endParaRPr lang="sv-SE" sz="1000" baseline="0" dirty="0"/>
          </a:p>
          <a:p>
            <a:r>
              <a:rPr lang="sv-SE" sz="1000" baseline="0" dirty="0"/>
              <a:t>Affärsobjekt (uttryck inom informationsarkitekturen) motsvarar de handlingstyper som finns i SFVs Informationshanteringsplan (IHP).</a:t>
            </a:r>
          </a:p>
          <a:p>
            <a:endParaRPr lang="sv-SE" sz="1000" baseline="0" dirty="0"/>
          </a:p>
          <a:p>
            <a:r>
              <a:rPr lang="sv-SE" sz="1000" baseline="0" dirty="0"/>
              <a:t>Ett exempel på affärsobjekt är ”Traktdirektiv”, som är en sammanställning av information om en trakt, de åtgärder som ingår i trakten, den eller de fastigheter som trakten omfattar och en mängd annan information.</a:t>
            </a:r>
          </a:p>
          <a:p>
            <a:endParaRPr lang="sv-SE" sz="1000" baseline="0" dirty="0"/>
          </a:p>
          <a:p>
            <a:r>
              <a:rPr lang="sv-SE" sz="1000" baseline="0" dirty="0"/>
              <a:t>Affärsobjekten kan ha en annan informationsklassificering än de ingående informationsobjekten, eftersom skyddsnivån kan ändras när information presenteras i ett sammanhang.</a:t>
            </a:r>
          </a:p>
          <a:p>
            <a:endParaRPr lang="sv-SE" dirty="0"/>
          </a:p>
        </p:txBody>
      </p:sp>
      <p:sp>
        <p:nvSpPr>
          <p:cNvPr id="4" name="Platshållare för bildnummer 3"/>
          <p:cNvSpPr>
            <a:spLocks noGrp="1"/>
          </p:cNvSpPr>
          <p:nvPr>
            <p:ph type="sldNum" sz="quarter" idx="10"/>
          </p:nvPr>
        </p:nvSpPr>
        <p:spPr/>
        <p:txBody>
          <a:bodyPr/>
          <a:lstStyle/>
          <a:p>
            <a:fld id="{E355D524-F608-42C4-914E-C8D3A7C8BFF4}" type="slidenum">
              <a:rPr lang="sv-SE" smtClean="0"/>
              <a:t>26</a:t>
            </a:fld>
            <a:endParaRPr lang="sv-SE"/>
          </a:p>
        </p:txBody>
      </p:sp>
    </p:spTree>
    <p:extLst>
      <p:ext uri="{BB962C8B-B14F-4D97-AF65-F5344CB8AC3E}">
        <p14:creationId xmlns:p14="http://schemas.microsoft.com/office/powerpoint/2010/main" val="378328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Metadata kallas det vi behöver känna till om informationen. </a:t>
            </a:r>
          </a:p>
          <a:p>
            <a:r>
              <a:rPr lang="sv-SE" sz="1000" dirty="0"/>
              <a:t>De metadata som är enklast och tydligast för många är informationens term och definition, men det finns mycket mer saker som vi skulle ha nytta av att veta och vara överens om</a:t>
            </a:r>
          </a:p>
          <a:p>
            <a:endParaRPr lang="sv-SE" sz="1000" dirty="0"/>
          </a:p>
          <a:p>
            <a:r>
              <a:rPr lang="sv-SE" sz="1000" baseline="0" dirty="0">
                <a:solidFill>
                  <a:schemeClr val="tx1"/>
                </a:solidFill>
              </a:rPr>
              <a:t>Exempel på metadata:</a:t>
            </a:r>
          </a:p>
          <a:p>
            <a:pPr marL="171450" indent="-171450">
              <a:buFont typeface="Arial" panose="020B0604020202020204" pitchFamily="34" charset="0"/>
              <a:buChar char="•"/>
            </a:pPr>
            <a:r>
              <a:rPr lang="sv-SE" sz="1000" baseline="0" dirty="0">
                <a:solidFill>
                  <a:schemeClr val="tx1"/>
                </a:solidFill>
                <a:latin typeface="+mn-lt"/>
              </a:rPr>
              <a:t>Informationens term (enhetligt beslutat vad denna informationsmängd ska kallas)</a:t>
            </a:r>
          </a:p>
          <a:p>
            <a:pPr marL="171450" indent="-171450">
              <a:buFont typeface="Arial" panose="020B0604020202020204" pitchFamily="34" charset="0"/>
              <a:buChar char="•"/>
            </a:pPr>
            <a:r>
              <a:rPr lang="sv-SE" sz="1000" baseline="0" dirty="0">
                <a:solidFill>
                  <a:schemeClr val="tx1"/>
                </a:solidFill>
                <a:latin typeface="+mn-lt"/>
              </a:rPr>
              <a:t>Definition (tydligt svar på frågan ”Vad är en </a:t>
            </a:r>
            <a:r>
              <a:rPr lang="sv-SE" sz="1000" baseline="0" dirty="0" err="1">
                <a:solidFill>
                  <a:schemeClr val="tx1"/>
                </a:solidFill>
                <a:latin typeface="+mn-lt"/>
              </a:rPr>
              <a:t>xxxx</a:t>
            </a:r>
            <a:r>
              <a:rPr lang="sv-SE" sz="1000" baseline="0" dirty="0">
                <a:solidFill>
                  <a:schemeClr val="tx1"/>
                </a:solidFill>
                <a:latin typeface="+mn-lt"/>
              </a:rPr>
              <a:t>?” så att alla har samma förståelse för vad termen betyder)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aseline="0" dirty="0">
                <a:solidFill>
                  <a:schemeClr val="tx1"/>
                </a:solidFill>
                <a:latin typeface="+mn-lt"/>
              </a:rPr>
              <a:t>Informationens värdeförråd om sådant finns fastställt, samt definition för varje värde. Exempel på information som har ett värdeförråd är Valuta, som t ex har värdena ”SEK”, ”EUR” och ”USD” i sitt värdeförråd.</a:t>
            </a:r>
          </a:p>
          <a:p>
            <a:pPr marL="171450" indent="-171450">
              <a:buFont typeface="Arial" panose="020B0604020202020204" pitchFamily="34" charset="0"/>
              <a:buChar char="•"/>
            </a:pPr>
            <a:r>
              <a:rPr lang="sv-SE" sz="1000" baseline="0" dirty="0">
                <a:solidFill>
                  <a:schemeClr val="tx1"/>
                </a:solidFill>
                <a:latin typeface="+mn-lt"/>
              </a:rPr>
              <a:t>Termens längd och format (t ex för termen Personnummer: 12 tecken långt, format ÅÅÅÅMMDDNNNN)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Informationens livscykel: Beskrivning av hur en förekomst av informationen ”lever sitt liv” från att den skapas tills att den helt rensats bort.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I vilka IT-stöd som informationen hanteras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Vilka processer som informationen skapas och/eller används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Vem som är ”ägare” – yttersta kravställare och </a:t>
            </a:r>
            <a:r>
              <a:rPr lang="sv-SE" sz="1000" b="0" baseline="0" dirty="0" err="1">
                <a:solidFill>
                  <a:schemeClr val="tx1"/>
                </a:solidFill>
              </a:rPr>
              <a:t>riskägare</a:t>
            </a:r>
            <a:r>
              <a:rPr lang="sv-SE" sz="1000" b="0" baseline="0" dirty="0">
                <a:solidFill>
                  <a:schemeClr val="tx1"/>
                </a:solidFill>
              </a:rPr>
              <a:t> – för informationen i verksamheten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aseline="0" dirty="0">
                <a:solidFill>
                  <a:schemeClr val="tx1"/>
                </a:solidFill>
                <a:latin typeface="+mn-lt"/>
              </a:rPr>
              <a:t>”Ägarens” kvalitetskrav på informationen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solidFill>
                  <a:schemeClr val="tx1"/>
                </a:solidFill>
              </a:rPr>
              <a:t>Informationen ska vara informationsklassificerad för att säkerställa en tydlig, enhetlig och säker hantering av informationen.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solidFill>
                  <a:schemeClr val="tx1"/>
                </a:solidFill>
              </a:rPr>
              <a:t>Regelverk som påverkar informationen ska finnas</a:t>
            </a:r>
            <a:r>
              <a:rPr lang="sv-SE" sz="1000" b="0" baseline="0" dirty="0">
                <a:solidFill>
                  <a:schemeClr val="tx1"/>
                </a:solidFill>
              </a:rPr>
              <a:t> beskriven (t ex Dataskyddsförordningen).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00" b="0" baseline="0" dirty="0">
              <a:solidFill>
                <a:schemeClr val="tx1"/>
              </a:solidFill>
            </a:endParaRPr>
          </a:p>
          <a:p>
            <a:pPr marL="0" indent="0">
              <a:buFont typeface="Arial" panose="020B0604020202020204" pitchFamily="34" charset="0"/>
              <a:buNone/>
            </a:pPr>
            <a:r>
              <a:rPr lang="sv-SE" sz="1000" baseline="0" dirty="0">
                <a:solidFill>
                  <a:schemeClr val="tx1"/>
                </a:solidFill>
                <a:latin typeface="+mn-lt"/>
              </a:rPr>
              <a:t>Man kan också beskriva:</a:t>
            </a:r>
          </a:p>
          <a:p>
            <a:pPr marL="171450" indent="-171450">
              <a:buFont typeface="Arial" panose="020B0604020202020204" pitchFamily="34" charset="0"/>
              <a:buChar char="•"/>
            </a:pPr>
            <a:r>
              <a:rPr lang="sv-SE" sz="1000" baseline="0" dirty="0">
                <a:solidFill>
                  <a:schemeClr val="tx1"/>
                </a:solidFill>
                <a:latin typeface="+mn-lt"/>
              </a:rPr>
              <a:t>Verksamhetsregler (hur informationen hänger ihop med annan information), samt vilken detaljinformation som hanteras. Dessa affärsregler hjälper oss att förtydliga informationsanvändningen i affärsprocesserna.</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dirty="0">
                <a:solidFill>
                  <a:schemeClr val="tx1"/>
                </a:solidFill>
              </a:rPr>
              <a:t>Åtkomstregler som beskriver vem som har rätt att se/använda/ändra</a:t>
            </a:r>
            <a:r>
              <a:rPr lang="sv-SE" sz="1000" b="0" baseline="0" dirty="0">
                <a:solidFill>
                  <a:schemeClr val="tx1"/>
                </a:solidFill>
              </a:rPr>
              <a:t> informationen</a:t>
            </a:r>
            <a:endParaRPr lang="sv-SE" sz="1000" b="0" dirty="0">
              <a:solidFill>
                <a:schemeClr val="tx1"/>
              </a:solidFill>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Källprioritet som används för masterdata och beskriver vilken informationskällas data som ska prioriteras framför någon annan källas.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I vilka integrationer mellan olika IT-stöd som informationen förekommer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baseline="0" dirty="0">
                <a:solidFill>
                  <a:schemeClr val="tx1"/>
                </a:solidFill>
              </a:rPr>
              <a:t>I vilka övriga </a:t>
            </a:r>
            <a:r>
              <a:rPr lang="sv-SE" sz="1000" baseline="0" dirty="0"/>
              <a:t>implementationsstyrande </a:t>
            </a:r>
            <a:r>
              <a:rPr lang="sv-SE" sz="1000" b="0" baseline="0" dirty="0">
                <a:solidFill>
                  <a:schemeClr val="tx1"/>
                </a:solidFill>
              </a:rPr>
              <a:t>strukturer som informationen förekommer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00" b="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00" b="0" baseline="0" dirty="0">
                <a:solidFill>
                  <a:schemeClr val="tx1"/>
                </a:solidFill>
              </a:rPr>
              <a:t>All denna information om informationen ger oss en tydlig kravbild för hur informationen ska användas, hanteras och kontrolleras.</a:t>
            </a:r>
            <a:endParaRPr lang="sv-SE" sz="1000" b="0" dirty="0">
              <a:solidFill>
                <a:schemeClr val="tx1"/>
              </a:solidFill>
            </a:endParaRPr>
          </a:p>
          <a:p>
            <a:endParaRPr lang="sv-SE" dirty="0"/>
          </a:p>
        </p:txBody>
      </p:sp>
      <p:sp>
        <p:nvSpPr>
          <p:cNvPr id="4" name="Platshållare för bildnummer 3"/>
          <p:cNvSpPr>
            <a:spLocks noGrp="1"/>
          </p:cNvSpPr>
          <p:nvPr>
            <p:ph type="sldNum" sz="quarter" idx="10"/>
          </p:nvPr>
        </p:nvSpPr>
        <p:spPr/>
        <p:txBody>
          <a:bodyPr/>
          <a:lstStyle/>
          <a:p>
            <a:fld id="{E355D524-F608-42C4-914E-C8D3A7C8BFF4}" type="slidenum">
              <a:rPr lang="sv-SE" smtClean="0"/>
              <a:t>27</a:t>
            </a:fld>
            <a:endParaRPr lang="sv-SE"/>
          </a:p>
        </p:txBody>
      </p:sp>
    </p:spTree>
    <p:extLst>
      <p:ext uri="{BB962C8B-B14F-4D97-AF65-F5344CB8AC3E}">
        <p14:creationId xmlns:p14="http://schemas.microsoft.com/office/powerpoint/2010/main" val="68869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Varför är det så?</a:t>
            </a:r>
          </a:p>
          <a:p>
            <a:endParaRPr lang="sv-SE" sz="1000" dirty="0"/>
          </a:p>
          <a:p>
            <a:r>
              <a:rPr lang="sv-SE" sz="1000" dirty="0"/>
              <a:t>Dåliga IT-system?</a:t>
            </a:r>
          </a:p>
          <a:p>
            <a:r>
              <a:rPr lang="sv-SE" sz="1000" dirty="0"/>
              <a:t>Dåliga medarbetare?</a:t>
            </a:r>
          </a:p>
          <a:p>
            <a:r>
              <a:rPr lang="sv-SE" sz="1000" dirty="0"/>
              <a:t>Dålig leverantör av data?</a:t>
            </a:r>
          </a:p>
          <a:p>
            <a:endParaRPr lang="sv-SE" sz="1000" dirty="0"/>
          </a:p>
          <a:p>
            <a:r>
              <a:rPr lang="sv-SE" sz="1000" dirty="0"/>
              <a:t>Kan vara så, men……</a:t>
            </a:r>
          </a:p>
        </p:txBody>
      </p:sp>
      <p:sp>
        <p:nvSpPr>
          <p:cNvPr id="4" name="Platshållare för bildnummer 3"/>
          <p:cNvSpPr>
            <a:spLocks noGrp="1"/>
          </p:cNvSpPr>
          <p:nvPr>
            <p:ph type="sldNum" sz="quarter" idx="5"/>
          </p:nvPr>
        </p:nvSpPr>
        <p:spPr/>
        <p:txBody>
          <a:bodyPr/>
          <a:lstStyle/>
          <a:p>
            <a:fld id="{E355D524-F608-42C4-914E-C8D3A7C8BFF4}" type="slidenum">
              <a:rPr lang="sv-SE" smtClean="0"/>
              <a:t>3</a:t>
            </a:fld>
            <a:endParaRPr lang="sv-SE"/>
          </a:p>
        </p:txBody>
      </p:sp>
    </p:spTree>
    <p:extLst>
      <p:ext uri="{BB962C8B-B14F-4D97-AF65-F5344CB8AC3E}">
        <p14:creationId xmlns:p14="http://schemas.microsoft.com/office/powerpoint/2010/main" val="83727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5D524-F608-42C4-914E-C8D3A7C8BFF4}" type="slidenum">
              <a:rPr lang="sv-SE" smtClean="0"/>
              <a:t>4</a:t>
            </a:fld>
            <a:endParaRPr lang="sv-SE"/>
          </a:p>
        </p:txBody>
      </p:sp>
    </p:spTree>
    <p:extLst>
      <p:ext uri="{BB962C8B-B14F-4D97-AF65-F5344CB8AC3E}">
        <p14:creationId xmlns:p14="http://schemas.microsoft.com/office/powerpoint/2010/main" val="154873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Jag heter Anita Jansson och har arbetat som verksamhetsarkitekt längre än titeln har funnits.</a:t>
            </a:r>
          </a:p>
          <a:p>
            <a:r>
              <a:rPr lang="sv-SE" sz="1000" dirty="0"/>
              <a:t>Jag har alltid strävat efter att verksamheter ska kunna arbeta så effektivt som möjligt, med så nöjda och glada både medarbetare och kunder som möjligt.</a:t>
            </a:r>
          </a:p>
          <a:p>
            <a:endParaRPr lang="sv-SE" sz="1000" dirty="0"/>
          </a:p>
          <a:p>
            <a:r>
              <a:rPr lang="sv-SE" sz="1000" dirty="0"/>
              <a:t>En av de viktigaste pusselbitarna för att nå det målet är att vara överens om vad saker och ting heter och betyder, men…..</a:t>
            </a:r>
          </a:p>
          <a:p>
            <a:endParaRPr lang="sv-SE" sz="1000" dirty="0"/>
          </a:p>
          <a:p>
            <a:endParaRPr lang="sv-SE" dirty="0"/>
          </a:p>
        </p:txBody>
      </p:sp>
      <p:sp>
        <p:nvSpPr>
          <p:cNvPr id="4" name="Platshållare för bildnummer 3"/>
          <p:cNvSpPr>
            <a:spLocks noGrp="1"/>
          </p:cNvSpPr>
          <p:nvPr>
            <p:ph type="sldNum" sz="quarter" idx="5"/>
          </p:nvPr>
        </p:nvSpPr>
        <p:spPr/>
        <p:txBody>
          <a:bodyPr/>
          <a:lstStyle/>
          <a:p>
            <a:fld id="{E355D524-F608-42C4-914E-C8D3A7C8BFF4}" type="slidenum">
              <a:rPr lang="sv-SE" smtClean="0"/>
              <a:t>5</a:t>
            </a:fld>
            <a:endParaRPr lang="sv-SE"/>
          </a:p>
        </p:txBody>
      </p:sp>
    </p:spTree>
    <p:extLst>
      <p:ext uri="{BB962C8B-B14F-4D97-AF65-F5344CB8AC3E}">
        <p14:creationId xmlns:p14="http://schemas.microsoft.com/office/powerpoint/2010/main" val="174615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76288"/>
            <a:ext cx="6889751" cy="3876675"/>
          </a:xfrm>
        </p:spPr>
      </p:sp>
      <p:sp>
        <p:nvSpPr>
          <p:cNvPr id="3" name="Notes Placeholder 2"/>
          <p:cNvSpPr>
            <a:spLocks noGrp="1"/>
          </p:cNvSpPr>
          <p:nvPr>
            <p:ph type="body" idx="1"/>
          </p:nvPr>
        </p:nvSpPr>
        <p:spPr/>
        <p:txBody>
          <a:bodyPr/>
          <a:lstStyle/>
          <a:p>
            <a:pPr marL="0" indent="0">
              <a:buNone/>
            </a:pPr>
            <a:r>
              <a:rPr lang="sv-SE" sz="1000" dirty="0">
                <a:latin typeface="+mn-lt"/>
              </a:rPr>
              <a:t>För att kunna diskutera verksamhetsarkitektur måste vi vara överens om vad en verksamhet är…..</a:t>
            </a:r>
          </a:p>
          <a:p>
            <a:pPr marL="0" indent="0">
              <a:buNone/>
            </a:pPr>
            <a:r>
              <a:rPr lang="sv-SE" sz="1000" dirty="0">
                <a:latin typeface="+mn-lt"/>
              </a:rPr>
              <a:t>Det viktiga är att man har definierat vilka som ingår i den verksamhet som man ska arbeta med.</a:t>
            </a:r>
          </a:p>
          <a:p>
            <a:pPr marL="0" indent="0">
              <a:buNone/>
            </a:pPr>
            <a:endParaRPr lang="sv-SE" sz="1000" dirty="0">
              <a:latin typeface="+mn-lt"/>
            </a:endParaRPr>
          </a:p>
          <a:p>
            <a:pPr marL="0" indent="0">
              <a:buNone/>
            </a:pPr>
            <a:r>
              <a:rPr lang="sv-SE" sz="1000" dirty="0">
                <a:latin typeface="+mn-lt"/>
              </a:rPr>
              <a:t>En verksamhet kan vara:</a:t>
            </a:r>
          </a:p>
          <a:p>
            <a:pPr marL="171450" indent="-171450">
              <a:buFont typeface="Arial" panose="020B0604020202020204" pitchFamily="34" charset="0"/>
              <a:buChar char="•"/>
            </a:pPr>
            <a:r>
              <a:rPr lang="sv-SE" sz="1000" dirty="0">
                <a:latin typeface="+mn-lt"/>
              </a:rPr>
              <a:t>Ett vinstdrivande företag, t ex Ericsson, </a:t>
            </a:r>
            <a:r>
              <a:rPr lang="sv-SE" sz="1000" dirty="0" err="1">
                <a:latin typeface="+mn-lt"/>
              </a:rPr>
              <a:t>Spotify</a:t>
            </a:r>
            <a:r>
              <a:rPr lang="sv-SE" sz="1000" dirty="0">
                <a:latin typeface="+mn-lt"/>
              </a:rPr>
              <a:t>, </a:t>
            </a:r>
            <a:r>
              <a:rPr lang="sv-SE" sz="1000" dirty="0" err="1">
                <a:latin typeface="+mn-lt"/>
              </a:rPr>
              <a:t>Sportamore</a:t>
            </a:r>
            <a:endParaRPr lang="sv-SE" sz="1000" dirty="0">
              <a:latin typeface="+mn-lt"/>
            </a:endParaRPr>
          </a:p>
          <a:p>
            <a:pPr marL="171450" indent="-171450">
              <a:buFont typeface="Arial" panose="020B0604020202020204" pitchFamily="34" charset="0"/>
              <a:buChar char="•"/>
            </a:pPr>
            <a:r>
              <a:rPr lang="sv-SE" sz="1000" dirty="0">
                <a:latin typeface="+mn-lt"/>
              </a:rPr>
              <a:t>En myndighet, t ex Polismyndigheten,  Domstolsverket, Riksbanken</a:t>
            </a:r>
          </a:p>
          <a:p>
            <a:pPr marL="171450" indent="-171450">
              <a:buFont typeface="Arial" panose="020B0604020202020204" pitchFamily="34" charset="0"/>
              <a:buChar char="•"/>
            </a:pPr>
            <a:r>
              <a:rPr lang="sv-SE" sz="1000" dirty="0">
                <a:latin typeface="+mn-lt"/>
              </a:rPr>
              <a:t>Kommun eller landsting</a:t>
            </a:r>
          </a:p>
          <a:p>
            <a:pPr marL="171450" indent="-171450">
              <a:buFont typeface="Arial" panose="020B0604020202020204" pitchFamily="34" charset="0"/>
              <a:buChar char="•"/>
            </a:pPr>
            <a:r>
              <a:rPr lang="sv-SE" sz="1000" dirty="0">
                <a:latin typeface="+mn-lt"/>
              </a:rPr>
              <a:t>Hela Sverige</a:t>
            </a:r>
          </a:p>
          <a:p>
            <a:pPr marL="171450" indent="-171450">
              <a:buFont typeface="Arial" panose="020B0604020202020204" pitchFamily="34" charset="0"/>
              <a:buChar char="•"/>
            </a:pPr>
            <a:r>
              <a:rPr lang="sv-SE" sz="1000" dirty="0">
                <a:latin typeface="+mn-lt"/>
              </a:rPr>
              <a:t>Förening</a:t>
            </a:r>
          </a:p>
          <a:p>
            <a:pPr marL="171450" indent="-171450">
              <a:buFont typeface="Arial" panose="020B0604020202020204" pitchFamily="34" charset="0"/>
              <a:buChar char="•"/>
            </a:pPr>
            <a:r>
              <a:rPr lang="sv-SE" sz="1000" dirty="0">
                <a:latin typeface="+mn-lt"/>
              </a:rPr>
              <a:t>En del av ett företag som man valt att arbeta med</a:t>
            </a:r>
          </a:p>
          <a:p>
            <a:pPr marL="171450" indent="-171450">
              <a:buFont typeface="Arial" panose="020B0604020202020204" pitchFamily="34" charset="0"/>
              <a:buChar char="•"/>
            </a:pPr>
            <a:endParaRPr lang="sv-SE" sz="1000" dirty="0">
              <a:latin typeface="+mn-lt"/>
            </a:endParaRPr>
          </a:p>
          <a:p>
            <a:pPr marL="0" indent="0">
              <a:buFont typeface="Arial" panose="020B0604020202020204" pitchFamily="34" charset="0"/>
              <a:buNone/>
            </a:pPr>
            <a:r>
              <a:rPr lang="sv-SE" sz="1000" dirty="0">
                <a:latin typeface="+mn-lt"/>
              </a:rPr>
              <a:t>Ett gäng människor med en budget</a:t>
            </a:r>
            <a:r>
              <a:rPr lang="sv-SE" sz="1000" baseline="0" dirty="0">
                <a:latin typeface="+mn-lt"/>
              </a:rPr>
              <a:t> och ett mål…</a:t>
            </a:r>
            <a:endParaRPr lang="sv-SE" sz="1000" dirty="0">
              <a:latin typeface="+mn-lt"/>
            </a:endParaRPr>
          </a:p>
        </p:txBody>
      </p:sp>
      <p:sp>
        <p:nvSpPr>
          <p:cNvPr id="4" name="Slide Number Placeholder 3"/>
          <p:cNvSpPr>
            <a:spLocks noGrp="1"/>
          </p:cNvSpPr>
          <p:nvPr>
            <p:ph type="sldNum" sz="quarter" idx="10"/>
          </p:nvPr>
        </p:nvSpPr>
        <p:spPr/>
        <p:txBody>
          <a:bodyPr/>
          <a:lstStyle/>
          <a:p>
            <a:fld id="{F3D1F925-BFA2-264B-AE5B-B0906316BC34}" type="slidenum">
              <a:rPr lang="en-US" smtClean="0"/>
              <a:t>6</a:t>
            </a:fld>
            <a:endParaRPr lang="en-US"/>
          </a:p>
        </p:txBody>
      </p:sp>
    </p:spTree>
    <p:extLst>
      <p:ext uri="{BB962C8B-B14F-4D97-AF65-F5344CB8AC3E}">
        <p14:creationId xmlns:p14="http://schemas.microsoft.com/office/powerpoint/2010/main" val="5799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6038" y="776288"/>
            <a:ext cx="6889751" cy="3876675"/>
          </a:xfrm>
        </p:spPr>
      </p:sp>
      <p:sp>
        <p:nvSpPr>
          <p:cNvPr id="3" name="Platshållare för anteckningar 2"/>
          <p:cNvSpPr>
            <a:spLocks noGrp="1"/>
          </p:cNvSpPr>
          <p:nvPr>
            <p:ph type="body" idx="1"/>
          </p:nvPr>
        </p:nvSpPr>
        <p:spPr/>
        <p:txBody>
          <a:bodyPr/>
          <a:lstStyle/>
          <a:p>
            <a:r>
              <a:rPr lang="sv-SE" sz="1000" baseline="0" dirty="0">
                <a:latin typeface="+mn-lt"/>
              </a:rPr>
              <a:t>De flesta känner till arkitekter som arbetar med att skapa byggnader.</a:t>
            </a:r>
          </a:p>
          <a:p>
            <a:endParaRPr lang="sv-SE" sz="1000" baseline="0" dirty="0">
              <a:latin typeface="+mn-lt"/>
            </a:endParaRPr>
          </a:p>
          <a:p>
            <a:r>
              <a:rPr lang="sv-SE" sz="1000" baseline="0" dirty="0">
                <a:latin typeface="+mn-lt"/>
              </a:rPr>
              <a:t>Verksamhetsarkitekter jobbar ganska lika byggnadsarkitekter:</a:t>
            </a:r>
          </a:p>
          <a:p>
            <a:pPr marL="171450" indent="-171450">
              <a:buFont typeface="Arial" pitchFamily="34" charset="0"/>
              <a:buChar char="•"/>
            </a:pPr>
            <a:r>
              <a:rPr lang="sv-SE" sz="1000" baseline="0" dirty="0">
                <a:latin typeface="+mn-lt"/>
              </a:rPr>
              <a:t>Förstår helheter och samband i en verksamhet</a:t>
            </a:r>
          </a:p>
          <a:p>
            <a:pPr marL="171450" indent="-171450">
              <a:buFont typeface="Arial" pitchFamily="34" charset="0"/>
              <a:buChar char="•"/>
            </a:pPr>
            <a:r>
              <a:rPr lang="sv-SE" sz="1000" dirty="0">
                <a:latin typeface="+mn-lt"/>
                <a:ea typeface="Times New Roman" panose="02020603050405020304" pitchFamily="18" charset="0"/>
                <a:cs typeface="Times New Roman" panose="02020603050405020304" pitchFamily="18" charset="0"/>
              </a:rPr>
              <a:t>Vill ha överblick åt alla håll och i så detaljerade skikt som behövs – i höjd, bredd och djup. </a:t>
            </a:r>
          </a:p>
          <a:p>
            <a:pPr marL="171450" indent="-171450">
              <a:buFont typeface="Arial" pitchFamily="34" charset="0"/>
              <a:buChar char="•"/>
            </a:pPr>
            <a:r>
              <a:rPr lang="sv-SE" sz="1000" baseline="0" dirty="0">
                <a:latin typeface="+mn-lt"/>
              </a:rPr>
              <a:t>Tydliggör – analyserar – föreslår lösningar</a:t>
            </a:r>
          </a:p>
        </p:txBody>
      </p:sp>
      <p:sp>
        <p:nvSpPr>
          <p:cNvPr id="4" name="Platshållare för bildnummer 3"/>
          <p:cNvSpPr>
            <a:spLocks noGrp="1"/>
          </p:cNvSpPr>
          <p:nvPr>
            <p:ph type="sldNum" sz="quarter" idx="10"/>
          </p:nvPr>
        </p:nvSpPr>
        <p:spPr/>
        <p:txBody>
          <a:bodyPr/>
          <a:lstStyle/>
          <a:p>
            <a:fld id="{2E312C48-9E78-4E14-A92B-DCFC00F43031}" type="slidenum">
              <a:rPr lang="sv-SE" smtClean="0"/>
              <a:pPr/>
              <a:t>7</a:t>
            </a:fld>
            <a:endParaRPr lang="sv-SE" dirty="0"/>
          </a:p>
        </p:txBody>
      </p:sp>
    </p:spTree>
    <p:extLst>
      <p:ext uri="{BB962C8B-B14F-4D97-AF65-F5344CB8AC3E}">
        <p14:creationId xmlns:p14="http://schemas.microsoft.com/office/powerpoint/2010/main" val="410096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6038" y="776288"/>
            <a:ext cx="6889751" cy="3876675"/>
          </a:xfrm>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000" b="0" dirty="0"/>
              <a:t>Verksamhetsarkitekten</a:t>
            </a:r>
            <a:r>
              <a:rPr lang="sv-SE" sz="1000" b="0" baseline="0" dirty="0"/>
              <a:t> betraktar och beskriver verksamheten ur många olika perspektiv. Många tror att verksamhetsarkitekter endast analyserar hur det interna arbetet går till, men det stämmer inte. En verksamhetsarkitekt är intresserad av många olika perspektiv av verksamheten för att kunna göra adekvata analyser, få insikter och föreslå förbättringar. </a:t>
            </a:r>
          </a:p>
          <a:p>
            <a:pPr marL="0" indent="0">
              <a:buFont typeface="Arial" panose="020B0604020202020204" pitchFamily="34" charset="0"/>
              <a:buNone/>
            </a:pPr>
            <a:r>
              <a:rPr lang="sv-SE" sz="1000" b="0" dirty="0"/>
              <a:t>En</a:t>
            </a:r>
            <a:r>
              <a:rPr lang="sv-SE" sz="1000" b="0" baseline="0" dirty="0"/>
              <a:t> ung medarbetare i kundtjänst i en verksamhet frågade vad jag arbetar  med. Efter att ha lyssnat några minuter sammanfattade hon det med kommentaren: </a:t>
            </a:r>
            <a:r>
              <a:rPr lang="sv-SE" sz="1000" b="0" dirty="0"/>
              <a:t>”Det är ju skitbra! Då får man ju </a:t>
            </a:r>
            <a:r>
              <a:rPr lang="sv-SE" sz="1000" b="1" dirty="0"/>
              <a:t>koll på läget </a:t>
            </a:r>
            <a:r>
              <a:rPr lang="sv-SE" sz="1000" b="0" dirty="0"/>
              <a:t>– liksom!”</a:t>
            </a:r>
            <a:br>
              <a:rPr lang="sv-SE" sz="1000" b="1" dirty="0"/>
            </a:br>
            <a:endParaRPr lang="sv-SE" sz="1000" b="1" dirty="0"/>
          </a:p>
          <a:p>
            <a:pPr marL="0" indent="0">
              <a:buFont typeface="Arial" panose="020B0604020202020204" pitchFamily="34" charset="0"/>
              <a:buNone/>
            </a:pPr>
            <a:r>
              <a:rPr lang="sv-SE" sz="1000" b="0" dirty="0"/>
              <a:t>Exempel på olika perspektiv som en verksamhetsarkitekt kan analysera är:</a:t>
            </a:r>
          </a:p>
          <a:p>
            <a:pPr marL="285750" indent="-285750">
              <a:buFont typeface="Arial" panose="020B0604020202020204" pitchFamily="34" charset="0"/>
              <a:buChar char="•"/>
            </a:pPr>
            <a:r>
              <a:rPr lang="sv-SE" sz="1000" b="1" dirty="0">
                <a:latin typeface="+mn-lt"/>
              </a:rPr>
              <a:t>Affärsidén</a:t>
            </a:r>
          </a:p>
          <a:p>
            <a:pPr marL="285750" indent="-285750">
              <a:buFont typeface="Arial" panose="020B0604020202020204" pitchFamily="34" charset="0"/>
              <a:buChar char="•"/>
            </a:pPr>
            <a:r>
              <a:rPr lang="sv-SE" sz="1000" dirty="0">
                <a:latin typeface="+mn-lt"/>
              </a:rPr>
              <a:t>Vilka </a:t>
            </a:r>
            <a:r>
              <a:rPr lang="sv-SE" sz="1000" b="1" dirty="0">
                <a:latin typeface="+mn-lt"/>
              </a:rPr>
              <a:t>kunder</a:t>
            </a:r>
            <a:r>
              <a:rPr lang="sv-SE" sz="1000" dirty="0">
                <a:latin typeface="+mn-lt"/>
              </a:rPr>
              <a:t> som finns och deras </a:t>
            </a:r>
            <a:r>
              <a:rPr lang="sv-SE" sz="1000" b="1" dirty="0">
                <a:latin typeface="+mn-lt"/>
              </a:rPr>
              <a:t>behov</a:t>
            </a:r>
          </a:p>
          <a:p>
            <a:pPr marL="285750" indent="-285750">
              <a:buFont typeface="Arial" panose="020B0604020202020204" pitchFamily="34" charset="0"/>
              <a:buChar char="•"/>
            </a:pPr>
            <a:r>
              <a:rPr lang="sv-SE" sz="1000" dirty="0">
                <a:latin typeface="+mn-lt"/>
              </a:rPr>
              <a:t>Verksamhetens </a:t>
            </a:r>
            <a:r>
              <a:rPr lang="sv-SE" sz="1000" b="1" dirty="0">
                <a:latin typeface="+mn-lt"/>
              </a:rPr>
              <a:t>mål</a:t>
            </a:r>
          </a:p>
          <a:p>
            <a:pPr marL="285750" indent="-285750">
              <a:buFont typeface="Arial" panose="020B0604020202020204" pitchFamily="34" charset="0"/>
              <a:buChar char="•"/>
            </a:pPr>
            <a:r>
              <a:rPr lang="sv-SE" sz="1000" b="1" dirty="0">
                <a:latin typeface="+mn-lt"/>
              </a:rPr>
              <a:t>Hur man arbetar </a:t>
            </a:r>
            <a:r>
              <a:rPr lang="sv-SE" sz="1000" dirty="0">
                <a:latin typeface="+mn-lt"/>
              </a:rPr>
              <a:t>för att nå målen</a:t>
            </a:r>
          </a:p>
          <a:p>
            <a:pPr marL="285750" indent="-285750">
              <a:buFont typeface="Arial" panose="020B0604020202020204" pitchFamily="34" charset="0"/>
              <a:buChar char="•"/>
            </a:pPr>
            <a:r>
              <a:rPr lang="sv-SE" sz="1000" dirty="0">
                <a:latin typeface="+mn-lt"/>
              </a:rPr>
              <a:t>Vad man </a:t>
            </a:r>
            <a:r>
              <a:rPr lang="sv-SE" sz="1000" b="1" dirty="0">
                <a:latin typeface="+mn-lt"/>
              </a:rPr>
              <a:t>behöver kunna </a:t>
            </a:r>
            <a:r>
              <a:rPr lang="sv-SE" sz="1000" dirty="0">
                <a:latin typeface="+mn-lt"/>
              </a:rPr>
              <a:t>för att nå målen</a:t>
            </a:r>
          </a:p>
          <a:p>
            <a:pPr marL="285750" indent="-285750">
              <a:buFont typeface="Arial" panose="020B0604020202020204" pitchFamily="34" charset="0"/>
              <a:buChar char="•"/>
            </a:pPr>
            <a:r>
              <a:rPr lang="sv-SE" sz="1000" dirty="0">
                <a:latin typeface="+mn-lt"/>
              </a:rPr>
              <a:t>Vilken </a:t>
            </a:r>
            <a:r>
              <a:rPr lang="sv-SE" sz="1000" b="1" dirty="0">
                <a:latin typeface="+mn-lt"/>
              </a:rPr>
              <a:t>information</a:t>
            </a:r>
            <a:r>
              <a:rPr lang="sv-SE" sz="1000" dirty="0">
                <a:latin typeface="+mn-lt"/>
              </a:rPr>
              <a:t> som behövs</a:t>
            </a:r>
          </a:p>
          <a:p>
            <a:pPr marL="285750" indent="-285750">
              <a:buFont typeface="Arial" panose="020B0604020202020204" pitchFamily="34" charset="0"/>
              <a:buChar char="•"/>
            </a:pPr>
            <a:r>
              <a:rPr lang="sv-SE" sz="1000" dirty="0">
                <a:latin typeface="+mn-lt"/>
              </a:rPr>
              <a:t>Vilket </a:t>
            </a:r>
            <a:r>
              <a:rPr lang="sv-SE" sz="1000" b="1" dirty="0">
                <a:latin typeface="+mn-lt"/>
              </a:rPr>
              <a:t>IT-stöd</a:t>
            </a:r>
            <a:r>
              <a:rPr lang="sv-SE" sz="1000" dirty="0">
                <a:latin typeface="+mn-lt"/>
              </a:rPr>
              <a:t> som finns</a:t>
            </a:r>
          </a:p>
          <a:p>
            <a:pPr marL="285750" indent="-285750">
              <a:buFont typeface="Arial" panose="020B0604020202020204" pitchFamily="34" charset="0"/>
              <a:buChar char="•"/>
            </a:pPr>
            <a:r>
              <a:rPr lang="sv-SE" sz="1000" dirty="0">
                <a:latin typeface="+mn-lt"/>
              </a:rPr>
              <a:t>Förstå en tänkt förändring och </a:t>
            </a:r>
            <a:r>
              <a:rPr lang="sv-SE" sz="1000" b="1" dirty="0">
                <a:latin typeface="+mn-lt"/>
              </a:rPr>
              <a:t>VARFÖR</a:t>
            </a:r>
            <a:r>
              <a:rPr lang="sv-SE" sz="1000" dirty="0">
                <a:latin typeface="+mn-lt"/>
              </a:rPr>
              <a:t> den ska genomföras</a:t>
            </a:r>
          </a:p>
          <a:p>
            <a:endParaRPr lang="sv-SE" dirty="0"/>
          </a:p>
        </p:txBody>
      </p:sp>
      <p:sp>
        <p:nvSpPr>
          <p:cNvPr id="4" name="Platshållare för bildnummer 3"/>
          <p:cNvSpPr>
            <a:spLocks noGrp="1"/>
          </p:cNvSpPr>
          <p:nvPr>
            <p:ph type="sldNum" sz="quarter" idx="10"/>
          </p:nvPr>
        </p:nvSpPr>
        <p:spPr/>
        <p:txBody>
          <a:bodyPr/>
          <a:lstStyle/>
          <a:p>
            <a:fld id="{5DFA952A-D2F2-4B2F-B50A-9CF1760B8F5C}" type="slidenum">
              <a:rPr lang="sv-SE" smtClean="0"/>
              <a:t>8</a:t>
            </a:fld>
            <a:endParaRPr lang="sv-SE"/>
          </a:p>
        </p:txBody>
      </p:sp>
    </p:spTree>
    <p:extLst>
      <p:ext uri="{BB962C8B-B14F-4D97-AF65-F5344CB8AC3E}">
        <p14:creationId xmlns:p14="http://schemas.microsoft.com/office/powerpoint/2010/main" val="133352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kern="1200" dirty="0">
                <a:solidFill>
                  <a:schemeClr val="tx1"/>
                </a:solidFill>
                <a:effectLst/>
                <a:latin typeface="+mn-lt"/>
                <a:ea typeface="+mn-ea"/>
                <a:cs typeface="+mn-cs"/>
              </a:rPr>
              <a:t>En verksamhet är ett system bestående av sina processer (det arbete vi utför), den information vi behöver hantera i processerna (det vi behöver känna till och hålla reda på), de aktörer som samverkar i processerna, det IT-stöd som stödjer arbetet och den IT-infrastruktur som dessa nyttjar, vilka allihop beskriver olika perspektiv av verksamheten. </a:t>
            </a:r>
          </a:p>
          <a:p>
            <a:r>
              <a:rPr lang="sv-SE" sz="1000" kern="1200" dirty="0">
                <a:solidFill>
                  <a:schemeClr val="tx1"/>
                </a:solidFill>
                <a:effectLst/>
                <a:latin typeface="+mn-lt"/>
                <a:ea typeface="+mn-ea"/>
                <a:cs typeface="+mn-cs"/>
              </a:rPr>
              <a:t>För att bedriva effektiv verksamhets- och IT-utveckling, arbeta säkert, samt tydligt efterleva lagar och andra regelverk behöver detta verksamhetssystem beskrivas.  </a:t>
            </a:r>
          </a:p>
          <a:p>
            <a:endParaRPr lang="sv-S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kern="1200" dirty="0">
                <a:solidFill>
                  <a:schemeClr val="tx1"/>
                </a:solidFill>
                <a:effectLst/>
                <a:latin typeface="+mn-lt"/>
                <a:ea typeface="+mn-ea"/>
                <a:cs typeface="+mn-cs"/>
              </a:rPr>
              <a:t>Verksamhetens hantering av sin information omfattas av en mängd krav från verksamheten själv, lagar och regelverk. För att hantera vissa av dessa krav</a:t>
            </a:r>
            <a:r>
              <a:rPr lang="sv-SE" sz="1000" kern="1200" baseline="0" dirty="0">
                <a:solidFill>
                  <a:schemeClr val="tx1"/>
                </a:solidFill>
                <a:effectLst/>
                <a:latin typeface="+mn-lt"/>
                <a:ea typeface="+mn-ea"/>
                <a:cs typeface="+mn-cs"/>
              </a:rPr>
              <a:t> behöver vi tydliggöra hur känslig informationen är och hur den bör skyddas.</a:t>
            </a:r>
            <a:endParaRPr lang="sv-SE" sz="1000" kern="1200" dirty="0">
              <a:solidFill>
                <a:schemeClr val="tx1"/>
              </a:solidFill>
              <a:effectLst/>
              <a:latin typeface="+mn-lt"/>
              <a:ea typeface="+mn-ea"/>
              <a:cs typeface="+mn-cs"/>
            </a:endParaRPr>
          </a:p>
          <a:p>
            <a:endParaRPr lang="sv-SE" sz="1200" b="1" dirty="0"/>
          </a:p>
        </p:txBody>
      </p:sp>
      <p:sp>
        <p:nvSpPr>
          <p:cNvPr id="4" name="Platshållare för bildnummer 3"/>
          <p:cNvSpPr>
            <a:spLocks noGrp="1"/>
          </p:cNvSpPr>
          <p:nvPr>
            <p:ph type="sldNum" sz="quarter" idx="10"/>
          </p:nvPr>
        </p:nvSpPr>
        <p:spPr/>
        <p:txBody>
          <a:bodyPr/>
          <a:lstStyle/>
          <a:p>
            <a:fld id="{E355D524-F608-42C4-914E-C8D3A7C8BFF4}" type="slidenum">
              <a:rPr lang="sv-SE" smtClean="0"/>
              <a:t>9</a:t>
            </a:fld>
            <a:endParaRPr lang="sv-SE"/>
          </a:p>
        </p:txBody>
      </p:sp>
    </p:spTree>
    <p:extLst>
      <p:ext uri="{BB962C8B-B14F-4D97-AF65-F5344CB8AC3E}">
        <p14:creationId xmlns:p14="http://schemas.microsoft.com/office/powerpoint/2010/main" val="347125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endParaRPr lang="en-US" dirty="0"/>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om du vill redigera mall för underrubrikformat</a:t>
            </a:r>
            <a:endParaRPr lang="en-US" dirty="0"/>
          </a:p>
        </p:txBody>
      </p:sp>
    </p:spTree>
    <p:extLst>
      <p:ext uri="{BB962C8B-B14F-4D97-AF65-F5344CB8AC3E}">
        <p14:creationId xmlns:p14="http://schemas.microsoft.com/office/powerpoint/2010/main" val="145407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dirty="0"/>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25235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369300" y="762000"/>
            <a:ext cx="2209800" cy="4343400"/>
          </a:xfrm>
        </p:spPr>
        <p:txBody>
          <a:bodyPr vert="eaVert"/>
          <a:lstStyle/>
          <a:p>
            <a:r>
              <a:rPr lang="sv-SE"/>
              <a:t>Klicka här för att ändra format</a:t>
            </a:r>
            <a:endParaRPr lang="en-US" dirty="0"/>
          </a:p>
        </p:txBody>
      </p:sp>
      <p:sp>
        <p:nvSpPr>
          <p:cNvPr id="3" name="Platshållare för lodrät text 2"/>
          <p:cNvSpPr>
            <a:spLocks noGrp="1"/>
          </p:cNvSpPr>
          <p:nvPr>
            <p:ph type="body" orient="vert" idx="1"/>
          </p:nvPr>
        </p:nvSpPr>
        <p:spPr>
          <a:xfrm>
            <a:off x="1737785" y="762000"/>
            <a:ext cx="6428316" cy="43434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52420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78367" y="478366"/>
            <a:ext cx="11235267" cy="753535"/>
          </a:xfrm>
        </p:spPr>
        <p:txBody>
          <a:bodyPr/>
          <a:lstStyle/>
          <a:p>
            <a:r>
              <a:rPr lang="sv-SE" dirty="0"/>
              <a:t>Lägg till rubrik</a:t>
            </a:r>
          </a:p>
        </p:txBody>
      </p:sp>
      <p:sp>
        <p:nvSpPr>
          <p:cNvPr id="10" name="Platshållare för innehåll 9"/>
          <p:cNvSpPr>
            <a:spLocks noGrp="1"/>
          </p:cNvSpPr>
          <p:nvPr>
            <p:ph sz="quarter" idx="13"/>
          </p:nvPr>
        </p:nvSpPr>
        <p:spPr>
          <a:xfrm>
            <a:off x="478367" y="1422400"/>
            <a:ext cx="11235267" cy="453813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nummer 7"/>
          <p:cNvSpPr>
            <a:spLocks noGrp="1"/>
          </p:cNvSpPr>
          <p:nvPr>
            <p:ph type="sldNum" sz="quarter" idx="16"/>
          </p:nvPr>
        </p:nvSpPr>
        <p:spPr/>
        <p:txBody>
          <a:bodyPr/>
          <a:lstStyle/>
          <a:p>
            <a:fld id="{E9DBCB7B-D4FD-EE41-85F0-B6F7A4EFC557}" type="slidenum">
              <a:rPr lang="sv-SE" smtClean="0"/>
              <a:pPr/>
              <a:t>‹#›</a:t>
            </a:fld>
            <a:endParaRPr lang="sv-SE" dirty="0"/>
          </a:p>
        </p:txBody>
      </p:sp>
    </p:spTree>
    <p:extLst>
      <p:ext uri="{BB962C8B-B14F-4D97-AF65-F5344CB8AC3E}">
        <p14:creationId xmlns:p14="http://schemas.microsoft.com/office/powerpoint/2010/main" val="72163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hapter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080"/>
            </a:lvl1pPr>
          </a:lstStyle>
          <a:p>
            <a:fld id="{6332AF82-E98F-8C47-B5BC-EDAF4B2AF6A5}" type="slidenum">
              <a:rPr lang="en-US" smtClean="0"/>
              <a:pPr/>
              <a:t>‹#›</a:t>
            </a:fld>
            <a:endParaRPr lang="en-US"/>
          </a:p>
        </p:txBody>
      </p:sp>
      <p:sp>
        <p:nvSpPr>
          <p:cNvPr id="11" name="Picture Placeholder 10"/>
          <p:cNvSpPr>
            <a:spLocks noGrp="1"/>
          </p:cNvSpPr>
          <p:nvPr>
            <p:ph type="pic" sz="quarter" idx="13" hasCustomPrompt="1"/>
          </p:nvPr>
        </p:nvSpPr>
        <p:spPr>
          <a:xfrm>
            <a:off x="5293898" y="0"/>
            <a:ext cx="6898105" cy="6858000"/>
          </a:xfrm>
        </p:spPr>
        <p:txBody>
          <a:bodyPr/>
          <a:lstStyle/>
          <a:p>
            <a:r>
              <a:rPr lang="en-US" dirty="0"/>
              <a:t>Picture</a:t>
            </a:r>
          </a:p>
        </p:txBody>
      </p:sp>
      <p:sp>
        <p:nvSpPr>
          <p:cNvPr id="12" name="Text Placeholder 3"/>
          <p:cNvSpPr>
            <a:spLocks noGrp="1"/>
          </p:cNvSpPr>
          <p:nvPr>
            <p:ph type="body" sz="half" idx="2" hasCustomPrompt="1"/>
          </p:nvPr>
        </p:nvSpPr>
        <p:spPr>
          <a:xfrm>
            <a:off x="3" y="0"/>
            <a:ext cx="5293895" cy="6858000"/>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Master text</a:t>
            </a:r>
          </a:p>
        </p:txBody>
      </p:sp>
    </p:spTree>
    <p:extLst>
      <p:ext uri="{BB962C8B-B14F-4D97-AF65-F5344CB8AC3E}">
        <p14:creationId xmlns:p14="http://schemas.microsoft.com/office/powerpoint/2010/main" val="27153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6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slide">
    <p:spTree>
      <p:nvGrpSpPr>
        <p:cNvPr id="1" name=""/>
        <p:cNvGrpSpPr/>
        <p:nvPr/>
      </p:nvGrpSpPr>
      <p:grpSpPr>
        <a:xfrm>
          <a:off x="0" y="0"/>
          <a:ext cx="0" cy="0"/>
          <a:chOff x="0" y="0"/>
          <a:chExt cx="0" cy="0"/>
        </a:xfrm>
      </p:grpSpPr>
      <p:sp>
        <p:nvSpPr>
          <p:cNvPr id="6" name="Platshållare för rubrik 1"/>
          <p:cNvSpPr>
            <a:spLocks noGrp="1"/>
          </p:cNvSpPr>
          <p:nvPr>
            <p:ph type="title"/>
          </p:nvPr>
        </p:nvSpPr>
        <p:spPr>
          <a:xfrm>
            <a:off x="960000" y="540000"/>
            <a:ext cx="10608608" cy="944784"/>
          </a:xfrm>
          <a:prstGeom prst="rect">
            <a:avLst/>
          </a:prstGeom>
        </p:spPr>
        <p:txBody>
          <a:bodyPr rtlCol="0">
            <a:normAutofit/>
          </a:bodyPr>
          <a:lstStyle/>
          <a:p>
            <a:r>
              <a:rPr lang="sv-SE" dirty="0"/>
              <a:t>Klicka här för att ändra format</a:t>
            </a:r>
            <a:br>
              <a:rPr lang="sv-SE" dirty="0"/>
            </a:br>
            <a:r>
              <a:rPr lang="sv-SE" dirty="0"/>
              <a:t>Klicka här för att ändra format</a:t>
            </a:r>
          </a:p>
        </p:txBody>
      </p:sp>
      <p:sp>
        <p:nvSpPr>
          <p:cNvPr id="15" name="Platshållare för text 14"/>
          <p:cNvSpPr>
            <a:spLocks noGrp="1"/>
          </p:cNvSpPr>
          <p:nvPr>
            <p:ph type="body" sz="quarter" idx="10"/>
          </p:nvPr>
        </p:nvSpPr>
        <p:spPr>
          <a:xfrm>
            <a:off x="1007435" y="1602000"/>
            <a:ext cx="10574965" cy="4204800"/>
          </a:xfrm>
        </p:spPr>
        <p:txBody>
          <a:bodyPr/>
          <a:lstStyle>
            <a:lvl3pPr>
              <a:defRPr/>
            </a:lvl3pPr>
            <a:lvl4pPr marL="1071007" indent="-230712">
              <a:buFont typeface="Calibri" pitchFamily="34" charset="0"/>
              <a:buChar char="–"/>
              <a:defRPr sz="1733" i="1"/>
            </a:lvl4pPr>
            <a:lvl5pPr marL="1314418" indent="-243411">
              <a:buFont typeface="Calibri" pitchFamily="34" charset="0"/>
              <a:buChar char="–"/>
              <a:defRPr sz="1733" i="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sju</a:t>
            </a:r>
          </a:p>
          <a:p>
            <a:pPr lvl="2"/>
            <a:endParaRPr lang="sv-SE" dirty="0"/>
          </a:p>
        </p:txBody>
      </p:sp>
    </p:spTree>
    <p:extLst>
      <p:ext uri="{BB962C8B-B14F-4D97-AF65-F5344CB8AC3E}">
        <p14:creationId xmlns:p14="http://schemas.microsoft.com/office/powerpoint/2010/main" val="289099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50374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endParaRPr lang="en-US" dirty="0"/>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Redigera format för bakgrundstext</a:t>
            </a:r>
          </a:p>
        </p:txBody>
      </p:sp>
    </p:spTree>
    <p:extLst>
      <p:ext uri="{BB962C8B-B14F-4D97-AF65-F5344CB8AC3E}">
        <p14:creationId xmlns:p14="http://schemas.microsoft.com/office/powerpoint/2010/main" val="30917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dirty="0"/>
          </a:p>
        </p:txBody>
      </p:sp>
      <p:sp>
        <p:nvSpPr>
          <p:cNvPr id="3" name="Platshållare för innehåll 2"/>
          <p:cNvSpPr>
            <a:spLocks noGrp="1"/>
          </p:cNvSpPr>
          <p:nvPr>
            <p:ph sz="half" idx="1"/>
          </p:nvPr>
        </p:nvSpPr>
        <p:spPr>
          <a:xfrm>
            <a:off x="1737785" y="2057400"/>
            <a:ext cx="4311649"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innehåll 3"/>
          <p:cNvSpPr>
            <a:spLocks noGrp="1"/>
          </p:cNvSpPr>
          <p:nvPr>
            <p:ph sz="half" idx="2"/>
          </p:nvPr>
        </p:nvSpPr>
        <p:spPr>
          <a:xfrm>
            <a:off x="6252634" y="2057400"/>
            <a:ext cx="4313767"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03026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908720"/>
            <a:ext cx="10972800" cy="508918"/>
          </a:xfrm>
        </p:spPr>
        <p:txBody>
          <a:bodyPr/>
          <a:lstStyle>
            <a:lvl1pPr>
              <a:defRPr/>
            </a:lvl1pPr>
          </a:lstStyle>
          <a:p>
            <a:r>
              <a:rPr lang="sv-SE"/>
              <a:t>Klicka här för att ändra format</a:t>
            </a:r>
            <a:endParaRPr lang="en-US" dirty="0"/>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12484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dirty="0"/>
          </a:p>
        </p:txBody>
      </p:sp>
    </p:spTree>
    <p:extLst>
      <p:ext uri="{BB962C8B-B14F-4D97-AF65-F5344CB8AC3E}">
        <p14:creationId xmlns:p14="http://schemas.microsoft.com/office/powerpoint/2010/main" val="226784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5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912249"/>
            <a:ext cx="4011084" cy="1162050"/>
          </a:xfrm>
        </p:spPr>
        <p:txBody>
          <a:bodyPr/>
          <a:lstStyle>
            <a:lvl1pPr algn="l">
              <a:defRPr sz="2000" b="1"/>
            </a:lvl1pPr>
          </a:lstStyle>
          <a:p>
            <a:r>
              <a:rPr lang="sv-SE"/>
              <a:t>Klicka här för att ändra format</a:t>
            </a:r>
            <a:endParaRPr lang="en-US" dirty="0"/>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text 3"/>
          <p:cNvSpPr>
            <a:spLocks noGrp="1"/>
          </p:cNvSpPr>
          <p:nvPr>
            <p:ph type="body" sz="half" idx="2"/>
          </p:nvPr>
        </p:nvSpPr>
        <p:spPr>
          <a:xfrm>
            <a:off x="609601" y="2074301"/>
            <a:ext cx="4011084" cy="40690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Tree>
    <p:extLst>
      <p:ext uri="{BB962C8B-B14F-4D97-AF65-F5344CB8AC3E}">
        <p14:creationId xmlns:p14="http://schemas.microsoft.com/office/powerpoint/2010/main" val="365320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lstStyle>
            <a:lvl1pPr algn="l">
              <a:defRPr sz="2000" b="1"/>
            </a:lvl1pPr>
          </a:lstStyle>
          <a:p>
            <a:r>
              <a:rPr lang="sv-SE"/>
              <a:t>Klicka här för att ändra format</a:t>
            </a:r>
            <a:endParaRPr lang="en-US" dirty="0"/>
          </a:p>
        </p:txBody>
      </p:sp>
      <p:sp>
        <p:nvSpPr>
          <p:cNvPr id="3" name="Platshållare för bild 2"/>
          <p:cNvSpPr>
            <a:spLocks noGrp="1" noChangeAspect="1"/>
          </p:cNvSpPr>
          <p:nvPr>
            <p:ph type="pic" idx="1"/>
          </p:nvPr>
        </p:nvSpPr>
        <p:spPr>
          <a:xfrm>
            <a:off x="2389717" y="612775"/>
            <a:ext cx="7315200" cy="41148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Tree>
    <p:extLst>
      <p:ext uri="{BB962C8B-B14F-4D97-AF65-F5344CB8AC3E}">
        <p14:creationId xmlns:p14="http://schemas.microsoft.com/office/powerpoint/2010/main" val="375442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ktangel 7" descr="bkgr.tif"/>
          <p:cNvSpPr/>
          <p:nvPr/>
        </p:nvSpPr>
        <p:spPr bwMode="auto">
          <a:xfrm>
            <a:off x="306000" y="230400"/>
            <a:ext cx="11581200" cy="6343200"/>
          </a:xfrm>
          <a:prstGeom prst="rect">
            <a:avLst/>
          </a:prstGeom>
          <a:solidFill>
            <a:schemeClr val="accent4"/>
          </a:solidFill>
          <a:ln w="9525" cap="flat" cmpd="sng" algn="ctr">
            <a:noFill/>
            <a:prstDash val="solid"/>
            <a:round/>
            <a:headEnd type="none" w="med" len="med"/>
            <a:tailEnd type="none" w="med" len="med"/>
          </a:ln>
          <a:effectLst/>
        </p:spPr>
        <p:txBody>
          <a:bodyPr/>
          <a:lstStyle/>
          <a:p>
            <a:endParaRPr lang="sv-SE"/>
          </a:p>
        </p:txBody>
      </p:sp>
      <p:sp>
        <p:nvSpPr>
          <p:cNvPr id="1026" name="Rectangle 2"/>
          <p:cNvSpPr>
            <a:spLocks noGrp="1" noChangeArrowheads="1"/>
          </p:cNvSpPr>
          <p:nvPr>
            <p:ph type="title"/>
          </p:nvPr>
        </p:nvSpPr>
        <p:spPr bwMode="auto">
          <a:xfrm>
            <a:off x="1750484" y="762000"/>
            <a:ext cx="88286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dirty="0"/>
              <a:t>Klicka här för att ändra format på bakgrundsrubriken</a:t>
            </a:r>
          </a:p>
        </p:txBody>
      </p:sp>
      <p:sp>
        <p:nvSpPr>
          <p:cNvPr id="1027" name="Rectangle 3"/>
          <p:cNvSpPr>
            <a:spLocks noGrp="1" noChangeArrowheads="1"/>
          </p:cNvSpPr>
          <p:nvPr>
            <p:ph type="body" idx="1"/>
          </p:nvPr>
        </p:nvSpPr>
        <p:spPr bwMode="auto">
          <a:xfrm>
            <a:off x="1737784" y="2057400"/>
            <a:ext cx="882861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Klicka här för att ändra format på bakgrundstexten</a:t>
            </a:r>
          </a:p>
          <a:p>
            <a:pPr lvl="1"/>
            <a:r>
              <a:rPr lang="en-US" dirty="0"/>
              <a:t>Nivå två</a:t>
            </a:r>
          </a:p>
          <a:p>
            <a:pPr lvl="2"/>
            <a:r>
              <a:rPr lang="en-US" dirty="0"/>
              <a:t>Nivå tre</a:t>
            </a:r>
          </a:p>
          <a:p>
            <a:pPr lvl="3"/>
            <a:r>
              <a:rPr lang="en-US" dirty="0"/>
              <a:t>Nivå fyra</a:t>
            </a:r>
          </a:p>
          <a:p>
            <a:pPr lvl="4"/>
            <a:r>
              <a:rPr lang="en-US" dirty="0"/>
              <a:t>Nivå fem</a:t>
            </a:r>
          </a:p>
        </p:txBody>
      </p:sp>
      <p:pic>
        <p:nvPicPr>
          <p:cNvPr id="1032" name="Picture 8" descr="SFV_text_black.tif                                             0008769EMacintosh HD                   ABA7815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75787" y="6648450"/>
            <a:ext cx="1640437" cy="82296"/>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descr="logo" title="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7096" y="332656"/>
            <a:ext cx="552901" cy="540000"/>
          </a:xfrm>
          <a:prstGeom prst="rect">
            <a:avLst/>
          </a:prstGeom>
        </p:spPr>
      </p:pic>
    </p:spTree>
    <p:extLst>
      <p:ext uri="{BB962C8B-B14F-4D97-AF65-F5344CB8AC3E}">
        <p14:creationId xmlns:p14="http://schemas.microsoft.com/office/powerpoint/2010/main" val="1771910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p:titleStyle>
    <p:bodyStyle>
      <a:lvl1pPr algn="l" rtl="0" eaLnBrk="1" fontAlgn="base" hangingPunct="1">
        <a:lnSpc>
          <a:spcPts val="2600"/>
        </a:lnSpc>
        <a:spcBef>
          <a:spcPct val="0"/>
        </a:spcBef>
        <a:spcAft>
          <a:spcPct val="30000"/>
        </a:spcAft>
        <a:defRPr sz="2200">
          <a:solidFill>
            <a:schemeClr val="accent3">
              <a:lumMod val="10000"/>
            </a:schemeClr>
          </a:solidFill>
          <a:latin typeface="+mn-lt"/>
          <a:ea typeface="+mn-ea"/>
          <a:cs typeface="+mn-cs"/>
        </a:defRPr>
      </a:lvl1pPr>
      <a:lvl2pPr marL="190500" algn="l" rtl="0" eaLnBrk="1" fontAlgn="base" hangingPunct="1">
        <a:lnSpc>
          <a:spcPts val="2300"/>
        </a:lnSpc>
        <a:spcBef>
          <a:spcPct val="0"/>
        </a:spcBef>
        <a:spcAft>
          <a:spcPct val="30000"/>
        </a:spcAft>
        <a:defRPr>
          <a:solidFill>
            <a:schemeClr val="accent3">
              <a:lumMod val="10000"/>
            </a:schemeClr>
          </a:solidFill>
          <a:latin typeface="+mn-lt"/>
        </a:defRPr>
      </a:lvl2pPr>
      <a:lvl3pPr marL="381000" algn="l" rtl="0" eaLnBrk="1" fontAlgn="base" hangingPunct="1">
        <a:lnSpc>
          <a:spcPts val="2300"/>
        </a:lnSpc>
        <a:spcBef>
          <a:spcPct val="0"/>
        </a:spcBef>
        <a:spcAft>
          <a:spcPct val="30000"/>
        </a:spcAft>
        <a:defRPr>
          <a:solidFill>
            <a:schemeClr val="accent3">
              <a:lumMod val="10000"/>
            </a:schemeClr>
          </a:solidFill>
          <a:latin typeface="+mn-lt"/>
        </a:defRPr>
      </a:lvl3pPr>
      <a:lvl4pPr marL="571500" indent="1588" algn="l" rtl="0" eaLnBrk="1" fontAlgn="base" hangingPunct="1">
        <a:lnSpc>
          <a:spcPts val="1800"/>
        </a:lnSpc>
        <a:spcBef>
          <a:spcPct val="0"/>
        </a:spcBef>
        <a:spcAft>
          <a:spcPct val="30000"/>
        </a:spcAft>
        <a:defRPr sz="1400">
          <a:solidFill>
            <a:schemeClr val="accent3">
              <a:lumMod val="10000"/>
            </a:schemeClr>
          </a:solidFill>
          <a:latin typeface="+mn-lt"/>
        </a:defRPr>
      </a:lvl4pPr>
      <a:lvl5pPr marL="763588" algn="l" rtl="0" eaLnBrk="1" fontAlgn="base" hangingPunct="1">
        <a:lnSpc>
          <a:spcPts val="1800"/>
        </a:lnSpc>
        <a:spcBef>
          <a:spcPct val="0"/>
        </a:spcBef>
        <a:spcAft>
          <a:spcPct val="30000"/>
        </a:spcAft>
        <a:defRPr sz="1400">
          <a:solidFill>
            <a:schemeClr val="accent3">
              <a:lumMod val="10000"/>
            </a:schemeClr>
          </a:solidFill>
          <a:latin typeface="+mn-lt"/>
        </a:defRPr>
      </a:lvl5pPr>
      <a:lvl6pPr marL="1220788" algn="l" rtl="0" eaLnBrk="1" fontAlgn="base" hangingPunct="1">
        <a:lnSpc>
          <a:spcPts val="1800"/>
        </a:lnSpc>
        <a:spcBef>
          <a:spcPct val="0"/>
        </a:spcBef>
        <a:spcAft>
          <a:spcPct val="30000"/>
        </a:spcAft>
        <a:defRPr sz="1400">
          <a:solidFill>
            <a:schemeClr val="tx1"/>
          </a:solidFill>
          <a:latin typeface="+mn-lt"/>
        </a:defRPr>
      </a:lvl6pPr>
      <a:lvl7pPr marL="1677988" algn="l" rtl="0" eaLnBrk="1" fontAlgn="base" hangingPunct="1">
        <a:lnSpc>
          <a:spcPts val="1800"/>
        </a:lnSpc>
        <a:spcBef>
          <a:spcPct val="0"/>
        </a:spcBef>
        <a:spcAft>
          <a:spcPct val="30000"/>
        </a:spcAft>
        <a:defRPr sz="1400">
          <a:solidFill>
            <a:schemeClr val="tx1"/>
          </a:solidFill>
          <a:latin typeface="+mn-lt"/>
        </a:defRPr>
      </a:lvl7pPr>
      <a:lvl8pPr marL="2135188" algn="l" rtl="0" eaLnBrk="1" fontAlgn="base" hangingPunct="1">
        <a:lnSpc>
          <a:spcPts val="1800"/>
        </a:lnSpc>
        <a:spcBef>
          <a:spcPct val="0"/>
        </a:spcBef>
        <a:spcAft>
          <a:spcPct val="30000"/>
        </a:spcAft>
        <a:defRPr sz="1400">
          <a:solidFill>
            <a:schemeClr val="tx1"/>
          </a:solidFill>
          <a:latin typeface="+mn-lt"/>
        </a:defRPr>
      </a:lvl8pPr>
      <a:lvl9pPr marL="2592388" algn="l" rtl="0" eaLnBrk="1" fontAlgn="base" hangingPunct="1">
        <a:lnSpc>
          <a:spcPts val="1800"/>
        </a:lnSpc>
        <a:spcBef>
          <a:spcPct val="0"/>
        </a:spcBef>
        <a:spcAft>
          <a:spcPct val="3000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jp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gif"/><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jp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g"/><Relationship Id="rId22" Type="http://schemas.openxmlformats.org/officeDocument/2006/relationships/image" Target="../media/image53.png"/><Relationship Id="rId27"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79.emf"/><Relationship Id="rId9" Type="http://schemas.openxmlformats.org/officeDocument/2006/relationships/image" Target="../media/image84.emf"/></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66.png"/><Relationship Id="rId12"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87.png"/><Relationship Id="rId5" Type="http://schemas.openxmlformats.org/officeDocument/2006/relationships/image" Target="../media/image64.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F2302E-D80C-41D5-888D-82A243BE6428}"/>
              </a:ext>
            </a:extLst>
          </p:cNvPr>
          <p:cNvSpPr>
            <a:spLocks noGrp="1"/>
          </p:cNvSpPr>
          <p:nvPr>
            <p:ph type="ctrTitle"/>
          </p:nvPr>
        </p:nvSpPr>
        <p:spPr/>
        <p:txBody>
          <a:bodyPr/>
          <a:lstStyle/>
          <a:p>
            <a:pPr algn="ctr"/>
            <a:r>
              <a:rPr lang="sv-SE" sz="3200" dirty="0">
                <a:effectLst/>
                <a:ea typeface="Calibri" panose="020F0502020204030204" pitchFamily="34" charset="0"/>
              </a:rPr>
              <a:t>Terminologi – vardag för verksamhetsarkitekten</a:t>
            </a:r>
            <a:endParaRPr lang="sv-SE" sz="3200" dirty="0"/>
          </a:p>
        </p:txBody>
      </p:sp>
      <p:sp>
        <p:nvSpPr>
          <p:cNvPr id="3" name="Underrubrik 2">
            <a:extLst>
              <a:ext uri="{FF2B5EF4-FFF2-40B4-BE49-F238E27FC236}">
                <a16:creationId xmlns:a16="http://schemas.microsoft.com/office/drawing/2014/main" id="{F3874046-6B18-449A-BD4D-DAA107688CC3}"/>
              </a:ext>
            </a:extLst>
          </p:cNvPr>
          <p:cNvSpPr>
            <a:spLocks noGrp="1"/>
          </p:cNvSpPr>
          <p:nvPr>
            <p:ph type="subTitle" idx="1"/>
          </p:nvPr>
        </p:nvSpPr>
        <p:spPr/>
        <p:txBody>
          <a:bodyPr/>
          <a:lstStyle/>
          <a:p>
            <a:r>
              <a:rPr lang="sv-SE" dirty="0"/>
              <a:t>Terminologifrämjandet</a:t>
            </a:r>
          </a:p>
          <a:p>
            <a:r>
              <a:rPr lang="sv-SE" sz="1400" dirty="0"/>
              <a:t>2022-12-06</a:t>
            </a:r>
          </a:p>
        </p:txBody>
      </p:sp>
    </p:spTree>
    <p:extLst>
      <p:ext uri="{BB962C8B-B14F-4D97-AF65-F5344CB8AC3E}">
        <p14:creationId xmlns:p14="http://schemas.microsoft.com/office/powerpoint/2010/main" val="1240989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ruta 46"/>
          <p:cNvSpPr txBox="1"/>
          <p:nvPr/>
        </p:nvSpPr>
        <p:spPr>
          <a:xfrm>
            <a:off x="4182479" y="1932124"/>
            <a:ext cx="839639" cy="312381"/>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Medarbetare</a:t>
            </a:r>
          </a:p>
        </p:txBody>
      </p:sp>
      <p:pic>
        <p:nvPicPr>
          <p:cNvPr id="18" name="Bildobjekt 17"/>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32509" y="2992291"/>
            <a:ext cx="4591729" cy="1333083"/>
          </a:xfrm>
          <a:prstGeom prst="rect">
            <a:avLst/>
          </a:prstGeom>
        </p:spPr>
      </p:pic>
      <p:cxnSp>
        <p:nvCxnSpPr>
          <p:cNvPr id="60" name="Rak pil 59"/>
          <p:cNvCxnSpPr/>
          <p:nvPr/>
        </p:nvCxnSpPr>
        <p:spPr>
          <a:xfrm flipH="1">
            <a:off x="4569921" y="5545873"/>
            <a:ext cx="378595"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1" name="Rak pil 60"/>
          <p:cNvCxnSpPr/>
          <p:nvPr/>
        </p:nvCxnSpPr>
        <p:spPr>
          <a:xfrm>
            <a:off x="4585890" y="5791948"/>
            <a:ext cx="41736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63" name="Bildobjekt 6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91" b="19704"/>
          <a:stretch/>
        </p:blipFill>
        <p:spPr>
          <a:xfrm>
            <a:off x="3756553" y="1241089"/>
            <a:ext cx="1843182" cy="741132"/>
          </a:xfrm>
          <a:prstGeom prst="rect">
            <a:avLst/>
          </a:prstGeom>
          <a:ln>
            <a:noFill/>
          </a:ln>
        </p:spPr>
      </p:pic>
      <p:cxnSp>
        <p:nvCxnSpPr>
          <p:cNvPr id="69" name="Rak pil 47"/>
          <p:cNvCxnSpPr/>
          <p:nvPr/>
        </p:nvCxnSpPr>
        <p:spPr>
          <a:xfrm>
            <a:off x="4555658" y="2359114"/>
            <a:ext cx="5774" cy="53724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0" name="Rak pil 50"/>
          <p:cNvCxnSpPr/>
          <p:nvPr/>
        </p:nvCxnSpPr>
        <p:spPr>
          <a:xfrm flipV="1">
            <a:off x="4763789" y="2341767"/>
            <a:ext cx="0" cy="51910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nvGrpSpPr>
          <p:cNvPr id="2" name="Grupp 1"/>
          <p:cNvGrpSpPr/>
          <p:nvPr/>
        </p:nvGrpSpPr>
        <p:grpSpPr>
          <a:xfrm>
            <a:off x="5135734" y="4346341"/>
            <a:ext cx="4830264" cy="2019924"/>
            <a:chOff x="5135734" y="4346341"/>
            <a:chExt cx="4830264" cy="2019924"/>
          </a:xfrm>
        </p:grpSpPr>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072" y="5106017"/>
              <a:ext cx="1740727" cy="999829"/>
            </a:xfrm>
            <a:prstGeom prst="rect">
              <a:avLst/>
            </a:prstGeom>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554" y="5274426"/>
              <a:ext cx="724581" cy="69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Bildobjekt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5734" y="5250577"/>
              <a:ext cx="890707" cy="773431"/>
            </a:xfrm>
            <a:prstGeom prst="rect">
              <a:avLst/>
            </a:prstGeom>
          </p:spPr>
        </p:pic>
        <p:cxnSp>
          <p:nvCxnSpPr>
            <p:cNvPr id="20" name="Rak pil 19"/>
            <p:cNvCxnSpPr/>
            <p:nvPr/>
          </p:nvCxnSpPr>
          <p:spPr>
            <a:xfrm>
              <a:off x="6434908" y="4346341"/>
              <a:ext cx="7014" cy="5766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2" name="Rak pil 21"/>
            <p:cNvCxnSpPr/>
            <p:nvPr/>
          </p:nvCxnSpPr>
          <p:spPr>
            <a:xfrm flipV="1">
              <a:off x="6642564" y="4346341"/>
              <a:ext cx="5089" cy="54791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4" name="textruta 43"/>
            <p:cNvSpPr txBox="1"/>
            <p:nvPr/>
          </p:nvSpPr>
          <p:spPr>
            <a:xfrm>
              <a:off x="5581087" y="6018568"/>
              <a:ext cx="839639" cy="347697"/>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Lagrad information (data)</a:t>
              </a:r>
            </a:p>
          </p:txBody>
        </p:sp>
        <p:pic>
          <p:nvPicPr>
            <p:cNvPr id="11" name="Bildobjekt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9636" y="4733015"/>
              <a:ext cx="1116362" cy="1172887"/>
            </a:xfrm>
            <a:prstGeom prst="rect">
              <a:avLst/>
            </a:prstGeom>
          </p:spPr>
        </p:pic>
        <p:sp>
          <p:nvSpPr>
            <p:cNvPr id="52" name="textruta 51"/>
            <p:cNvSpPr txBox="1"/>
            <p:nvPr/>
          </p:nvSpPr>
          <p:spPr>
            <a:xfrm>
              <a:off x="9126359" y="5892425"/>
              <a:ext cx="839639" cy="312381"/>
            </a:xfrm>
            <a:prstGeom prst="rect">
              <a:avLst/>
            </a:prstGeom>
            <a:noFill/>
          </p:spPr>
          <p:txBody>
            <a:bodyPr wrap="none" lIns="0" tIns="0" rIns="0" bIns="0" rtlCol="0">
              <a:no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IT-stöd </a:t>
              </a:r>
            </a:p>
            <a:p>
              <a:pPr algn="ctr"/>
              <a:r>
                <a:rPr lang="sv-SE" sz="1200" dirty="0">
                  <a:latin typeface="Tahoma" panose="020B0604030504040204" pitchFamily="34" charset="0"/>
                  <a:ea typeface="Tahoma" panose="020B0604030504040204" pitchFamily="34" charset="0"/>
                  <a:cs typeface="Tahoma" panose="020B0604030504040204" pitchFamily="34" charset="0"/>
                </a:rPr>
                <a:t>som integrerar</a:t>
              </a:r>
            </a:p>
          </p:txBody>
        </p:sp>
        <p:cxnSp>
          <p:nvCxnSpPr>
            <p:cNvPr id="75" name="Rak pil 53"/>
            <p:cNvCxnSpPr/>
            <p:nvPr/>
          </p:nvCxnSpPr>
          <p:spPr>
            <a:xfrm flipV="1">
              <a:off x="8345896" y="5223783"/>
              <a:ext cx="366174" cy="13481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6" name="Rak pil 58"/>
            <p:cNvCxnSpPr/>
            <p:nvPr/>
          </p:nvCxnSpPr>
          <p:spPr>
            <a:xfrm flipH="1">
              <a:off x="8345896" y="5476079"/>
              <a:ext cx="366175" cy="12985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21" name="Grupp 20"/>
          <p:cNvGrpSpPr/>
          <p:nvPr/>
        </p:nvGrpSpPr>
        <p:grpSpPr>
          <a:xfrm>
            <a:off x="631201" y="1107464"/>
            <a:ext cx="3180425" cy="2945526"/>
            <a:chOff x="631201" y="1107464"/>
            <a:chExt cx="3180425" cy="2945526"/>
          </a:xfrm>
        </p:grpSpPr>
        <p:pic>
          <p:nvPicPr>
            <p:cNvPr id="42" name="Bildobjekt 41"/>
            <p:cNvPicPr>
              <a:picLocks noChangeAspect="1"/>
            </p:cNvPicPr>
            <p:nvPr/>
          </p:nvPicPr>
          <p:blipFill rotWithShape="1">
            <a:blip r:embed="rId9">
              <a:extLst>
                <a:ext uri="{28A0092B-C50C-407E-A947-70E740481C1C}">
                  <a14:useLocalDpi xmlns:a14="http://schemas.microsoft.com/office/drawing/2010/main" val="0"/>
                </a:ext>
              </a:extLst>
            </a:blip>
            <a:srcRect l="16056" r="19595"/>
            <a:stretch/>
          </p:blipFill>
          <p:spPr>
            <a:xfrm>
              <a:off x="631201" y="3117996"/>
              <a:ext cx="546535" cy="566226"/>
            </a:xfrm>
            <a:prstGeom prst="rect">
              <a:avLst/>
            </a:prstGeom>
          </p:spPr>
        </p:pic>
        <p:pic>
          <p:nvPicPr>
            <p:cNvPr id="38" name="Bildobjekt 3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1649" y="2067088"/>
              <a:ext cx="1109977" cy="949457"/>
            </a:xfrm>
            <a:prstGeom prst="rect">
              <a:avLst/>
            </a:prstGeom>
          </p:spPr>
        </p:pic>
        <p:pic>
          <p:nvPicPr>
            <p:cNvPr id="40" name="Bildobjekt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8141" y="3093961"/>
              <a:ext cx="605932" cy="598674"/>
            </a:xfrm>
            <a:prstGeom prst="rect">
              <a:avLst/>
            </a:prstGeom>
          </p:spPr>
        </p:pic>
        <p:sp>
          <p:nvSpPr>
            <p:cNvPr id="49" name="textruta 48"/>
            <p:cNvSpPr txBox="1"/>
            <p:nvPr/>
          </p:nvSpPr>
          <p:spPr>
            <a:xfrm>
              <a:off x="1213183" y="2095078"/>
              <a:ext cx="839639" cy="312381"/>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Ledning</a:t>
              </a:r>
            </a:p>
          </p:txBody>
        </p:sp>
        <p:sp>
          <p:nvSpPr>
            <p:cNvPr id="50" name="textruta 49"/>
            <p:cNvSpPr txBox="1"/>
            <p:nvPr/>
          </p:nvSpPr>
          <p:spPr>
            <a:xfrm>
              <a:off x="816382" y="3740609"/>
              <a:ext cx="839639" cy="312381"/>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Myndigheter</a:t>
              </a:r>
            </a:p>
          </p:txBody>
        </p:sp>
        <p:pic>
          <p:nvPicPr>
            <p:cNvPr id="64" name="Bildobjekt 63"/>
            <p:cNvPicPr>
              <a:picLocks noChangeAspect="1"/>
            </p:cNvPicPr>
            <p:nvPr/>
          </p:nvPicPr>
          <p:blipFill>
            <a:blip r:embed="rId1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36134" y="1107464"/>
              <a:ext cx="1713671" cy="1054566"/>
            </a:xfrm>
            <a:prstGeom prst="rect">
              <a:avLst/>
            </a:prstGeom>
          </p:spPr>
        </p:pic>
        <p:pic>
          <p:nvPicPr>
            <p:cNvPr id="15" name="Bildobjekt 14"/>
            <p:cNvPicPr>
              <a:picLocks noChangeAspect="1"/>
            </p:cNvPicPr>
            <p:nvPr/>
          </p:nvPicPr>
          <p:blipFill rotWithShape="1">
            <a:blip r:embed="rId13">
              <a:clrChange>
                <a:clrFrom>
                  <a:srgbClr val="FFFFFF"/>
                </a:clrFrom>
                <a:clrTo>
                  <a:srgbClr val="FFFFFF">
                    <a:alpha val="0"/>
                  </a:srgbClr>
                </a:clrTo>
              </a:clrChange>
            </a:blip>
            <a:srcRect t="24515" b="-1"/>
            <a:stretch/>
          </p:blipFill>
          <p:spPr>
            <a:xfrm>
              <a:off x="1151039" y="2826700"/>
              <a:ext cx="1279019" cy="738298"/>
            </a:xfrm>
            <a:prstGeom prst="rect">
              <a:avLst/>
            </a:prstGeom>
          </p:spPr>
        </p:pic>
        <p:pic>
          <p:nvPicPr>
            <p:cNvPr id="19" name="Bildobjekt 18"/>
            <p:cNvPicPr>
              <a:picLocks noChangeAspect="1"/>
            </p:cNvPicPr>
            <p:nvPr/>
          </p:nvPicPr>
          <p:blipFill>
            <a:blip r:embed="rId14">
              <a:clrChange>
                <a:clrFrom>
                  <a:srgbClr val="FFFFFF"/>
                </a:clrFrom>
                <a:clrTo>
                  <a:srgbClr val="FFFFFF">
                    <a:alpha val="0"/>
                  </a:srgbClr>
                </a:clrTo>
              </a:clrChange>
            </a:blip>
            <a:stretch>
              <a:fillRect/>
            </a:stretch>
          </p:blipFill>
          <p:spPr>
            <a:xfrm>
              <a:off x="1294667" y="3328828"/>
              <a:ext cx="1204755" cy="411781"/>
            </a:xfrm>
            <a:prstGeom prst="rect">
              <a:avLst/>
            </a:prstGeom>
          </p:spPr>
        </p:pic>
        <p:cxnSp>
          <p:nvCxnSpPr>
            <p:cNvPr id="77" name="Rak pil 52"/>
            <p:cNvCxnSpPr/>
            <p:nvPr/>
          </p:nvCxnSpPr>
          <p:spPr>
            <a:xfrm flipH="1" flipV="1">
              <a:off x="1973677" y="2310924"/>
              <a:ext cx="727972" cy="54523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8" name="Rak pil 55"/>
            <p:cNvCxnSpPr/>
            <p:nvPr/>
          </p:nvCxnSpPr>
          <p:spPr>
            <a:xfrm flipH="1">
              <a:off x="2244915" y="3025108"/>
              <a:ext cx="514881" cy="32138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pic>
        <p:nvPicPr>
          <p:cNvPr id="1031" name="Bildobjekt 1030"/>
          <p:cNvPicPr>
            <a:picLocks noChangeAspect="1"/>
          </p:cNvPicPr>
          <p:nvPr/>
        </p:nvPicPr>
        <p:blipFill>
          <a:blip r:embed="rId15">
            <a:clrChange>
              <a:clrFrom>
                <a:srgbClr val="FFFFFF"/>
              </a:clrFrom>
              <a:clrTo>
                <a:srgbClr val="FFFFFF">
                  <a:alpha val="0"/>
                </a:srgbClr>
              </a:clrTo>
            </a:clrChange>
          </a:blip>
          <a:stretch>
            <a:fillRect/>
          </a:stretch>
        </p:blipFill>
        <p:spPr>
          <a:xfrm>
            <a:off x="6002938" y="974357"/>
            <a:ext cx="838856" cy="1338600"/>
          </a:xfrm>
          <a:prstGeom prst="rect">
            <a:avLst/>
          </a:prstGeom>
        </p:spPr>
      </p:pic>
      <p:pic>
        <p:nvPicPr>
          <p:cNvPr id="1034" name="Bildobjekt 1033"/>
          <p:cNvPicPr>
            <a:picLocks noChangeAspect="1"/>
          </p:cNvPicPr>
          <p:nvPr/>
        </p:nvPicPr>
        <p:blipFill>
          <a:blip r:embed="rId16">
            <a:clrChange>
              <a:clrFrom>
                <a:srgbClr val="F7F7F7"/>
              </a:clrFrom>
              <a:clrTo>
                <a:srgbClr val="F7F7F7">
                  <a:alpha val="0"/>
                </a:srgbClr>
              </a:clrTo>
            </a:clrChange>
          </a:blip>
          <a:stretch>
            <a:fillRect/>
          </a:stretch>
        </p:blipFill>
        <p:spPr>
          <a:xfrm>
            <a:off x="6604301" y="1298481"/>
            <a:ext cx="1004811" cy="1004811"/>
          </a:xfrm>
          <a:prstGeom prst="rect">
            <a:avLst/>
          </a:prstGeom>
        </p:spPr>
      </p:pic>
      <p:sp>
        <p:nvSpPr>
          <p:cNvPr id="113" name="textruta 112"/>
          <p:cNvSpPr txBox="1"/>
          <p:nvPr/>
        </p:nvSpPr>
        <p:spPr>
          <a:xfrm>
            <a:off x="6314462" y="2292407"/>
            <a:ext cx="839639" cy="312381"/>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Byggnader</a:t>
            </a:r>
          </a:p>
        </p:txBody>
      </p:sp>
      <p:cxnSp>
        <p:nvCxnSpPr>
          <p:cNvPr id="114" name="Rak pil 47"/>
          <p:cNvCxnSpPr/>
          <p:nvPr/>
        </p:nvCxnSpPr>
        <p:spPr>
          <a:xfrm>
            <a:off x="6713414" y="2577611"/>
            <a:ext cx="0" cy="34820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15" name="Rak pil 50"/>
          <p:cNvCxnSpPr/>
          <p:nvPr/>
        </p:nvCxnSpPr>
        <p:spPr>
          <a:xfrm flipV="1">
            <a:off x="6903919" y="2561828"/>
            <a:ext cx="0" cy="34433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4" name="Rubrik 1"/>
          <p:cNvSpPr txBox="1">
            <a:spLocks/>
          </p:cNvSpPr>
          <p:nvPr/>
        </p:nvSpPr>
        <p:spPr bwMode="auto">
          <a:xfrm>
            <a:off x="1340042" y="397974"/>
            <a:ext cx="9980819" cy="57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dirty="0"/>
              <a:t>Information från dagligt tal till lagrat data</a:t>
            </a:r>
            <a:endParaRPr lang="sv-SE" kern="0" dirty="0"/>
          </a:p>
        </p:txBody>
      </p:sp>
      <p:grpSp>
        <p:nvGrpSpPr>
          <p:cNvPr id="16" name="Grupp 15"/>
          <p:cNvGrpSpPr/>
          <p:nvPr/>
        </p:nvGrpSpPr>
        <p:grpSpPr>
          <a:xfrm>
            <a:off x="1513959" y="1937158"/>
            <a:ext cx="10095041" cy="4186171"/>
            <a:chOff x="1513959" y="1937158"/>
            <a:chExt cx="10095041" cy="4186171"/>
          </a:xfrm>
        </p:grpSpPr>
        <p:pic>
          <p:nvPicPr>
            <p:cNvPr id="3075"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8573" y="2281374"/>
              <a:ext cx="494647" cy="42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0970" y="2331787"/>
              <a:ext cx="440268" cy="36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3651" y="1937158"/>
              <a:ext cx="410412" cy="35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50330" y="2755032"/>
              <a:ext cx="460148" cy="58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Bildobjekt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79858" y="3397246"/>
              <a:ext cx="467565" cy="492174"/>
            </a:xfrm>
            <a:prstGeom prst="rect">
              <a:avLst/>
            </a:prstGeom>
          </p:spPr>
        </p:pic>
        <p:pic>
          <p:nvPicPr>
            <p:cNvPr id="3078" name="Picture 6"/>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9596" y="3963635"/>
              <a:ext cx="783416" cy="51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ruta 35"/>
            <p:cNvSpPr txBox="1"/>
            <p:nvPr/>
          </p:nvSpPr>
          <p:spPr>
            <a:xfrm>
              <a:off x="10033587" y="2906960"/>
              <a:ext cx="839639" cy="312381"/>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Hyresgäster</a:t>
              </a:r>
            </a:p>
          </p:txBody>
        </p:sp>
        <p:sp>
          <p:nvSpPr>
            <p:cNvPr id="55" name="textruta 54"/>
            <p:cNvSpPr txBox="1"/>
            <p:nvPr/>
          </p:nvSpPr>
          <p:spPr>
            <a:xfrm>
              <a:off x="3524587" y="5810948"/>
              <a:ext cx="839639" cy="312381"/>
            </a:xfrm>
            <a:prstGeom prst="rect">
              <a:avLst/>
            </a:prstGeom>
            <a:noFill/>
          </p:spPr>
          <p:txBody>
            <a:bodyPr wrap="none" lIns="0" tIns="0" rIns="0" bIns="0" rtlCol="0">
              <a:no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Externa</a:t>
              </a:r>
            </a:p>
            <a:p>
              <a:pPr algn="ctr"/>
              <a:r>
                <a:rPr lang="sv-SE" sz="1200" dirty="0">
                  <a:latin typeface="Tahoma" panose="020B0604030504040204" pitchFamily="34" charset="0"/>
                  <a:ea typeface="Tahoma" panose="020B0604030504040204" pitchFamily="34" charset="0"/>
                  <a:cs typeface="Tahoma" panose="020B0604030504040204" pitchFamily="34" charset="0"/>
                </a:rPr>
                <a:t>ekosystem</a:t>
              </a:r>
            </a:p>
          </p:txBody>
        </p:sp>
        <p:pic>
          <p:nvPicPr>
            <p:cNvPr id="1026" name="Picture 2"/>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7615" y="4953623"/>
              <a:ext cx="824741" cy="91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latshållare för innehåll 3"/>
            <p:cNvPicPr>
              <a:picLocks noChangeAspect="1"/>
            </p:cNvPicPr>
            <p:nvPr/>
          </p:nvPicPr>
          <p:blipFill rotWithShape="1">
            <a:blip r:embed="rId24">
              <a:clrChange>
                <a:clrFrom>
                  <a:srgbClr val="F3FEFA"/>
                </a:clrFrom>
                <a:clrTo>
                  <a:srgbClr val="F3FEFA">
                    <a:alpha val="0"/>
                  </a:srgbClr>
                </a:clrTo>
              </a:clrChange>
            </a:blip>
            <a:srcRect r="184" b="6549"/>
            <a:stretch/>
          </p:blipFill>
          <p:spPr bwMode="auto">
            <a:xfrm flipH="1">
              <a:off x="9981359" y="1942166"/>
              <a:ext cx="1033521" cy="96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Rak pil 9"/>
            <p:cNvCxnSpPr/>
            <p:nvPr/>
          </p:nvCxnSpPr>
          <p:spPr>
            <a:xfrm>
              <a:off x="9190046" y="2408626"/>
              <a:ext cx="570393" cy="39794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2" name="Rak pil 11"/>
            <p:cNvCxnSpPr/>
            <p:nvPr/>
          </p:nvCxnSpPr>
          <p:spPr>
            <a:xfrm>
              <a:off x="9046206" y="2998617"/>
              <a:ext cx="513414" cy="17962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3" name="Rak pil 13"/>
            <p:cNvCxnSpPr/>
            <p:nvPr/>
          </p:nvCxnSpPr>
          <p:spPr>
            <a:xfrm flipV="1">
              <a:off x="9107799" y="3559727"/>
              <a:ext cx="428327" cy="11135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4" name="Rak pil 15"/>
            <p:cNvCxnSpPr/>
            <p:nvPr/>
          </p:nvCxnSpPr>
          <p:spPr>
            <a:xfrm flipV="1">
              <a:off x="9190046" y="3881858"/>
              <a:ext cx="346080" cy="37632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9" name="Rak pil 56"/>
            <p:cNvCxnSpPr/>
            <p:nvPr/>
          </p:nvCxnSpPr>
          <p:spPr>
            <a:xfrm flipH="1">
              <a:off x="4169324" y="4346341"/>
              <a:ext cx="479776" cy="53375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0" name="Rak pil 57"/>
            <p:cNvCxnSpPr/>
            <p:nvPr/>
          </p:nvCxnSpPr>
          <p:spPr>
            <a:xfrm flipV="1">
              <a:off x="4379083" y="4434660"/>
              <a:ext cx="493676" cy="570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24" name="Bildobjekt 23"/>
            <p:cNvPicPr>
              <a:picLocks noChangeAspect="1"/>
            </p:cNvPicPr>
            <p:nvPr/>
          </p:nvPicPr>
          <p:blipFill rotWithShape="1">
            <a:blip r:embed="rId25">
              <a:clrChange>
                <a:clrFrom>
                  <a:srgbClr val="FFFFFF"/>
                </a:clrFrom>
                <a:clrTo>
                  <a:srgbClr val="FFFFFF">
                    <a:alpha val="0"/>
                  </a:srgbClr>
                </a:clrTo>
              </a:clrChange>
            </a:blip>
            <a:srcRect l="3403" t="12714" r="1681" b="17513"/>
            <a:stretch/>
          </p:blipFill>
          <p:spPr>
            <a:xfrm>
              <a:off x="9742978" y="3341022"/>
              <a:ext cx="1866022" cy="772783"/>
            </a:xfrm>
            <a:prstGeom prst="rect">
              <a:avLst/>
            </a:prstGeom>
          </p:spPr>
        </p:pic>
        <p:sp>
          <p:nvSpPr>
            <p:cNvPr id="81" name="textruta 80"/>
            <p:cNvSpPr txBox="1"/>
            <p:nvPr/>
          </p:nvSpPr>
          <p:spPr>
            <a:xfrm>
              <a:off x="10172473" y="4088619"/>
              <a:ext cx="839639" cy="374793"/>
            </a:xfrm>
            <a:prstGeom prst="rect">
              <a:avLst/>
            </a:prstGeom>
            <a:noFill/>
          </p:spPr>
          <p:txBody>
            <a:bodyPr wrap="none" lIns="0" tIns="0" rIns="0" bIns="0" rtlCol="0">
              <a:noAutofit/>
            </a:bodyPr>
            <a:lstStyle/>
            <a:p>
              <a:r>
                <a:rPr lang="sv-SE" sz="1200" dirty="0">
                  <a:latin typeface="Tahoma" panose="020B0604030504040204" pitchFamily="34" charset="0"/>
                  <a:ea typeface="Tahoma" panose="020B0604030504040204" pitchFamily="34" charset="0"/>
                  <a:cs typeface="Tahoma" panose="020B0604030504040204" pitchFamily="34" charset="0"/>
                </a:rPr>
                <a:t>Medborgare</a:t>
              </a:r>
            </a:p>
          </p:txBody>
        </p:sp>
        <p:sp>
          <p:nvSpPr>
            <p:cNvPr id="54" name="textruta 53"/>
            <p:cNvSpPr txBox="1"/>
            <p:nvPr/>
          </p:nvSpPr>
          <p:spPr>
            <a:xfrm>
              <a:off x="1943703" y="4912395"/>
              <a:ext cx="839639" cy="312381"/>
            </a:xfrm>
            <a:prstGeom prst="rect">
              <a:avLst/>
            </a:prstGeom>
            <a:noFill/>
          </p:spPr>
          <p:txBody>
            <a:bodyPr wrap="none" lIns="0" tIns="0" rIns="0" bIns="0" rtlCol="0">
              <a:no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Leverantörer</a:t>
              </a:r>
            </a:p>
          </p:txBody>
        </p:sp>
        <p:pic>
          <p:nvPicPr>
            <p:cNvPr id="41" name="Bildobjekt 40"/>
            <p:cNvPicPr>
              <a:picLocks noChangeAspect="1"/>
            </p:cNvPicPr>
            <p:nvPr/>
          </p:nvPicPr>
          <p:blipFill rotWithShape="1">
            <a:blip r:embed="rId26"/>
            <a:srcRect t="31394" b="29281"/>
            <a:stretch/>
          </p:blipFill>
          <p:spPr>
            <a:xfrm>
              <a:off x="1513959" y="4336402"/>
              <a:ext cx="1077725" cy="423817"/>
            </a:xfrm>
            <a:prstGeom prst="rect">
              <a:avLst/>
            </a:prstGeom>
          </p:spPr>
        </p:pic>
        <p:pic>
          <p:nvPicPr>
            <p:cNvPr id="43" name="Bildobjekt 42"/>
            <p:cNvPicPr>
              <a:picLocks noChangeAspect="1"/>
            </p:cNvPicPr>
            <p:nvPr/>
          </p:nvPicPr>
          <p:blipFill rotWithShape="1">
            <a:blip r:embed="rId27">
              <a:clrChange>
                <a:clrFrom>
                  <a:srgbClr val="FFFFFF"/>
                </a:clrFrom>
                <a:clrTo>
                  <a:srgbClr val="FFFFFF">
                    <a:alpha val="0"/>
                  </a:srgbClr>
                </a:clrTo>
              </a:clrChange>
            </a:blip>
            <a:srcRect t="22824" b="26517"/>
            <a:stretch/>
          </p:blipFill>
          <p:spPr>
            <a:xfrm>
              <a:off x="1989948" y="4121981"/>
              <a:ext cx="1234454" cy="312679"/>
            </a:xfrm>
            <a:prstGeom prst="rect">
              <a:avLst/>
            </a:prstGeom>
          </p:spPr>
        </p:pic>
        <p:pic>
          <p:nvPicPr>
            <p:cNvPr id="45" name="Bildobjekt 44"/>
            <p:cNvPicPr>
              <a:picLocks noChangeAspect="1"/>
            </p:cNvPicPr>
            <p:nvPr/>
          </p:nvPicPr>
          <p:blipFill>
            <a:blip r:embed="rId28"/>
            <a:stretch>
              <a:fillRect/>
            </a:stretch>
          </p:blipFill>
          <p:spPr>
            <a:xfrm>
              <a:off x="2092580" y="4661961"/>
              <a:ext cx="938091" cy="243904"/>
            </a:xfrm>
            <a:prstGeom prst="rect">
              <a:avLst/>
            </a:prstGeom>
          </p:spPr>
        </p:pic>
        <p:cxnSp>
          <p:nvCxnSpPr>
            <p:cNvPr id="83" name="Rak pil 56"/>
            <p:cNvCxnSpPr/>
            <p:nvPr/>
          </p:nvCxnSpPr>
          <p:spPr>
            <a:xfrm flipH="1">
              <a:off x="3460676" y="3881858"/>
              <a:ext cx="582556" cy="31944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4" name="Rak pil 57"/>
            <p:cNvCxnSpPr/>
            <p:nvPr/>
          </p:nvCxnSpPr>
          <p:spPr>
            <a:xfrm flipV="1">
              <a:off x="3586768" y="4026615"/>
              <a:ext cx="603442" cy="33729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19666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8ACCB7-4EC6-4558-B87D-D41798EC2DCE}"/>
              </a:ext>
            </a:extLst>
          </p:cNvPr>
          <p:cNvSpPr>
            <a:spLocks noGrp="1"/>
          </p:cNvSpPr>
          <p:nvPr>
            <p:ph type="title"/>
          </p:nvPr>
        </p:nvSpPr>
        <p:spPr>
          <a:xfrm>
            <a:off x="1139204" y="337765"/>
            <a:ext cx="8828616" cy="610980"/>
          </a:xfrm>
        </p:spPr>
        <p:txBody>
          <a:bodyPr/>
          <a:lstStyle/>
          <a:p>
            <a:r>
              <a:rPr lang="sv-SE" dirty="0"/>
              <a:t>Samma information för allas behov – eller…..?</a:t>
            </a:r>
          </a:p>
        </p:txBody>
      </p:sp>
      <p:pic>
        <p:nvPicPr>
          <p:cNvPr id="10" name="Platshållare för innehåll 9" descr="Tv">
            <a:extLst>
              <a:ext uri="{FF2B5EF4-FFF2-40B4-BE49-F238E27FC236}">
                <a16:creationId xmlns:a16="http://schemas.microsoft.com/office/drawing/2014/main" id="{EE8E661C-34B9-4D42-811F-B6878135F1F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4901809" y="4423141"/>
            <a:ext cx="914400" cy="914400"/>
          </a:xfrm>
        </p:spPr>
      </p:pic>
      <p:pic>
        <p:nvPicPr>
          <p:cNvPr id="11" name="Platshållare för innehåll 9" descr="Tv">
            <a:extLst>
              <a:ext uri="{FF2B5EF4-FFF2-40B4-BE49-F238E27FC236}">
                <a16:creationId xmlns:a16="http://schemas.microsoft.com/office/drawing/2014/main" id="{1266C9C4-4AA6-4639-98F3-19B400AA07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3724236" y="475822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latshållare för innehåll 9" descr="Tv">
            <a:extLst>
              <a:ext uri="{FF2B5EF4-FFF2-40B4-BE49-F238E27FC236}">
                <a16:creationId xmlns:a16="http://schemas.microsoft.com/office/drawing/2014/main" id="{81DCF776-2D78-4CA8-99AE-96B90669470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7290414" y="521542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latshållare för innehåll 9" descr="Tv">
            <a:extLst>
              <a:ext uri="{FF2B5EF4-FFF2-40B4-BE49-F238E27FC236}">
                <a16:creationId xmlns:a16="http://schemas.microsoft.com/office/drawing/2014/main" id="{A77C76FB-ABB6-460C-BE01-F4A55327295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6086774" y="4647087"/>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latshållare för innehåll 9" descr="Tv">
            <a:extLst>
              <a:ext uri="{FF2B5EF4-FFF2-40B4-BE49-F238E27FC236}">
                <a16:creationId xmlns:a16="http://schemas.microsoft.com/office/drawing/2014/main" id="{9E1D8462-34DC-4D8F-BBC9-259BAB678B3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5105350" y="528646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a:extLst>
              <a:ext uri="{FF2B5EF4-FFF2-40B4-BE49-F238E27FC236}">
                <a16:creationId xmlns:a16="http://schemas.microsoft.com/office/drawing/2014/main" id="{DE1A6D60-D66E-47D7-9C62-D93A52A006A5}"/>
              </a:ext>
            </a:extLst>
          </p:cNvPr>
          <p:cNvSpPr/>
          <p:nvPr/>
        </p:nvSpPr>
        <p:spPr>
          <a:xfrm>
            <a:off x="5121580" y="1458201"/>
            <a:ext cx="1085874" cy="690880"/>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200" b="1" dirty="0">
                <a:solidFill>
                  <a:schemeClr val="tx1"/>
                </a:solidFill>
                <a:latin typeface="Tahoma" charset="0"/>
              </a:rPr>
              <a:t>Fastighet</a:t>
            </a:r>
          </a:p>
          <a:p>
            <a:pPr algn="ctr" defTabSz="914400" eaLnBrk="0" fontAlgn="base" hangingPunct="0">
              <a:spcBef>
                <a:spcPct val="0"/>
              </a:spcBef>
              <a:spcAft>
                <a:spcPct val="0"/>
              </a:spcAft>
            </a:pPr>
            <a:r>
              <a:rPr lang="sv-SE" sz="800" dirty="0">
                <a:solidFill>
                  <a:schemeClr val="tx1"/>
                </a:solidFill>
                <a:latin typeface="Tahoma" charset="0"/>
              </a:rPr>
              <a:t> - </a:t>
            </a:r>
            <a:r>
              <a:rPr lang="sv-SE" sz="800" dirty="0" err="1">
                <a:solidFill>
                  <a:schemeClr val="tx1"/>
                </a:solidFill>
                <a:latin typeface="Tahoma" charset="0"/>
              </a:rPr>
              <a:t>Fastighets-beteckning</a:t>
            </a:r>
            <a:endParaRPr lang="sv-SE" sz="800" dirty="0">
              <a:solidFill>
                <a:schemeClr val="tx1"/>
              </a:solidFill>
              <a:latin typeface="Tahoma" charset="0"/>
            </a:endParaRPr>
          </a:p>
          <a:p>
            <a:pPr algn="ctr" defTabSz="914400" eaLnBrk="0" fontAlgn="base" hangingPunct="0">
              <a:spcBef>
                <a:spcPct val="0"/>
              </a:spcBef>
              <a:spcAft>
                <a:spcPct val="0"/>
              </a:spcAft>
            </a:pPr>
            <a:endParaRPr lang="sv-SE" sz="1400" dirty="0">
              <a:solidFill>
                <a:schemeClr val="tx1"/>
              </a:solidFill>
              <a:latin typeface="Tahoma" charset="0"/>
            </a:endParaRPr>
          </a:p>
        </p:txBody>
      </p:sp>
      <p:pic>
        <p:nvPicPr>
          <p:cNvPr id="30" name="Bildobjekt 29">
            <a:extLst>
              <a:ext uri="{FF2B5EF4-FFF2-40B4-BE49-F238E27FC236}">
                <a16:creationId xmlns:a16="http://schemas.microsoft.com/office/drawing/2014/main" id="{21627BE3-B6D3-4D24-947F-9C644B0C96C1}"/>
              </a:ext>
            </a:extLst>
          </p:cNvPr>
          <p:cNvPicPr>
            <a:picLocks noChangeAspect="1"/>
          </p:cNvPicPr>
          <p:nvPr/>
        </p:nvPicPr>
        <p:blipFill>
          <a:blip r:embed="rId4"/>
          <a:stretch>
            <a:fillRect/>
          </a:stretch>
        </p:blipFill>
        <p:spPr>
          <a:xfrm>
            <a:off x="538393" y="1307773"/>
            <a:ext cx="3586252" cy="3404187"/>
          </a:xfrm>
          <a:prstGeom prst="rect">
            <a:avLst/>
          </a:prstGeom>
        </p:spPr>
      </p:pic>
      <p:pic>
        <p:nvPicPr>
          <p:cNvPr id="31" name="Bildobjekt 30">
            <a:extLst>
              <a:ext uri="{FF2B5EF4-FFF2-40B4-BE49-F238E27FC236}">
                <a16:creationId xmlns:a16="http://schemas.microsoft.com/office/drawing/2014/main" id="{289D5D30-7C1A-4CF1-A325-0AE8E44893D0}"/>
              </a:ext>
            </a:extLst>
          </p:cNvPr>
          <p:cNvPicPr>
            <a:picLocks noChangeAspect="1"/>
          </p:cNvPicPr>
          <p:nvPr/>
        </p:nvPicPr>
        <p:blipFill rotWithShape="1">
          <a:blip r:embed="rId5"/>
          <a:srcRect t="7060"/>
          <a:stretch/>
        </p:blipFill>
        <p:spPr>
          <a:xfrm>
            <a:off x="7197323" y="1239952"/>
            <a:ext cx="4129525" cy="2750347"/>
          </a:xfrm>
          <a:prstGeom prst="rect">
            <a:avLst/>
          </a:prstGeom>
        </p:spPr>
      </p:pic>
      <p:sp>
        <p:nvSpPr>
          <p:cNvPr id="32" name="textruta 31">
            <a:extLst>
              <a:ext uri="{FF2B5EF4-FFF2-40B4-BE49-F238E27FC236}">
                <a16:creationId xmlns:a16="http://schemas.microsoft.com/office/drawing/2014/main" id="{AAF9CD29-B74C-4842-8D20-C94206815D35}"/>
              </a:ext>
            </a:extLst>
          </p:cNvPr>
          <p:cNvSpPr txBox="1"/>
          <p:nvPr/>
        </p:nvSpPr>
        <p:spPr>
          <a:xfrm>
            <a:off x="5056858" y="4669099"/>
            <a:ext cx="651140" cy="307777"/>
          </a:xfrm>
          <a:prstGeom prst="rect">
            <a:avLst/>
          </a:prstGeom>
          <a:noFill/>
        </p:spPr>
        <p:txBody>
          <a:bodyPr wrap="none" rtlCol="0">
            <a:spAutoFit/>
          </a:bodyPr>
          <a:lstStyle/>
          <a:p>
            <a:r>
              <a:rPr lang="sv-SE" sz="1400" b="1" dirty="0"/>
              <a:t>Fast2</a:t>
            </a:r>
          </a:p>
        </p:txBody>
      </p:sp>
      <p:sp>
        <p:nvSpPr>
          <p:cNvPr id="33" name="textruta 32">
            <a:extLst>
              <a:ext uri="{FF2B5EF4-FFF2-40B4-BE49-F238E27FC236}">
                <a16:creationId xmlns:a16="http://schemas.microsoft.com/office/drawing/2014/main" id="{CE3C15B3-68A9-4C84-89DB-32F5894DFC21}"/>
              </a:ext>
            </a:extLst>
          </p:cNvPr>
          <p:cNvSpPr txBox="1"/>
          <p:nvPr/>
        </p:nvSpPr>
        <p:spPr>
          <a:xfrm>
            <a:off x="6215432" y="4880341"/>
            <a:ext cx="671979" cy="307777"/>
          </a:xfrm>
          <a:prstGeom prst="rect">
            <a:avLst/>
          </a:prstGeom>
          <a:noFill/>
        </p:spPr>
        <p:txBody>
          <a:bodyPr wrap="none" rtlCol="0">
            <a:spAutoFit/>
          </a:bodyPr>
          <a:lstStyle/>
          <a:p>
            <a:r>
              <a:rPr lang="sv-SE" sz="1400" b="1" dirty="0" err="1"/>
              <a:t>Dalux</a:t>
            </a:r>
            <a:endParaRPr lang="sv-SE" sz="1400" b="1" dirty="0"/>
          </a:p>
        </p:txBody>
      </p:sp>
      <p:sp>
        <p:nvSpPr>
          <p:cNvPr id="34" name="textruta 33">
            <a:extLst>
              <a:ext uri="{FF2B5EF4-FFF2-40B4-BE49-F238E27FC236}">
                <a16:creationId xmlns:a16="http://schemas.microsoft.com/office/drawing/2014/main" id="{89FBF571-A2DE-417B-B24F-FF72BCB781AA}"/>
              </a:ext>
            </a:extLst>
          </p:cNvPr>
          <p:cNvSpPr txBox="1"/>
          <p:nvPr/>
        </p:nvSpPr>
        <p:spPr>
          <a:xfrm>
            <a:off x="5226560" y="5537896"/>
            <a:ext cx="673582" cy="307777"/>
          </a:xfrm>
          <a:prstGeom prst="rect">
            <a:avLst/>
          </a:prstGeom>
          <a:noFill/>
        </p:spPr>
        <p:txBody>
          <a:bodyPr wrap="none" rtlCol="0">
            <a:spAutoFit/>
          </a:bodyPr>
          <a:lstStyle/>
          <a:p>
            <a:r>
              <a:rPr lang="sv-SE" sz="1400" b="1" dirty="0" err="1"/>
              <a:t>DeDU</a:t>
            </a:r>
            <a:endParaRPr lang="sv-SE" sz="1400" b="1" dirty="0"/>
          </a:p>
        </p:txBody>
      </p:sp>
      <p:sp>
        <p:nvSpPr>
          <p:cNvPr id="35" name="textruta 34">
            <a:extLst>
              <a:ext uri="{FF2B5EF4-FFF2-40B4-BE49-F238E27FC236}">
                <a16:creationId xmlns:a16="http://schemas.microsoft.com/office/drawing/2014/main" id="{18B31BBA-E667-4299-9D3B-D8DD5174CC90}"/>
              </a:ext>
            </a:extLst>
          </p:cNvPr>
          <p:cNvSpPr txBox="1"/>
          <p:nvPr/>
        </p:nvSpPr>
        <p:spPr>
          <a:xfrm>
            <a:off x="7364386" y="5425150"/>
            <a:ext cx="788999" cy="400110"/>
          </a:xfrm>
          <a:prstGeom prst="rect">
            <a:avLst/>
          </a:prstGeom>
          <a:noFill/>
        </p:spPr>
        <p:txBody>
          <a:bodyPr wrap="none" rtlCol="0">
            <a:spAutoFit/>
          </a:bodyPr>
          <a:lstStyle/>
          <a:p>
            <a:pPr algn="ctr"/>
            <a:r>
              <a:rPr lang="sv-SE" sz="1000" b="1" dirty="0"/>
              <a:t>”Skogligt </a:t>
            </a:r>
          </a:p>
          <a:p>
            <a:pPr algn="ctr"/>
            <a:r>
              <a:rPr lang="sv-SE" sz="1000" b="1" dirty="0"/>
              <a:t>IT-stöd”</a:t>
            </a:r>
          </a:p>
        </p:txBody>
      </p:sp>
      <p:sp>
        <p:nvSpPr>
          <p:cNvPr id="36" name="textruta 35">
            <a:extLst>
              <a:ext uri="{FF2B5EF4-FFF2-40B4-BE49-F238E27FC236}">
                <a16:creationId xmlns:a16="http://schemas.microsoft.com/office/drawing/2014/main" id="{DF00BC99-9873-4F80-AA7E-14DC06B5567A}"/>
              </a:ext>
            </a:extLst>
          </p:cNvPr>
          <p:cNvSpPr txBox="1"/>
          <p:nvPr/>
        </p:nvSpPr>
        <p:spPr>
          <a:xfrm>
            <a:off x="3835236" y="4966556"/>
            <a:ext cx="663964" cy="430887"/>
          </a:xfrm>
          <a:prstGeom prst="rect">
            <a:avLst/>
          </a:prstGeom>
          <a:noFill/>
        </p:spPr>
        <p:txBody>
          <a:bodyPr wrap="none" rtlCol="0">
            <a:spAutoFit/>
          </a:bodyPr>
          <a:lstStyle/>
          <a:p>
            <a:pPr algn="ctr"/>
            <a:r>
              <a:rPr lang="sv-SE" sz="1400" b="1" dirty="0"/>
              <a:t>UBW</a:t>
            </a:r>
            <a:endParaRPr lang="sv-SE" sz="800" b="1" dirty="0"/>
          </a:p>
          <a:p>
            <a:pPr algn="ctr"/>
            <a:r>
              <a:rPr lang="sv-SE" sz="800" b="1" dirty="0"/>
              <a:t>(</a:t>
            </a:r>
            <a:r>
              <a:rPr lang="sv-SE" sz="800" b="1" dirty="0" err="1"/>
              <a:t>Agresso</a:t>
            </a:r>
            <a:r>
              <a:rPr lang="sv-SE" sz="800" b="1" dirty="0"/>
              <a:t>)</a:t>
            </a:r>
          </a:p>
        </p:txBody>
      </p:sp>
      <p:pic>
        <p:nvPicPr>
          <p:cNvPr id="37" name="Platshållare för innehåll 9" descr="Tv">
            <a:extLst>
              <a:ext uri="{FF2B5EF4-FFF2-40B4-BE49-F238E27FC236}">
                <a16:creationId xmlns:a16="http://schemas.microsoft.com/office/drawing/2014/main" id="{221E29D8-3D96-4E78-897F-299E91A8F3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3987409" y="556904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ruta 37">
            <a:extLst>
              <a:ext uri="{FF2B5EF4-FFF2-40B4-BE49-F238E27FC236}">
                <a16:creationId xmlns:a16="http://schemas.microsoft.com/office/drawing/2014/main" id="{D1255358-7952-4EC1-97F3-44287E059D37}"/>
              </a:ext>
            </a:extLst>
          </p:cNvPr>
          <p:cNvSpPr txBox="1"/>
          <p:nvPr/>
        </p:nvSpPr>
        <p:spPr>
          <a:xfrm>
            <a:off x="4007952" y="5810430"/>
            <a:ext cx="915635" cy="369332"/>
          </a:xfrm>
          <a:prstGeom prst="rect">
            <a:avLst/>
          </a:prstGeom>
          <a:noFill/>
        </p:spPr>
        <p:txBody>
          <a:bodyPr wrap="none" rtlCol="0">
            <a:spAutoFit/>
          </a:bodyPr>
          <a:lstStyle/>
          <a:p>
            <a:pPr algn="ctr"/>
            <a:r>
              <a:rPr lang="sv-SE" sz="1000" b="1" dirty="0"/>
              <a:t>Pythagoras </a:t>
            </a:r>
          </a:p>
          <a:p>
            <a:pPr algn="ctr"/>
            <a:r>
              <a:rPr lang="sv-SE" sz="800" b="1" dirty="0"/>
              <a:t>(Consensus)</a:t>
            </a:r>
          </a:p>
        </p:txBody>
      </p:sp>
      <p:pic>
        <p:nvPicPr>
          <p:cNvPr id="39" name="Platshållare för innehåll 9" descr="Tv">
            <a:extLst>
              <a:ext uri="{FF2B5EF4-FFF2-40B4-BE49-F238E27FC236}">
                <a16:creationId xmlns:a16="http://schemas.microsoft.com/office/drawing/2014/main" id="{E93B7EBF-DB0F-44BA-8CEF-20D3E6BFCC5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6236268" y="553789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ruta 39">
            <a:extLst>
              <a:ext uri="{FF2B5EF4-FFF2-40B4-BE49-F238E27FC236}">
                <a16:creationId xmlns:a16="http://schemas.microsoft.com/office/drawing/2014/main" id="{301C8219-895B-4E0A-9B9E-73089048F2C3}"/>
              </a:ext>
            </a:extLst>
          </p:cNvPr>
          <p:cNvSpPr txBox="1"/>
          <p:nvPr/>
        </p:nvSpPr>
        <p:spPr>
          <a:xfrm>
            <a:off x="6270299" y="5825260"/>
            <a:ext cx="880369" cy="246221"/>
          </a:xfrm>
          <a:prstGeom prst="rect">
            <a:avLst/>
          </a:prstGeom>
          <a:noFill/>
        </p:spPr>
        <p:txBody>
          <a:bodyPr wrap="none" rtlCol="0">
            <a:spAutoFit/>
          </a:bodyPr>
          <a:lstStyle/>
          <a:p>
            <a:r>
              <a:rPr lang="sv-SE" sz="1000" b="1" dirty="0"/>
              <a:t>Central GIS</a:t>
            </a:r>
          </a:p>
        </p:txBody>
      </p:sp>
      <p:pic>
        <p:nvPicPr>
          <p:cNvPr id="41" name="Platshållare för innehåll 9" descr="Tv">
            <a:extLst>
              <a:ext uri="{FF2B5EF4-FFF2-40B4-BE49-F238E27FC236}">
                <a16:creationId xmlns:a16="http://schemas.microsoft.com/office/drawing/2014/main" id="{995E5953-9F89-4F85-986A-4B1FC118E1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7197323" y="432839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ruta 41">
            <a:extLst>
              <a:ext uri="{FF2B5EF4-FFF2-40B4-BE49-F238E27FC236}">
                <a16:creationId xmlns:a16="http://schemas.microsoft.com/office/drawing/2014/main" id="{A7968601-5144-4A16-941D-4B2067E8D9CD}"/>
              </a:ext>
            </a:extLst>
          </p:cNvPr>
          <p:cNvSpPr txBox="1"/>
          <p:nvPr/>
        </p:nvSpPr>
        <p:spPr>
          <a:xfrm>
            <a:off x="7275913" y="4584885"/>
            <a:ext cx="772969" cy="307777"/>
          </a:xfrm>
          <a:prstGeom prst="rect">
            <a:avLst/>
          </a:prstGeom>
          <a:noFill/>
        </p:spPr>
        <p:txBody>
          <a:bodyPr wrap="none" rtlCol="0">
            <a:spAutoFit/>
          </a:bodyPr>
          <a:lstStyle/>
          <a:p>
            <a:r>
              <a:rPr lang="sv-SE" sz="1400" b="1" dirty="0" err="1"/>
              <a:t>Larmia</a:t>
            </a:r>
            <a:endParaRPr lang="sv-SE" sz="1400" b="1" dirty="0"/>
          </a:p>
        </p:txBody>
      </p:sp>
      <p:pic>
        <p:nvPicPr>
          <p:cNvPr id="43" name="Platshållare för innehåll 9" descr="Tv">
            <a:extLst>
              <a:ext uri="{FF2B5EF4-FFF2-40B4-BE49-F238E27FC236}">
                <a16:creationId xmlns:a16="http://schemas.microsoft.com/office/drawing/2014/main" id="{D03586A2-2262-4A33-B0CA-33EC27E97A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8326302" y="486466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ruta 43">
            <a:extLst>
              <a:ext uri="{FF2B5EF4-FFF2-40B4-BE49-F238E27FC236}">
                <a16:creationId xmlns:a16="http://schemas.microsoft.com/office/drawing/2014/main" id="{093C76E4-039C-4BCE-B7E1-582B6D96ACF7}"/>
              </a:ext>
            </a:extLst>
          </p:cNvPr>
          <p:cNvSpPr txBox="1"/>
          <p:nvPr/>
        </p:nvSpPr>
        <p:spPr>
          <a:xfrm>
            <a:off x="8365804" y="5124042"/>
            <a:ext cx="840295" cy="307777"/>
          </a:xfrm>
          <a:prstGeom prst="rect">
            <a:avLst/>
          </a:prstGeom>
          <a:noFill/>
        </p:spPr>
        <p:txBody>
          <a:bodyPr wrap="none" rtlCol="0">
            <a:spAutoFit/>
          </a:bodyPr>
          <a:lstStyle/>
          <a:p>
            <a:r>
              <a:rPr lang="sv-SE" sz="1400" b="1" dirty="0"/>
              <a:t>Atlantis</a:t>
            </a:r>
          </a:p>
        </p:txBody>
      </p:sp>
      <p:pic>
        <p:nvPicPr>
          <p:cNvPr id="45" name="Platshållare för innehåll 9" descr="Tv">
            <a:extLst>
              <a:ext uri="{FF2B5EF4-FFF2-40B4-BE49-F238E27FC236}">
                <a16:creationId xmlns:a16="http://schemas.microsoft.com/office/drawing/2014/main" id="{29BEFD4E-831A-4410-89E3-A5EC55AB34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auto">
          <a:xfrm>
            <a:off x="2814548" y="5413127"/>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ruta 45">
            <a:extLst>
              <a:ext uri="{FF2B5EF4-FFF2-40B4-BE49-F238E27FC236}">
                <a16:creationId xmlns:a16="http://schemas.microsoft.com/office/drawing/2014/main" id="{3A70B41F-3EBC-4DAF-A508-DDAC0CC65206}"/>
              </a:ext>
            </a:extLst>
          </p:cNvPr>
          <p:cNvSpPr txBox="1"/>
          <p:nvPr/>
        </p:nvSpPr>
        <p:spPr>
          <a:xfrm>
            <a:off x="3057765" y="5653040"/>
            <a:ext cx="482824" cy="307777"/>
          </a:xfrm>
          <a:prstGeom prst="rect">
            <a:avLst/>
          </a:prstGeom>
          <a:noFill/>
        </p:spPr>
        <p:txBody>
          <a:bodyPr wrap="none" rtlCol="0">
            <a:spAutoFit/>
          </a:bodyPr>
          <a:lstStyle/>
          <a:p>
            <a:r>
              <a:rPr lang="sv-SE" sz="1400" b="1" dirty="0"/>
              <a:t>xxx</a:t>
            </a:r>
          </a:p>
        </p:txBody>
      </p:sp>
      <p:cxnSp>
        <p:nvCxnSpPr>
          <p:cNvPr id="49" name="Rak koppling 48">
            <a:extLst>
              <a:ext uri="{FF2B5EF4-FFF2-40B4-BE49-F238E27FC236}">
                <a16:creationId xmlns:a16="http://schemas.microsoft.com/office/drawing/2014/main" id="{A4F112E2-27AD-4847-9913-87D89F6CA886}"/>
              </a:ext>
            </a:extLst>
          </p:cNvPr>
          <p:cNvCxnSpPr/>
          <p:nvPr/>
        </p:nvCxnSpPr>
        <p:spPr bwMode="auto">
          <a:xfrm flipH="1">
            <a:off x="4233271" y="2820060"/>
            <a:ext cx="287096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Rak koppling 49">
            <a:extLst>
              <a:ext uri="{FF2B5EF4-FFF2-40B4-BE49-F238E27FC236}">
                <a16:creationId xmlns:a16="http://schemas.microsoft.com/office/drawing/2014/main" id="{F31E7783-AD6B-4C26-9979-1CA08A687356}"/>
              </a:ext>
            </a:extLst>
          </p:cNvPr>
          <p:cNvCxnSpPr/>
          <p:nvPr/>
        </p:nvCxnSpPr>
        <p:spPr bwMode="auto">
          <a:xfrm flipH="1" flipV="1">
            <a:off x="6254112" y="3022843"/>
            <a:ext cx="850120" cy="5089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Rak koppling 52">
            <a:extLst>
              <a:ext uri="{FF2B5EF4-FFF2-40B4-BE49-F238E27FC236}">
                <a16:creationId xmlns:a16="http://schemas.microsoft.com/office/drawing/2014/main" id="{F92CE8EF-E8E9-4AF9-9D31-F7C9737D9364}"/>
              </a:ext>
            </a:extLst>
          </p:cNvPr>
          <p:cNvCxnSpPr/>
          <p:nvPr/>
        </p:nvCxnSpPr>
        <p:spPr bwMode="auto">
          <a:xfrm flipH="1">
            <a:off x="4233271" y="1157076"/>
            <a:ext cx="2870962" cy="330214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Rak koppling 59">
            <a:extLst>
              <a:ext uri="{FF2B5EF4-FFF2-40B4-BE49-F238E27FC236}">
                <a16:creationId xmlns:a16="http://schemas.microsoft.com/office/drawing/2014/main" id="{67C019B1-8DA8-4EED-9D05-5A4FBDFD0B73}"/>
              </a:ext>
            </a:extLst>
          </p:cNvPr>
          <p:cNvCxnSpPr/>
          <p:nvPr/>
        </p:nvCxnSpPr>
        <p:spPr bwMode="auto">
          <a:xfrm flipH="1" flipV="1">
            <a:off x="4250751" y="2009237"/>
            <a:ext cx="824171" cy="6024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Rak koppling 62">
            <a:extLst>
              <a:ext uri="{FF2B5EF4-FFF2-40B4-BE49-F238E27FC236}">
                <a16:creationId xmlns:a16="http://schemas.microsoft.com/office/drawing/2014/main" id="{499FA797-FA42-4D14-A5B5-319E2EEDBFEA}"/>
              </a:ext>
            </a:extLst>
          </p:cNvPr>
          <p:cNvCxnSpPr/>
          <p:nvPr/>
        </p:nvCxnSpPr>
        <p:spPr bwMode="auto">
          <a:xfrm flipH="1" flipV="1">
            <a:off x="4284386" y="1189582"/>
            <a:ext cx="2819846" cy="327214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Rak koppling 63">
            <a:extLst>
              <a:ext uri="{FF2B5EF4-FFF2-40B4-BE49-F238E27FC236}">
                <a16:creationId xmlns:a16="http://schemas.microsoft.com/office/drawing/2014/main" id="{AC035EC4-C911-477F-AC98-554F5AB231FB}"/>
              </a:ext>
            </a:extLst>
          </p:cNvPr>
          <p:cNvCxnSpPr/>
          <p:nvPr/>
        </p:nvCxnSpPr>
        <p:spPr bwMode="auto">
          <a:xfrm flipH="1">
            <a:off x="4233270" y="3032331"/>
            <a:ext cx="823588" cy="6275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Rak koppling 74">
            <a:extLst>
              <a:ext uri="{FF2B5EF4-FFF2-40B4-BE49-F238E27FC236}">
                <a16:creationId xmlns:a16="http://schemas.microsoft.com/office/drawing/2014/main" id="{5C273A28-5E9A-4B85-AEC7-FE04FC23A53C}"/>
              </a:ext>
            </a:extLst>
          </p:cNvPr>
          <p:cNvCxnSpPr/>
          <p:nvPr/>
        </p:nvCxnSpPr>
        <p:spPr bwMode="auto">
          <a:xfrm>
            <a:off x="5664517" y="2801609"/>
            <a:ext cx="1" cy="16814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Rak koppling 76">
            <a:extLst>
              <a:ext uri="{FF2B5EF4-FFF2-40B4-BE49-F238E27FC236}">
                <a16:creationId xmlns:a16="http://schemas.microsoft.com/office/drawing/2014/main" id="{80D6D2FB-A78B-4782-99F5-C12499A032C8}"/>
              </a:ext>
            </a:extLst>
          </p:cNvPr>
          <p:cNvCxnSpPr/>
          <p:nvPr/>
        </p:nvCxnSpPr>
        <p:spPr bwMode="auto">
          <a:xfrm>
            <a:off x="5846475" y="3214435"/>
            <a:ext cx="529318" cy="12081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Rak koppling 81">
            <a:extLst>
              <a:ext uri="{FF2B5EF4-FFF2-40B4-BE49-F238E27FC236}">
                <a16:creationId xmlns:a16="http://schemas.microsoft.com/office/drawing/2014/main" id="{1AB25B82-2D73-4C26-AA8F-E8023C8F9125}"/>
              </a:ext>
            </a:extLst>
          </p:cNvPr>
          <p:cNvCxnSpPr/>
          <p:nvPr/>
        </p:nvCxnSpPr>
        <p:spPr bwMode="auto">
          <a:xfrm flipH="1">
            <a:off x="5028489" y="3182901"/>
            <a:ext cx="476288" cy="13088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Rektangel 87">
            <a:extLst>
              <a:ext uri="{FF2B5EF4-FFF2-40B4-BE49-F238E27FC236}">
                <a16:creationId xmlns:a16="http://schemas.microsoft.com/office/drawing/2014/main" id="{95D20C49-685A-43B1-9FFB-2574C8CB9371}"/>
              </a:ext>
            </a:extLst>
          </p:cNvPr>
          <p:cNvSpPr/>
          <p:nvPr/>
        </p:nvSpPr>
        <p:spPr>
          <a:xfrm>
            <a:off x="5121580" y="2492021"/>
            <a:ext cx="1085874" cy="690880"/>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200" b="1" dirty="0">
                <a:solidFill>
                  <a:schemeClr val="tx1"/>
                </a:solidFill>
                <a:latin typeface="Tahoma" charset="0"/>
              </a:rPr>
              <a:t>Byggnad</a:t>
            </a:r>
          </a:p>
          <a:p>
            <a:pPr algn="ctr" defTabSz="914400" eaLnBrk="0" fontAlgn="base" hangingPunct="0">
              <a:spcBef>
                <a:spcPct val="0"/>
              </a:spcBef>
              <a:spcAft>
                <a:spcPct val="0"/>
              </a:spcAft>
            </a:pPr>
            <a:r>
              <a:rPr lang="sv-SE" sz="1400" dirty="0">
                <a:solidFill>
                  <a:schemeClr val="tx1"/>
                </a:solidFill>
                <a:latin typeface="Tahoma" charset="0"/>
              </a:rPr>
              <a:t> </a:t>
            </a:r>
          </a:p>
        </p:txBody>
      </p:sp>
      <p:cxnSp>
        <p:nvCxnSpPr>
          <p:cNvPr id="90" name="Rak koppling 89">
            <a:extLst>
              <a:ext uri="{FF2B5EF4-FFF2-40B4-BE49-F238E27FC236}">
                <a16:creationId xmlns:a16="http://schemas.microsoft.com/office/drawing/2014/main" id="{0305FE51-5500-4B7A-94F9-675F9358FA88}"/>
              </a:ext>
            </a:extLst>
          </p:cNvPr>
          <p:cNvCxnSpPr>
            <a:cxnSpLocks/>
            <a:stCxn id="15" idx="2"/>
            <a:endCxn id="88" idx="0"/>
          </p:cNvCxnSpPr>
          <p:nvPr/>
        </p:nvCxnSpPr>
        <p:spPr bwMode="auto">
          <a:xfrm>
            <a:off x="5664517" y="2149081"/>
            <a:ext cx="0" cy="34294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Rak koppling 72">
            <a:extLst>
              <a:ext uri="{FF2B5EF4-FFF2-40B4-BE49-F238E27FC236}">
                <a16:creationId xmlns:a16="http://schemas.microsoft.com/office/drawing/2014/main" id="{D57138BD-55D6-4BB5-8919-4EFB84F05903}"/>
              </a:ext>
            </a:extLst>
          </p:cNvPr>
          <p:cNvCxnSpPr/>
          <p:nvPr/>
        </p:nvCxnSpPr>
        <p:spPr bwMode="auto">
          <a:xfrm flipH="1">
            <a:off x="6252378" y="2024910"/>
            <a:ext cx="792270" cy="519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p 2">
            <a:extLst>
              <a:ext uri="{FF2B5EF4-FFF2-40B4-BE49-F238E27FC236}">
                <a16:creationId xmlns:a16="http://schemas.microsoft.com/office/drawing/2014/main" id="{D95677CA-9B7D-41D2-8E36-B614FE733113}"/>
              </a:ext>
            </a:extLst>
          </p:cNvPr>
          <p:cNvGrpSpPr/>
          <p:nvPr/>
        </p:nvGrpSpPr>
        <p:grpSpPr>
          <a:xfrm>
            <a:off x="4231614" y="1443333"/>
            <a:ext cx="2632928" cy="2161758"/>
            <a:chOff x="4231614" y="1443333"/>
            <a:chExt cx="2632928" cy="2161758"/>
          </a:xfrm>
        </p:grpSpPr>
        <p:pic>
          <p:nvPicPr>
            <p:cNvPr id="48" name="Bildobjekt 47">
              <a:extLst>
                <a:ext uri="{FF2B5EF4-FFF2-40B4-BE49-F238E27FC236}">
                  <a16:creationId xmlns:a16="http://schemas.microsoft.com/office/drawing/2014/main" id="{42A16634-9BA7-4A4B-BEC0-65AF3DC6659F}"/>
                </a:ext>
              </a:extLst>
            </p:cNvPr>
            <p:cNvPicPr>
              <a:picLocks noChangeAspect="1"/>
            </p:cNvPicPr>
            <p:nvPr/>
          </p:nvPicPr>
          <p:blipFill>
            <a:blip r:embed="rId6"/>
            <a:stretch>
              <a:fillRect/>
            </a:stretch>
          </p:blipFill>
          <p:spPr>
            <a:xfrm rot="887529">
              <a:off x="6092068" y="2617453"/>
              <a:ext cx="749873" cy="987638"/>
            </a:xfrm>
            <a:prstGeom prst="rect">
              <a:avLst/>
            </a:prstGeom>
          </p:spPr>
        </p:pic>
        <p:pic>
          <p:nvPicPr>
            <p:cNvPr id="51" name="Bildobjekt 50">
              <a:extLst>
                <a:ext uri="{FF2B5EF4-FFF2-40B4-BE49-F238E27FC236}">
                  <a16:creationId xmlns:a16="http://schemas.microsoft.com/office/drawing/2014/main" id="{629FC5C5-79DB-4C65-BEC2-6440C412F623}"/>
                </a:ext>
              </a:extLst>
            </p:cNvPr>
            <p:cNvPicPr>
              <a:picLocks noChangeAspect="1"/>
            </p:cNvPicPr>
            <p:nvPr/>
          </p:nvPicPr>
          <p:blipFill>
            <a:blip r:embed="rId7"/>
            <a:stretch>
              <a:fillRect/>
            </a:stretch>
          </p:blipFill>
          <p:spPr>
            <a:xfrm rot="20597966">
              <a:off x="4231614" y="1653122"/>
              <a:ext cx="749873" cy="987638"/>
            </a:xfrm>
            <a:prstGeom prst="rect">
              <a:avLst/>
            </a:prstGeom>
          </p:spPr>
        </p:pic>
        <p:pic>
          <p:nvPicPr>
            <p:cNvPr id="52" name="Bildobjekt 51">
              <a:extLst>
                <a:ext uri="{FF2B5EF4-FFF2-40B4-BE49-F238E27FC236}">
                  <a16:creationId xmlns:a16="http://schemas.microsoft.com/office/drawing/2014/main" id="{D3B8C3A1-563C-44E6-B23A-0A670BC7AE67}"/>
                </a:ext>
              </a:extLst>
            </p:cNvPr>
            <p:cNvPicPr>
              <a:picLocks noChangeAspect="1"/>
            </p:cNvPicPr>
            <p:nvPr/>
          </p:nvPicPr>
          <p:blipFill>
            <a:blip r:embed="rId8"/>
            <a:stretch>
              <a:fillRect/>
            </a:stretch>
          </p:blipFill>
          <p:spPr>
            <a:xfrm rot="20823305">
              <a:off x="4835902" y="2458753"/>
              <a:ext cx="749873" cy="987638"/>
            </a:xfrm>
            <a:prstGeom prst="rect">
              <a:avLst/>
            </a:prstGeom>
          </p:spPr>
        </p:pic>
        <p:pic>
          <p:nvPicPr>
            <p:cNvPr id="54" name="Bildobjekt 53">
              <a:extLst>
                <a:ext uri="{FF2B5EF4-FFF2-40B4-BE49-F238E27FC236}">
                  <a16:creationId xmlns:a16="http://schemas.microsoft.com/office/drawing/2014/main" id="{EC37EAAB-4B15-4BC5-B017-D6CA5805CCD9}"/>
                </a:ext>
              </a:extLst>
            </p:cNvPr>
            <p:cNvPicPr>
              <a:picLocks noChangeAspect="1"/>
            </p:cNvPicPr>
            <p:nvPr/>
          </p:nvPicPr>
          <p:blipFill>
            <a:blip r:embed="rId9"/>
            <a:stretch>
              <a:fillRect/>
            </a:stretch>
          </p:blipFill>
          <p:spPr>
            <a:xfrm rot="1147587">
              <a:off x="6114669" y="1644450"/>
              <a:ext cx="749873" cy="987638"/>
            </a:xfrm>
            <a:prstGeom prst="rect">
              <a:avLst/>
            </a:prstGeom>
          </p:spPr>
        </p:pic>
        <p:pic>
          <p:nvPicPr>
            <p:cNvPr id="55" name="Bildobjekt 54">
              <a:extLst>
                <a:ext uri="{FF2B5EF4-FFF2-40B4-BE49-F238E27FC236}">
                  <a16:creationId xmlns:a16="http://schemas.microsoft.com/office/drawing/2014/main" id="{F609F1CB-9A1C-46CE-A50B-26FBF7D4ED2C}"/>
                </a:ext>
              </a:extLst>
            </p:cNvPr>
            <p:cNvPicPr>
              <a:picLocks noChangeAspect="1"/>
            </p:cNvPicPr>
            <p:nvPr/>
          </p:nvPicPr>
          <p:blipFill>
            <a:blip r:embed="rId10"/>
            <a:stretch>
              <a:fillRect/>
            </a:stretch>
          </p:blipFill>
          <p:spPr>
            <a:xfrm rot="20608315">
              <a:off x="5499631" y="2064816"/>
              <a:ext cx="749873" cy="987638"/>
            </a:xfrm>
            <a:prstGeom prst="rect">
              <a:avLst/>
            </a:prstGeom>
          </p:spPr>
        </p:pic>
        <p:pic>
          <p:nvPicPr>
            <p:cNvPr id="56" name="Bildobjekt 55">
              <a:extLst>
                <a:ext uri="{FF2B5EF4-FFF2-40B4-BE49-F238E27FC236}">
                  <a16:creationId xmlns:a16="http://schemas.microsoft.com/office/drawing/2014/main" id="{1E7D678F-E5A7-4101-A17D-95546D9E0D3D}"/>
                </a:ext>
              </a:extLst>
            </p:cNvPr>
            <p:cNvPicPr>
              <a:picLocks noChangeAspect="1"/>
            </p:cNvPicPr>
            <p:nvPr/>
          </p:nvPicPr>
          <p:blipFill>
            <a:blip r:embed="rId11"/>
            <a:stretch>
              <a:fillRect/>
            </a:stretch>
          </p:blipFill>
          <p:spPr>
            <a:xfrm rot="586772">
              <a:off x="4861964" y="1443333"/>
              <a:ext cx="749873" cy="957155"/>
            </a:xfrm>
            <a:prstGeom prst="rect">
              <a:avLst/>
            </a:prstGeom>
          </p:spPr>
        </p:pic>
      </p:grpSp>
    </p:spTree>
    <p:extLst>
      <p:ext uri="{BB962C8B-B14F-4D97-AF65-F5344CB8AC3E}">
        <p14:creationId xmlns:p14="http://schemas.microsoft.com/office/powerpoint/2010/main" val="37332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p:cNvGrpSpPr/>
          <p:nvPr/>
        </p:nvGrpSpPr>
        <p:grpSpPr>
          <a:xfrm>
            <a:off x="3842347" y="1339512"/>
            <a:ext cx="7817667" cy="4892678"/>
            <a:chOff x="2055557" y="1075052"/>
            <a:chExt cx="5863250" cy="3669508"/>
          </a:xfrm>
        </p:grpSpPr>
        <p:sp>
          <p:nvSpPr>
            <p:cNvPr id="8" name="Line 3"/>
            <p:cNvSpPr>
              <a:spLocks noChangeShapeType="1"/>
            </p:cNvSpPr>
            <p:nvPr/>
          </p:nvSpPr>
          <p:spPr bwMode="auto">
            <a:xfrm>
              <a:off x="2197669" y="2479586"/>
              <a:ext cx="5351396" cy="0"/>
            </a:xfrm>
            <a:prstGeom prst="line">
              <a:avLst/>
            </a:prstGeom>
            <a:noFill/>
            <a:ln w="9525">
              <a:solidFill>
                <a:schemeClr val="tx1"/>
              </a:solidFill>
              <a:prstDash val="dashDot"/>
              <a:round/>
              <a:headEnd/>
              <a:tailEnd/>
            </a:ln>
          </p:spPr>
          <p:txBody>
            <a:bodyPr/>
            <a:lstStyle/>
            <a:p>
              <a:endParaRPr lang="sv-SE" sz="2400"/>
            </a:p>
          </p:txBody>
        </p:sp>
        <p:sp>
          <p:nvSpPr>
            <p:cNvPr id="9" name="Line 4"/>
            <p:cNvSpPr>
              <a:spLocks noChangeShapeType="1"/>
            </p:cNvSpPr>
            <p:nvPr/>
          </p:nvSpPr>
          <p:spPr bwMode="auto">
            <a:xfrm>
              <a:off x="2197669" y="3763732"/>
              <a:ext cx="5351396" cy="0"/>
            </a:xfrm>
            <a:prstGeom prst="line">
              <a:avLst/>
            </a:prstGeom>
            <a:noFill/>
            <a:ln w="9525">
              <a:solidFill>
                <a:schemeClr val="tx1"/>
              </a:solidFill>
              <a:prstDash val="dashDot"/>
              <a:round/>
              <a:headEnd/>
              <a:tailEnd/>
            </a:ln>
          </p:spPr>
          <p:txBody>
            <a:bodyPr/>
            <a:lstStyle/>
            <a:p>
              <a:endParaRPr lang="sv-SE" sz="2400"/>
            </a:p>
          </p:txBody>
        </p:sp>
        <p:sp>
          <p:nvSpPr>
            <p:cNvPr id="10" name="Text Box 5"/>
            <p:cNvSpPr txBox="1">
              <a:spLocks noChangeArrowheads="1"/>
            </p:cNvSpPr>
            <p:nvPr/>
          </p:nvSpPr>
          <p:spPr bwMode="auto">
            <a:xfrm rot="16200000">
              <a:off x="1720250" y="1864983"/>
              <a:ext cx="866824" cy="196207"/>
            </a:xfrm>
            <a:prstGeom prst="rect">
              <a:avLst/>
            </a:prstGeom>
            <a:noFill/>
          </p:spPr>
          <p:txBody>
            <a:bodyPr wrap="none" lIns="0" tIns="0" rIns="0" bIns="0" rtlCol="0">
              <a:spAutoFit/>
            </a:bodyPr>
            <a:lstStyle>
              <a:defPPr>
                <a:defRPr lang="sv-SE"/>
              </a:defPPr>
              <a:lvl1pPr>
                <a:defRPr sz="1500">
                  <a:solidFill>
                    <a:schemeClr val="accent1"/>
                  </a:solidFill>
                </a:defRPr>
              </a:lvl1pPr>
            </a:lstStyle>
            <a:p>
              <a:r>
                <a:rPr lang="sv-SE" sz="1700" dirty="0">
                  <a:solidFill>
                    <a:srgbClr val="428498"/>
                  </a:solidFill>
                </a:rPr>
                <a:t>Användning</a:t>
              </a:r>
            </a:p>
          </p:txBody>
        </p:sp>
        <p:sp>
          <p:nvSpPr>
            <p:cNvPr id="11" name="Text Box 6"/>
            <p:cNvSpPr txBox="1">
              <a:spLocks noChangeArrowheads="1"/>
            </p:cNvSpPr>
            <p:nvPr/>
          </p:nvSpPr>
          <p:spPr bwMode="auto">
            <a:xfrm rot="16200000">
              <a:off x="1711232" y="3009772"/>
              <a:ext cx="884857" cy="196207"/>
            </a:xfrm>
            <a:prstGeom prst="rect">
              <a:avLst/>
            </a:prstGeom>
            <a:noFill/>
          </p:spPr>
          <p:txBody>
            <a:bodyPr wrap="none" lIns="0" tIns="0" rIns="0" bIns="0" rtlCol="0">
              <a:spAutoFit/>
            </a:bodyPr>
            <a:lstStyle>
              <a:defPPr>
                <a:defRPr lang="sv-SE"/>
              </a:defPPr>
              <a:lvl1pPr>
                <a:defRPr sz="1500">
                  <a:solidFill>
                    <a:schemeClr val="accent1"/>
                  </a:solidFill>
                </a:defRPr>
              </a:lvl1pPr>
            </a:lstStyle>
            <a:p>
              <a:r>
                <a:rPr lang="sv-SE" sz="1700" dirty="0">
                  <a:solidFill>
                    <a:srgbClr val="428498"/>
                  </a:solidFill>
                </a:rPr>
                <a:t>Bearbetning</a:t>
              </a:r>
            </a:p>
          </p:txBody>
        </p:sp>
        <p:sp>
          <p:nvSpPr>
            <p:cNvPr id="12" name="Text Box 7"/>
            <p:cNvSpPr txBox="1">
              <a:spLocks noChangeArrowheads="1"/>
            </p:cNvSpPr>
            <p:nvPr/>
          </p:nvSpPr>
          <p:spPr bwMode="auto">
            <a:xfrm rot="16200000">
              <a:off x="1899106" y="4226726"/>
              <a:ext cx="547025" cy="196207"/>
            </a:xfrm>
            <a:prstGeom prst="rect">
              <a:avLst/>
            </a:prstGeom>
            <a:noFill/>
          </p:spPr>
          <p:txBody>
            <a:bodyPr wrap="none" lIns="0" tIns="0" rIns="0" bIns="0" rtlCol="0">
              <a:spAutoFit/>
            </a:bodyPr>
            <a:lstStyle>
              <a:defPPr>
                <a:defRPr lang="sv-SE"/>
              </a:defPPr>
              <a:lvl1pPr>
                <a:defRPr sz="1500">
                  <a:solidFill>
                    <a:schemeClr val="accent1"/>
                  </a:solidFill>
                </a:defRPr>
              </a:lvl1pPr>
            </a:lstStyle>
            <a:p>
              <a:r>
                <a:rPr lang="sv-SE" sz="1700" dirty="0">
                  <a:solidFill>
                    <a:srgbClr val="428498"/>
                  </a:solidFill>
                </a:rPr>
                <a:t>Lagring</a:t>
              </a:r>
            </a:p>
          </p:txBody>
        </p:sp>
        <p:sp>
          <p:nvSpPr>
            <p:cNvPr id="13" name="AutoShape 8"/>
            <p:cNvSpPr>
              <a:spLocks noChangeArrowheads="1"/>
            </p:cNvSpPr>
            <p:nvPr/>
          </p:nvSpPr>
          <p:spPr bwMode="auto">
            <a:xfrm>
              <a:off x="2511820" y="4087652"/>
              <a:ext cx="155721" cy="82239"/>
            </a:xfrm>
            <a:prstGeom prst="hexagon">
              <a:avLst>
                <a:gd name="adj" fmla="val 35061"/>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4" name="AutoShape 9"/>
            <p:cNvSpPr>
              <a:spLocks noChangeArrowheads="1"/>
            </p:cNvSpPr>
            <p:nvPr/>
          </p:nvSpPr>
          <p:spPr bwMode="auto">
            <a:xfrm>
              <a:off x="2667541" y="4334368"/>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5" name="AutoShape 10"/>
            <p:cNvSpPr>
              <a:spLocks noChangeArrowheads="1"/>
            </p:cNvSpPr>
            <p:nvPr/>
          </p:nvSpPr>
          <p:spPr bwMode="auto">
            <a:xfrm>
              <a:off x="2824616" y="416989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6" name="AutoShape 11"/>
            <p:cNvSpPr>
              <a:spLocks noChangeArrowheads="1"/>
            </p:cNvSpPr>
            <p:nvPr/>
          </p:nvSpPr>
          <p:spPr bwMode="auto">
            <a:xfrm>
              <a:off x="2903154" y="4539966"/>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7" name="AutoShape 12"/>
            <p:cNvSpPr>
              <a:spLocks noChangeArrowheads="1"/>
            </p:cNvSpPr>
            <p:nvPr/>
          </p:nvSpPr>
          <p:spPr bwMode="auto">
            <a:xfrm>
              <a:off x="3137413" y="4375488"/>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8" name="AutoShape 13"/>
            <p:cNvSpPr>
              <a:spLocks noChangeArrowheads="1"/>
            </p:cNvSpPr>
            <p:nvPr/>
          </p:nvSpPr>
          <p:spPr bwMode="auto">
            <a:xfrm>
              <a:off x="3294488" y="4539966"/>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9" name="AutoShape 14"/>
            <p:cNvSpPr>
              <a:spLocks noChangeArrowheads="1"/>
            </p:cNvSpPr>
            <p:nvPr/>
          </p:nvSpPr>
          <p:spPr bwMode="auto">
            <a:xfrm>
              <a:off x="3137413" y="416989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0" name="AutoShape 15"/>
            <p:cNvSpPr>
              <a:spLocks noChangeArrowheads="1"/>
            </p:cNvSpPr>
            <p:nvPr/>
          </p:nvSpPr>
          <p:spPr bwMode="auto">
            <a:xfrm>
              <a:off x="3451564" y="4333366"/>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1" name="AutoShape 16"/>
            <p:cNvSpPr>
              <a:spLocks noChangeArrowheads="1"/>
            </p:cNvSpPr>
            <p:nvPr/>
          </p:nvSpPr>
          <p:spPr bwMode="auto">
            <a:xfrm>
              <a:off x="3608639" y="4469762"/>
              <a:ext cx="155721" cy="82239"/>
            </a:xfrm>
            <a:prstGeom prst="hexagon">
              <a:avLst>
                <a:gd name="adj" fmla="val 35061"/>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2" name="AutoShape 17"/>
            <p:cNvSpPr>
              <a:spLocks noChangeArrowheads="1"/>
            </p:cNvSpPr>
            <p:nvPr/>
          </p:nvSpPr>
          <p:spPr bwMode="auto">
            <a:xfrm>
              <a:off x="3451564" y="4128771"/>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3" name="AutoShape 18"/>
            <p:cNvSpPr>
              <a:spLocks noChangeArrowheads="1"/>
            </p:cNvSpPr>
            <p:nvPr/>
          </p:nvSpPr>
          <p:spPr bwMode="auto">
            <a:xfrm>
              <a:off x="3764360" y="421101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4" name="AutoShape 19"/>
            <p:cNvSpPr>
              <a:spLocks noChangeArrowheads="1"/>
            </p:cNvSpPr>
            <p:nvPr/>
          </p:nvSpPr>
          <p:spPr bwMode="auto">
            <a:xfrm>
              <a:off x="3921435" y="4386520"/>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5" name="AutoShape 20"/>
            <p:cNvSpPr>
              <a:spLocks noChangeArrowheads="1"/>
            </p:cNvSpPr>
            <p:nvPr/>
          </p:nvSpPr>
          <p:spPr bwMode="auto">
            <a:xfrm>
              <a:off x="3294488" y="3923175"/>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6" name="AutoShape 21"/>
            <p:cNvSpPr>
              <a:spLocks noChangeArrowheads="1"/>
            </p:cNvSpPr>
            <p:nvPr/>
          </p:nvSpPr>
          <p:spPr bwMode="auto">
            <a:xfrm>
              <a:off x="2981692" y="4004410"/>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7" name="AutoShape 22"/>
            <p:cNvSpPr>
              <a:spLocks noChangeArrowheads="1"/>
            </p:cNvSpPr>
            <p:nvPr/>
          </p:nvSpPr>
          <p:spPr bwMode="auto">
            <a:xfrm>
              <a:off x="2667541" y="3923175"/>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8" name="AutoShape 23"/>
            <p:cNvSpPr>
              <a:spLocks noChangeArrowheads="1"/>
            </p:cNvSpPr>
            <p:nvPr/>
          </p:nvSpPr>
          <p:spPr bwMode="auto">
            <a:xfrm>
              <a:off x="3842898" y="4623208"/>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29" name="AutoShape 24"/>
            <p:cNvSpPr>
              <a:spLocks noChangeArrowheads="1"/>
            </p:cNvSpPr>
            <p:nvPr/>
          </p:nvSpPr>
          <p:spPr bwMode="auto">
            <a:xfrm>
              <a:off x="3687177" y="4004410"/>
              <a:ext cx="155721" cy="83242"/>
            </a:xfrm>
            <a:prstGeom prst="hexagon">
              <a:avLst>
                <a:gd name="adj" fmla="val 34638"/>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0" name="AutoShape 25"/>
            <p:cNvSpPr>
              <a:spLocks noChangeArrowheads="1"/>
            </p:cNvSpPr>
            <p:nvPr/>
          </p:nvSpPr>
          <p:spPr bwMode="auto">
            <a:xfrm>
              <a:off x="4157049" y="4581085"/>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1" name="AutoShape 26"/>
            <p:cNvSpPr>
              <a:spLocks noChangeArrowheads="1"/>
            </p:cNvSpPr>
            <p:nvPr/>
          </p:nvSpPr>
          <p:spPr bwMode="auto">
            <a:xfrm>
              <a:off x="4078511" y="4126765"/>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2" name="AutoShape 27"/>
            <p:cNvSpPr>
              <a:spLocks noChangeArrowheads="1"/>
            </p:cNvSpPr>
            <p:nvPr/>
          </p:nvSpPr>
          <p:spPr bwMode="auto">
            <a:xfrm>
              <a:off x="4235587" y="4373482"/>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3" name="AutoShape 28"/>
            <p:cNvSpPr>
              <a:spLocks noChangeArrowheads="1"/>
            </p:cNvSpPr>
            <p:nvPr/>
          </p:nvSpPr>
          <p:spPr bwMode="auto">
            <a:xfrm>
              <a:off x="4391308" y="4209004"/>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4" name="AutoShape 29"/>
            <p:cNvSpPr>
              <a:spLocks noChangeArrowheads="1"/>
            </p:cNvSpPr>
            <p:nvPr/>
          </p:nvSpPr>
          <p:spPr bwMode="auto">
            <a:xfrm>
              <a:off x="4469846" y="4579079"/>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5" name="AutoShape 30"/>
            <p:cNvSpPr>
              <a:spLocks noChangeArrowheads="1"/>
            </p:cNvSpPr>
            <p:nvPr/>
          </p:nvSpPr>
          <p:spPr bwMode="auto">
            <a:xfrm>
              <a:off x="4705459" y="441460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6" name="AutoShape 31"/>
            <p:cNvSpPr>
              <a:spLocks noChangeArrowheads="1"/>
            </p:cNvSpPr>
            <p:nvPr/>
          </p:nvSpPr>
          <p:spPr bwMode="auto">
            <a:xfrm>
              <a:off x="4862534" y="4579079"/>
              <a:ext cx="155721"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7" name="AutoShape 32"/>
            <p:cNvSpPr>
              <a:spLocks noChangeArrowheads="1"/>
            </p:cNvSpPr>
            <p:nvPr/>
          </p:nvSpPr>
          <p:spPr bwMode="auto">
            <a:xfrm>
              <a:off x="4705459" y="4209004"/>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8" name="AutoShape 33"/>
            <p:cNvSpPr>
              <a:spLocks noChangeArrowheads="1"/>
            </p:cNvSpPr>
            <p:nvPr/>
          </p:nvSpPr>
          <p:spPr bwMode="auto">
            <a:xfrm>
              <a:off x="5018255" y="4372479"/>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39" name="AutoShape 34"/>
            <p:cNvSpPr>
              <a:spLocks noChangeArrowheads="1"/>
            </p:cNvSpPr>
            <p:nvPr/>
          </p:nvSpPr>
          <p:spPr bwMode="auto">
            <a:xfrm>
              <a:off x="5175330" y="4507873"/>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0" name="AutoShape 35"/>
            <p:cNvSpPr>
              <a:spLocks noChangeArrowheads="1"/>
            </p:cNvSpPr>
            <p:nvPr/>
          </p:nvSpPr>
          <p:spPr bwMode="auto">
            <a:xfrm>
              <a:off x="5018255" y="4167885"/>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1" name="AutoShape 36"/>
            <p:cNvSpPr>
              <a:spLocks noChangeArrowheads="1"/>
            </p:cNvSpPr>
            <p:nvPr/>
          </p:nvSpPr>
          <p:spPr bwMode="auto">
            <a:xfrm>
              <a:off x="5332406" y="4250124"/>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2" name="AutoShape 37"/>
            <p:cNvSpPr>
              <a:spLocks noChangeArrowheads="1"/>
            </p:cNvSpPr>
            <p:nvPr/>
          </p:nvSpPr>
          <p:spPr bwMode="auto">
            <a:xfrm>
              <a:off x="5488127" y="4425633"/>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3" name="AutoShape 38"/>
            <p:cNvSpPr>
              <a:spLocks noChangeArrowheads="1"/>
            </p:cNvSpPr>
            <p:nvPr/>
          </p:nvSpPr>
          <p:spPr bwMode="auto">
            <a:xfrm>
              <a:off x="4862534" y="3962288"/>
              <a:ext cx="155721" cy="82239"/>
            </a:xfrm>
            <a:prstGeom prst="hexagon">
              <a:avLst>
                <a:gd name="adj" fmla="val 35061"/>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4" name="AutoShape 39"/>
            <p:cNvSpPr>
              <a:spLocks noChangeArrowheads="1"/>
            </p:cNvSpPr>
            <p:nvPr/>
          </p:nvSpPr>
          <p:spPr bwMode="auto">
            <a:xfrm>
              <a:off x="4548383" y="4043524"/>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5" name="AutoShape 40"/>
            <p:cNvSpPr>
              <a:spLocks noChangeArrowheads="1"/>
            </p:cNvSpPr>
            <p:nvPr/>
          </p:nvSpPr>
          <p:spPr bwMode="auto">
            <a:xfrm>
              <a:off x="4235587" y="3962288"/>
              <a:ext cx="155722" cy="82239"/>
            </a:xfrm>
            <a:prstGeom prst="hexagon">
              <a:avLst>
                <a:gd name="adj" fmla="val 35061"/>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6" name="AutoShape 41"/>
            <p:cNvSpPr>
              <a:spLocks noChangeArrowheads="1"/>
            </p:cNvSpPr>
            <p:nvPr/>
          </p:nvSpPr>
          <p:spPr bwMode="auto">
            <a:xfrm>
              <a:off x="5410944" y="4662321"/>
              <a:ext cx="155722" cy="82239"/>
            </a:xfrm>
            <a:prstGeom prst="hexagon">
              <a:avLst>
                <a:gd name="adj" fmla="val 35061"/>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7" name="AutoShape 42"/>
            <p:cNvSpPr>
              <a:spLocks noChangeArrowheads="1"/>
            </p:cNvSpPr>
            <p:nvPr/>
          </p:nvSpPr>
          <p:spPr bwMode="auto">
            <a:xfrm>
              <a:off x="5253868" y="4043524"/>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8" name="AutoShape 43"/>
            <p:cNvSpPr>
              <a:spLocks noChangeArrowheads="1"/>
            </p:cNvSpPr>
            <p:nvPr/>
          </p:nvSpPr>
          <p:spPr bwMode="auto">
            <a:xfrm>
              <a:off x="5566665" y="4128771"/>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49" name="AutoShape 44"/>
            <p:cNvSpPr>
              <a:spLocks noChangeArrowheads="1"/>
            </p:cNvSpPr>
            <p:nvPr/>
          </p:nvSpPr>
          <p:spPr bwMode="auto">
            <a:xfrm>
              <a:off x="5723740" y="4375488"/>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0" name="AutoShape 45"/>
            <p:cNvSpPr>
              <a:spLocks noChangeArrowheads="1"/>
            </p:cNvSpPr>
            <p:nvPr/>
          </p:nvSpPr>
          <p:spPr bwMode="auto">
            <a:xfrm>
              <a:off x="5880816" y="421101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1" name="AutoShape 46"/>
            <p:cNvSpPr>
              <a:spLocks noChangeArrowheads="1"/>
            </p:cNvSpPr>
            <p:nvPr/>
          </p:nvSpPr>
          <p:spPr bwMode="auto">
            <a:xfrm>
              <a:off x="5959353" y="4581085"/>
              <a:ext cx="155721"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2" name="AutoShape 47"/>
            <p:cNvSpPr>
              <a:spLocks noChangeArrowheads="1"/>
            </p:cNvSpPr>
            <p:nvPr/>
          </p:nvSpPr>
          <p:spPr bwMode="auto">
            <a:xfrm>
              <a:off x="6193612" y="4416607"/>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3" name="AutoShape 48"/>
            <p:cNvSpPr>
              <a:spLocks noChangeArrowheads="1"/>
            </p:cNvSpPr>
            <p:nvPr/>
          </p:nvSpPr>
          <p:spPr bwMode="auto">
            <a:xfrm>
              <a:off x="6350687" y="4581085"/>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4" name="AutoShape 49"/>
            <p:cNvSpPr>
              <a:spLocks noChangeArrowheads="1"/>
            </p:cNvSpPr>
            <p:nvPr/>
          </p:nvSpPr>
          <p:spPr bwMode="auto">
            <a:xfrm>
              <a:off x="6193612" y="4211011"/>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5" name="AutoShape 50"/>
            <p:cNvSpPr>
              <a:spLocks noChangeArrowheads="1"/>
            </p:cNvSpPr>
            <p:nvPr/>
          </p:nvSpPr>
          <p:spPr bwMode="auto">
            <a:xfrm>
              <a:off x="6507764" y="4374484"/>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6" name="AutoShape 51"/>
            <p:cNvSpPr>
              <a:spLocks noChangeArrowheads="1"/>
            </p:cNvSpPr>
            <p:nvPr/>
          </p:nvSpPr>
          <p:spPr bwMode="auto">
            <a:xfrm>
              <a:off x="6663484" y="4509878"/>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7" name="AutoShape 52"/>
            <p:cNvSpPr>
              <a:spLocks noChangeArrowheads="1"/>
            </p:cNvSpPr>
            <p:nvPr/>
          </p:nvSpPr>
          <p:spPr bwMode="auto">
            <a:xfrm>
              <a:off x="6507764" y="4168888"/>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8" name="AutoShape 53"/>
            <p:cNvSpPr>
              <a:spLocks noChangeArrowheads="1"/>
            </p:cNvSpPr>
            <p:nvPr/>
          </p:nvSpPr>
          <p:spPr bwMode="auto">
            <a:xfrm>
              <a:off x="6820560" y="4252130"/>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59" name="AutoShape 54"/>
            <p:cNvSpPr>
              <a:spLocks noChangeArrowheads="1"/>
            </p:cNvSpPr>
            <p:nvPr/>
          </p:nvSpPr>
          <p:spPr bwMode="auto">
            <a:xfrm>
              <a:off x="6987160" y="4475265"/>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0" name="AutoShape 55"/>
            <p:cNvSpPr>
              <a:spLocks noChangeArrowheads="1"/>
            </p:cNvSpPr>
            <p:nvPr/>
          </p:nvSpPr>
          <p:spPr bwMode="auto">
            <a:xfrm>
              <a:off x="6350687" y="3964294"/>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1" name="AutoShape 56"/>
            <p:cNvSpPr>
              <a:spLocks noChangeArrowheads="1"/>
            </p:cNvSpPr>
            <p:nvPr/>
          </p:nvSpPr>
          <p:spPr bwMode="auto">
            <a:xfrm>
              <a:off x="6037891" y="4045529"/>
              <a:ext cx="155721"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2" name="AutoShape 57"/>
            <p:cNvSpPr>
              <a:spLocks noChangeArrowheads="1"/>
            </p:cNvSpPr>
            <p:nvPr/>
          </p:nvSpPr>
          <p:spPr bwMode="auto">
            <a:xfrm>
              <a:off x="5723740" y="3964294"/>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3" name="AutoShape 58"/>
            <p:cNvSpPr>
              <a:spLocks noChangeArrowheads="1"/>
            </p:cNvSpPr>
            <p:nvPr/>
          </p:nvSpPr>
          <p:spPr bwMode="auto">
            <a:xfrm>
              <a:off x="7056543" y="4313307"/>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4" name="AutoShape 59"/>
            <p:cNvSpPr>
              <a:spLocks noChangeArrowheads="1"/>
            </p:cNvSpPr>
            <p:nvPr/>
          </p:nvSpPr>
          <p:spPr bwMode="auto">
            <a:xfrm>
              <a:off x="6742022" y="4045529"/>
              <a:ext cx="157075" cy="83242"/>
            </a:xfrm>
            <a:prstGeom prst="hexagon">
              <a:avLst>
                <a:gd name="adj" fmla="val 34940"/>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65" name="AutoShape 60"/>
            <p:cNvSpPr>
              <a:spLocks noChangeArrowheads="1"/>
            </p:cNvSpPr>
            <p:nvPr/>
          </p:nvSpPr>
          <p:spPr bwMode="auto">
            <a:xfrm>
              <a:off x="5723740" y="4593120"/>
              <a:ext cx="157075" cy="82239"/>
            </a:xfrm>
            <a:prstGeom prst="hexagon">
              <a:avLst>
                <a:gd name="adj" fmla="val 35366"/>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75" name="Text Box 70"/>
            <p:cNvSpPr txBox="1">
              <a:spLocks noChangeArrowheads="1"/>
            </p:cNvSpPr>
            <p:nvPr/>
          </p:nvSpPr>
          <p:spPr bwMode="auto">
            <a:xfrm>
              <a:off x="5539266" y="1129471"/>
              <a:ext cx="643445" cy="242374"/>
            </a:xfrm>
            <a:prstGeom prst="rect">
              <a:avLst/>
            </a:prstGeom>
            <a:noFill/>
            <a:ln w="9525">
              <a:noFill/>
              <a:miter lim="800000"/>
              <a:headEnd/>
              <a:tailEnd/>
            </a:ln>
          </p:spPr>
          <p:txBody>
            <a:bodyPr wrap="none">
              <a:spAutoFit/>
            </a:bodyPr>
            <a:lstStyle/>
            <a:p>
              <a:r>
                <a:rPr lang="sv-SE" sz="1500" b="1" dirty="0">
                  <a:solidFill>
                    <a:srgbClr val="428498"/>
                  </a:solidFill>
                </a:rPr>
                <a:t>Kunder</a:t>
              </a:r>
            </a:p>
          </p:txBody>
        </p:sp>
        <p:sp>
          <p:nvSpPr>
            <p:cNvPr id="76" name="Text Box 71"/>
            <p:cNvSpPr txBox="1">
              <a:spLocks noChangeArrowheads="1"/>
            </p:cNvSpPr>
            <p:nvPr/>
          </p:nvSpPr>
          <p:spPr bwMode="auto">
            <a:xfrm>
              <a:off x="6462639" y="1358562"/>
              <a:ext cx="1456168" cy="242374"/>
            </a:xfrm>
            <a:prstGeom prst="rect">
              <a:avLst/>
            </a:prstGeom>
            <a:noFill/>
            <a:ln w="9525">
              <a:noFill/>
              <a:miter lim="800000"/>
              <a:headEnd/>
              <a:tailEnd/>
            </a:ln>
          </p:spPr>
          <p:txBody>
            <a:bodyPr wrap="none">
              <a:spAutoFit/>
            </a:bodyPr>
            <a:lstStyle/>
            <a:p>
              <a:r>
                <a:rPr lang="sv-SE" sz="1500" b="1" dirty="0">
                  <a:solidFill>
                    <a:srgbClr val="428498"/>
                  </a:solidFill>
                </a:rPr>
                <a:t>Samarbetspartners</a:t>
              </a:r>
            </a:p>
          </p:txBody>
        </p:sp>
        <p:sp>
          <p:nvSpPr>
            <p:cNvPr id="77" name="Text Box 72"/>
            <p:cNvSpPr txBox="1">
              <a:spLocks noChangeArrowheads="1"/>
            </p:cNvSpPr>
            <p:nvPr/>
          </p:nvSpPr>
          <p:spPr bwMode="auto">
            <a:xfrm>
              <a:off x="6685729" y="1824587"/>
              <a:ext cx="1022155" cy="242374"/>
            </a:xfrm>
            <a:prstGeom prst="rect">
              <a:avLst/>
            </a:prstGeom>
            <a:noFill/>
            <a:ln w="9525">
              <a:noFill/>
              <a:miter lim="800000"/>
              <a:headEnd/>
              <a:tailEnd/>
            </a:ln>
          </p:spPr>
          <p:txBody>
            <a:bodyPr wrap="none">
              <a:spAutoFit/>
            </a:bodyPr>
            <a:lstStyle/>
            <a:p>
              <a:r>
                <a:rPr lang="sv-SE" sz="1500" b="1" dirty="0">
                  <a:solidFill>
                    <a:srgbClr val="428498"/>
                  </a:solidFill>
                </a:rPr>
                <a:t>Leverantörer</a:t>
              </a:r>
            </a:p>
          </p:txBody>
        </p:sp>
        <p:sp>
          <p:nvSpPr>
            <p:cNvPr id="78" name="Text Box 73"/>
            <p:cNvSpPr txBox="1">
              <a:spLocks noChangeArrowheads="1"/>
            </p:cNvSpPr>
            <p:nvPr/>
          </p:nvSpPr>
          <p:spPr bwMode="auto">
            <a:xfrm>
              <a:off x="2700931" y="1328243"/>
              <a:ext cx="825948" cy="173124"/>
            </a:xfrm>
            <a:prstGeom prst="rect">
              <a:avLst/>
            </a:prstGeom>
            <a:noFill/>
          </p:spPr>
          <p:txBody>
            <a:bodyPr wrap="none" lIns="0" tIns="0" rIns="0" bIns="0" rtlCol="0">
              <a:spAutoFit/>
            </a:bodyPr>
            <a:lstStyle>
              <a:defPPr>
                <a:defRPr lang="sv-SE"/>
              </a:defPPr>
              <a:lvl1pPr>
                <a:defRPr sz="1200" b="1">
                  <a:solidFill>
                    <a:schemeClr val="accent1"/>
                  </a:solidFill>
                </a:defRPr>
              </a:lvl1pPr>
            </a:lstStyle>
            <a:p>
              <a:r>
                <a:rPr lang="sv-SE" sz="1500" dirty="0">
                  <a:solidFill>
                    <a:srgbClr val="428498"/>
                  </a:solidFill>
                </a:rPr>
                <a:t>Beslutsstöd</a:t>
              </a:r>
            </a:p>
          </p:txBody>
        </p:sp>
        <p:sp>
          <p:nvSpPr>
            <p:cNvPr id="79" name="Text Box 74"/>
            <p:cNvSpPr txBox="1">
              <a:spLocks noChangeArrowheads="1"/>
            </p:cNvSpPr>
            <p:nvPr/>
          </p:nvSpPr>
          <p:spPr bwMode="auto">
            <a:xfrm>
              <a:off x="2381791" y="1692300"/>
              <a:ext cx="656430" cy="173124"/>
            </a:xfrm>
            <a:prstGeom prst="rect">
              <a:avLst/>
            </a:prstGeom>
            <a:noFill/>
          </p:spPr>
          <p:txBody>
            <a:bodyPr wrap="none" lIns="0" tIns="0" rIns="0" bIns="0" rtlCol="0">
              <a:spAutoFit/>
            </a:bodyPr>
            <a:lstStyle>
              <a:defPPr>
                <a:defRPr lang="sv-SE"/>
              </a:defPPr>
              <a:lvl1pPr>
                <a:defRPr sz="1200" b="1">
                  <a:solidFill>
                    <a:schemeClr val="accent1"/>
                  </a:solidFill>
                </a:defRPr>
              </a:lvl1pPr>
            </a:lstStyle>
            <a:p>
              <a:r>
                <a:rPr lang="sv-SE" sz="1500" dirty="0">
                  <a:solidFill>
                    <a:srgbClr val="428498"/>
                  </a:solidFill>
                </a:rPr>
                <a:t>Provision</a:t>
              </a:r>
            </a:p>
          </p:txBody>
        </p:sp>
        <p:sp>
          <p:nvSpPr>
            <p:cNvPr id="80" name="Text Box 75"/>
            <p:cNvSpPr txBox="1">
              <a:spLocks noChangeArrowheads="1"/>
            </p:cNvSpPr>
            <p:nvPr/>
          </p:nvSpPr>
          <p:spPr bwMode="auto">
            <a:xfrm>
              <a:off x="4323325" y="1075052"/>
              <a:ext cx="954829" cy="242374"/>
            </a:xfrm>
            <a:prstGeom prst="rect">
              <a:avLst/>
            </a:prstGeom>
            <a:noFill/>
            <a:ln w="9525">
              <a:noFill/>
              <a:miter lim="800000"/>
              <a:headEnd/>
              <a:tailEnd/>
            </a:ln>
          </p:spPr>
          <p:txBody>
            <a:bodyPr wrap="none">
              <a:spAutoFit/>
            </a:bodyPr>
            <a:lstStyle/>
            <a:p>
              <a:r>
                <a:rPr lang="sv-SE" sz="1500" b="1" dirty="0">
                  <a:solidFill>
                    <a:srgbClr val="428498"/>
                  </a:solidFill>
                </a:rPr>
                <a:t>Moderbolag</a:t>
              </a:r>
            </a:p>
          </p:txBody>
        </p:sp>
        <p:sp>
          <p:nvSpPr>
            <p:cNvPr id="81" name="Text Box 76"/>
            <p:cNvSpPr txBox="1">
              <a:spLocks noChangeArrowheads="1"/>
            </p:cNvSpPr>
            <p:nvPr/>
          </p:nvSpPr>
          <p:spPr bwMode="auto">
            <a:xfrm>
              <a:off x="4306937" y="1362357"/>
              <a:ext cx="995706" cy="242374"/>
            </a:xfrm>
            <a:prstGeom prst="rect">
              <a:avLst/>
            </a:prstGeom>
            <a:noFill/>
            <a:ln w="9525">
              <a:noFill/>
              <a:miter lim="800000"/>
              <a:headEnd/>
              <a:tailEnd/>
            </a:ln>
          </p:spPr>
          <p:txBody>
            <a:bodyPr wrap="none">
              <a:spAutoFit/>
            </a:bodyPr>
            <a:lstStyle>
              <a:defPPr>
                <a:defRPr lang="sv-SE"/>
              </a:defPPr>
              <a:lvl1pPr>
                <a:defRPr sz="1200" b="1">
                  <a:solidFill>
                    <a:schemeClr val="accent1"/>
                  </a:solidFill>
                </a:defRPr>
              </a:lvl1pPr>
            </a:lstStyle>
            <a:p>
              <a:r>
                <a:rPr lang="sv-SE" sz="1500" dirty="0">
                  <a:solidFill>
                    <a:srgbClr val="428498"/>
                  </a:solidFill>
                </a:rPr>
                <a:t>Myndigheter</a:t>
              </a:r>
            </a:p>
          </p:txBody>
        </p:sp>
        <p:sp>
          <p:nvSpPr>
            <p:cNvPr id="82" name="Text Box 77"/>
            <p:cNvSpPr txBox="1">
              <a:spLocks noChangeArrowheads="1"/>
            </p:cNvSpPr>
            <p:nvPr/>
          </p:nvSpPr>
          <p:spPr bwMode="auto">
            <a:xfrm>
              <a:off x="2425910" y="2129570"/>
              <a:ext cx="798296" cy="173124"/>
            </a:xfrm>
            <a:prstGeom prst="rect">
              <a:avLst/>
            </a:prstGeom>
            <a:noFill/>
          </p:spPr>
          <p:txBody>
            <a:bodyPr wrap="none" lIns="0" tIns="0" rIns="0" bIns="0" rtlCol="0">
              <a:spAutoFit/>
            </a:bodyPr>
            <a:lstStyle>
              <a:defPPr>
                <a:defRPr lang="sv-SE"/>
              </a:defPPr>
              <a:lvl1pPr>
                <a:defRPr sz="1200" b="1">
                  <a:solidFill>
                    <a:schemeClr val="accent1"/>
                  </a:solidFill>
                </a:defRPr>
              </a:lvl1pPr>
            </a:lstStyle>
            <a:p>
              <a:r>
                <a:rPr lang="sv-SE" sz="1500" dirty="0">
                  <a:solidFill>
                    <a:srgbClr val="428498"/>
                  </a:solidFill>
                </a:rPr>
                <a:t>Uppföljning</a:t>
              </a:r>
            </a:p>
          </p:txBody>
        </p:sp>
        <p:sp>
          <p:nvSpPr>
            <p:cNvPr id="101" name="AutoShape 52"/>
            <p:cNvSpPr>
              <a:spLocks noChangeArrowheads="1"/>
            </p:cNvSpPr>
            <p:nvPr/>
          </p:nvSpPr>
          <p:spPr bwMode="auto">
            <a:xfrm>
              <a:off x="7019612" y="4084642"/>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02" name="AutoShape 52"/>
            <p:cNvSpPr>
              <a:spLocks noChangeArrowheads="1"/>
            </p:cNvSpPr>
            <p:nvPr/>
          </p:nvSpPr>
          <p:spPr bwMode="auto">
            <a:xfrm>
              <a:off x="7215956" y="4087652"/>
              <a:ext cx="155722" cy="83242"/>
            </a:xfrm>
            <a:prstGeom prst="hexagon">
              <a:avLst>
                <a:gd name="adj" fmla="val 34639"/>
                <a:gd name="vf" fmla="val 115470"/>
              </a:avLst>
            </a:prstGeom>
            <a:solidFill>
              <a:schemeClr val="accent1"/>
            </a:solidFill>
            <a:ln w="9525">
              <a:solidFill>
                <a:schemeClr val="tx1"/>
              </a:solidFill>
              <a:miter lim="800000"/>
              <a:headEnd/>
              <a:tailEnd/>
            </a:ln>
          </p:spPr>
          <p:txBody>
            <a:bodyPr wrap="none" anchor="ctr"/>
            <a:lstStyle/>
            <a:p>
              <a:endParaRPr lang="sv-SE" sz="2400">
                <a:latin typeface="Calibri" pitchFamily="34" charset="0"/>
              </a:endParaRPr>
            </a:p>
          </p:txBody>
        </p:sp>
        <p:sp>
          <p:nvSpPr>
            <p:cNvPr id="103" name="Ellips 102"/>
            <p:cNvSpPr/>
            <p:nvPr/>
          </p:nvSpPr>
          <p:spPr>
            <a:xfrm>
              <a:off x="3260924" y="1673251"/>
              <a:ext cx="1383694" cy="537004"/>
            </a:xfrm>
            <a:prstGeom prst="ellipse">
              <a:avLst/>
            </a:prstGeom>
            <a:solidFill>
              <a:srgbClr val="FFFFFF"/>
            </a:solidFill>
            <a:ln w="19050">
              <a:solidFill>
                <a:srgbClr val="00823B"/>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r>
                <a:rPr lang="sv-SE" sz="1500" dirty="0">
                  <a:solidFill>
                    <a:srgbClr val="00823B"/>
                  </a:solidFill>
                  <a:latin typeface="Intro Cond" charset="0"/>
                  <a:ea typeface="Intro Cond" charset="0"/>
                  <a:cs typeface="Intro Cond" charset="0"/>
                </a:rPr>
                <a:t>Analysera</a:t>
              </a:r>
            </a:p>
          </p:txBody>
        </p:sp>
        <p:sp>
          <p:nvSpPr>
            <p:cNvPr id="104" name="Ellips 103"/>
            <p:cNvSpPr/>
            <p:nvPr/>
          </p:nvSpPr>
          <p:spPr>
            <a:xfrm>
              <a:off x="5110430" y="1673251"/>
              <a:ext cx="1383694" cy="537004"/>
            </a:xfrm>
            <a:prstGeom prst="ellipse">
              <a:avLst/>
            </a:prstGeom>
            <a:solidFill>
              <a:srgbClr val="FFFFFF"/>
            </a:solidFill>
            <a:ln w="19050">
              <a:solidFill>
                <a:srgbClr val="00823B"/>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r>
                <a:rPr lang="sv-SE" sz="1500" dirty="0">
                  <a:solidFill>
                    <a:srgbClr val="00823B"/>
                  </a:solidFill>
                  <a:latin typeface="Intro Cond" charset="0"/>
                  <a:ea typeface="Intro Cond" charset="0"/>
                  <a:cs typeface="Intro Cond" charset="0"/>
                </a:rPr>
                <a:t>Informera</a:t>
              </a:r>
            </a:p>
          </p:txBody>
        </p:sp>
        <p:sp>
          <p:nvSpPr>
            <p:cNvPr id="106" name="Ellips 105"/>
            <p:cNvSpPr/>
            <p:nvPr/>
          </p:nvSpPr>
          <p:spPr>
            <a:xfrm rot="20623436">
              <a:off x="3000649" y="2805995"/>
              <a:ext cx="1383694" cy="537004"/>
            </a:xfrm>
            <a:prstGeom prst="ellipse">
              <a:avLst/>
            </a:prstGeom>
            <a:solidFill>
              <a:srgbClr val="FFFFFF"/>
            </a:solidFill>
            <a:ln w="1905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r>
                <a:rPr lang="sv-SE" sz="1500" dirty="0">
                  <a:solidFill>
                    <a:srgbClr val="428498"/>
                  </a:solidFill>
                  <a:latin typeface="Intro Cond" charset="0"/>
                  <a:ea typeface="Intro Cond" charset="0"/>
                  <a:cs typeface="Intro Cond" charset="0"/>
                </a:rPr>
                <a:t>Summering</a:t>
              </a:r>
            </a:p>
          </p:txBody>
        </p:sp>
        <p:sp>
          <p:nvSpPr>
            <p:cNvPr id="107" name="Ellips 106"/>
            <p:cNvSpPr/>
            <p:nvPr/>
          </p:nvSpPr>
          <p:spPr>
            <a:xfrm rot="925530">
              <a:off x="4522753" y="2845780"/>
              <a:ext cx="1383694" cy="537004"/>
            </a:xfrm>
            <a:prstGeom prst="ellipse">
              <a:avLst/>
            </a:prstGeom>
            <a:solidFill>
              <a:srgbClr val="FFFFFF"/>
            </a:solidFill>
            <a:ln w="1905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r>
                <a:rPr lang="sv-SE" sz="1500" dirty="0">
                  <a:solidFill>
                    <a:srgbClr val="428498"/>
                  </a:solidFill>
                  <a:latin typeface="Intro Cond" charset="0"/>
                  <a:ea typeface="Intro Cond" charset="0"/>
                  <a:cs typeface="Intro Cond" charset="0"/>
                </a:rPr>
                <a:t>Bearbetning</a:t>
              </a:r>
            </a:p>
          </p:txBody>
        </p:sp>
        <p:sp>
          <p:nvSpPr>
            <p:cNvPr id="108" name="Ellips 107"/>
            <p:cNvSpPr/>
            <p:nvPr/>
          </p:nvSpPr>
          <p:spPr>
            <a:xfrm rot="19976228">
              <a:off x="6012643" y="2756786"/>
              <a:ext cx="1383694" cy="537004"/>
            </a:xfrm>
            <a:prstGeom prst="ellipse">
              <a:avLst/>
            </a:prstGeom>
            <a:solidFill>
              <a:srgbClr val="FFFFFF"/>
            </a:solidFill>
            <a:ln w="1905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r>
                <a:rPr lang="sv-SE" sz="1500" dirty="0">
                  <a:solidFill>
                    <a:srgbClr val="428498"/>
                  </a:solidFill>
                  <a:latin typeface="Intro Cond" charset="0"/>
                  <a:ea typeface="Intro Cond" charset="0"/>
                  <a:cs typeface="Intro Cond" charset="0"/>
                </a:rPr>
                <a:t>Samman-ställning</a:t>
              </a:r>
            </a:p>
          </p:txBody>
        </p:sp>
        <p:cxnSp>
          <p:nvCxnSpPr>
            <p:cNvPr id="110" name="Rak pil 109"/>
            <p:cNvCxnSpPr>
              <a:stCxn id="103" idx="3"/>
            </p:cNvCxnSpPr>
            <p:nvPr/>
          </p:nvCxnSpPr>
          <p:spPr>
            <a:xfrm flipH="1">
              <a:off x="3215950" y="2131613"/>
              <a:ext cx="247611" cy="90290"/>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Rak pil 110"/>
            <p:cNvCxnSpPr/>
            <p:nvPr/>
          </p:nvCxnSpPr>
          <p:spPr>
            <a:xfrm flipV="1">
              <a:off x="4461070" y="1587926"/>
              <a:ext cx="183548" cy="167350"/>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2" name="Rak pil 111"/>
            <p:cNvCxnSpPr/>
            <p:nvPr/>
          </p:nvCxnSpPr>
          <p:spPr>
            <a:xfrm flipH="1" flipV="1">
              <a:off x="5018255" y="1614074"/>
              <a:ext cx="237021" cy="155328"/>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Rak pil 112"/>
            <p:cNvCxnSpPr/>
            <p:nvPr/>
          </p:nvCxnSpPr>
          <p:spPr>
            <a:xfrm flipH="1" flipV="1">
              <a:off x="5175330" y="1273886"/>
              <a:ext cx="318236" cy="423171"/>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Rak pil 113"/>
            <p:cNvCxnSpPr>
              <a:endCxn id="75" idx="2"/>
            </p:cNvCxnSpPr>
            <p:nvPr/>
          </p:nvCxnSpPr>
          <p:spPr>
            <a:xfrm flipV="1">
              <a:off x="5793503" y="1371845"/>
              <a:ext cx="67486" cy="291099"/>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Rak pil 114"/>
            <p:cNvCxnSpPr>
              <a:endCxn id="76" idx="1"/>
            </p:cNvCxnSpPr>
            <p:nvPr/>
          </p:nvCxnSpPr>
          <p:spPr>
            <a:xfrm flipV="1">
              <a:off x="6283250" y="1479749"/>
              <a:ext cx="179389" cy="251336"/>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Rak pil 115"/>
            <p:cNvCxnSpPr>
              <a:stCxn id="104" idx="6"/>
              <a:endCxn id="77" idx="1"/>
            </p:cNvCxnSpPr>
            <p:nvPr/>
          </p:nvCxnSpPr>
          <p:spPr>
            <a:xfrm>
              <a:off x="6494124" y="1941753"/>
              <a:ext cx="191605" cy="4021"/>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Rak pil 125"/>
            <p:cNvCxnSpPr/>
            <p:nvPr/>
          </p:nvCxnSpPr>
          <p:spPr>
            <a:xfrm flipH="1" flipV="1">
              <a:off x="3059553" y="1824587"/>
              <a:ext cx="201371" cy="63355"/>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7" name="Rak pil 126"/>
            <p:cNvCxnSpPr/>
            <p:nvPr/>
          </p:nvCxnSpPr>
          <p:spPr>
            <a:xfrm flipV="1">
              <a:off x="4157048" y="1288836"/>
              <a:ext cx="254571" cy="413220"/>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Rak pil 128"/>
            <p:cNvCxnSpPr/>
            <p:nvPr/>
          </p:nvCxnSpPr>
          <p:spPr>
            <a:xfrm flipH="1" flipV="1">
              <a:off x="3373025" y="1534706"/>
              <a:ext cx="295247" cy="167350"/>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5" name="Ned 134"/>
            <p:cNvSpPr/>
            <p:nvPr/>
          </p:nvSpPr>
          <p:spPr>
            <a:xfrm rot="10800000">
              <a:off x="5903306" y="3549513"/>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rgbClr val="428498"/>
                </a:solidFill>
                <a:latin typeface="Intro Cond" charset="0"/>
                <a:ea typeface="Intro Cond" charset="0"/>
                <a:cs typeface="Intro Cond" charset="0"/>
              </a:endParaRPr>
            </a:p>
          </p:txBody>
        </p:sp>
        <p:sp>
          <p:nvSpPr>
            <p:cNvPr id="136" name="Ned 135"/>
            <p:cNvSpPr/>
            <p:nvPr/>
          </p:nvSpPr>
          <p:spPr>
            <a:xfrm rot="10800000">
              <a:off x="3894088" y="3559038"/>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rgbClr val="428498"/>
                </a:solidFill>
                <a:latin typeface="Intro Cond" charset="0"/>
                <a:ea typeface="Intro Cond" charset="0"/>
                <a:cs typeface="Intro Cond" charset="0"/>
              </a:endParaRPr>
            </a:p>
          </p:txBody>
        </p:sp>
        <p:sp>
          <p:nvSpPr>
            <p:cNvPr id="137" name="Ned 136"/>
            <p:cNvSpPr/>
            <p:nvPr/>
          </p:nvSpPr>
          <p:spPr>
            <a:xfrm rot="10800000">
              <a:off x="2920384" y="3549513"/>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rgbClr val="428498"/>
                </a:solidFill>
                <a:latin typeface="Intro Cond" charset="0"/>
                <a:ea typeface="Intro Cond" charset="0"/>
                <a:cs typeface="Intro Cond" charset="0"/>
              </a:endParaRPr>
            </a:p>
          </p:txBody>
        </p:sp>
        <p:sp>
          <p:nvSpPr>
            <p:cNvPr id="138" name="Ned 137"/>
            <p:cNvSpPr/>
            <p:nvPr/>
          </p:nvSpPr>
          <p:spPr>
            <a:xfrm rot="10800000">
              <a:off x="4963562" y="3559038"/>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rgbClr val="428498"/>
                </a:solidFill>
                <a:latin typeface="Intro Cond" charset="0"/>
                <a:ea typeface="Intro Cond" charset="0"/>
                <a:cs typeface="Intro Cond" charset="0"/>
              </a:endParaRPr>
            </a:p>
          </p:txBody>
        </p:sp>
        <p:sp>
          <p:nvSpPr>
            <p:cNvPr id="139" name="Ned 138"/>
            <p:cNvSpPr/>
            <p:nvPr/>
          </p:nvSpPr>
          <p:spPr>
            <a:xfrm rot="10800000">
              <a:off x="6835190" y="3559038"/>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rgbClr val="428498"/>
                </a:solidFill>
                <a:latin typeface="Intro Cond" charset="0"/>
                <a:ea typeface="Intro Cond" charset="0"/>
                <a:cs typeface="Intro Cond" charset="0"/>
              </a:endParaRPr>
            </a:p>
          </p:txBody>
        </p:sp>
        <p:sp>
          <p:nvSpPr>
            <p:cNvPr id="140" name="Ned 139"/>
            <p:cNvSpPr/>
            <p:nvPr/>
          </p:nvSpPr>
          <p:spPr>
            <a:xfrm rot="10800000">
              <a:off x="5635220" y="2262921"/>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a typeface="Intro Cond" charset="0"/>
                <a:cs typeface="Intro Cond" charset="0"/>
              </a:endParaRPr>
            </a:p>
          </p:txBody>
        </p:sp>
        <p:sp>
          <p:nvSpPr>
            <p:cNvPr id="141" name="Ned 140"/>
            <p:cNvSpPr/>
            <p:nvPr/>
          </p:nvSpPr>
          <p:spPr>
            <a:xfrm rot="10800000">
              <a:off x="3737013" y="2261968"/>
              <a:ext cx="368843" cy="320762"/>
            </a:xfrm>
            <a:prstGeom prst="downArrow">
              <a:avLst/>
            </a:prstGeom>
            <a:solidFill>
              <a:srgbClr val="FFFFFF"/>
            </a:solidFill>
            <a:ln w="38100">
              <a:solidFill>
                <a:srgbClr val="428498"/>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a typeface="Intro Cond" charset="0"/>
                <a:cs typeface="Intro Cond" charset="0"/>
              </a:endParaRPr>
            </a:p>
          </p:txBody>
        </p:sp>
      </p:grpSp>
      <p:sp>
        <p:nvSpPr>
          <p:cNvPr id="98" name="textruta 97"/>
          <p:cNvSpPr txBox="1"/>
          <p:nvPr/>
        </p:nvSpPr>
        <p:spPr>
          <a:xfrm>
            <a:off x="576916" y="1842677"/>
            <a:ext cx="3156372" cy="367384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600" dirty="0"/>
              <a:t>Svårt att ”digitalisera”</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Förhöjd risk att information hanteras på fel sätt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Onödigt komplexa IT-lösningar</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Onödigt manuellt arbete – personberoende</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Otydlig information till kunder</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Svårt att uttrycka verksamhetens förändringsbehov</a:t>
            </a:r>
          </a:p>
        </p:txBody>
      </p:sp>
      <p:sp>
        <p:nvSpPr>
          <p:cNvPr id="117" name="Rubrik 1">
            <a:extLst>
              <a:ext uri="{FF2B5EF4-FFF2-40B4-BE49-F238E27FC236}">
                <a16:creationId xmlns:a16="http://schemas.microsoft.com/office/drawing/2014/main" id="{D5038DC3-191F-457A-8444-B5735CDDF26A}"/>
              </a:ext>
            </a:extLst>
          </p:cNvPr>
          <p:cNvSpPr txBox="1">
            <a:spLocks/>
          </p:cNvSpPr>
          <p:nvPr/>
        </p:nvSpPr>
        <p:spPr bwMode="auto">
          <a:xfrm>
            <a:off x="1139203" y="337765"/>
            <a:ext cx="10027821" cy="61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Vanliga problem som uppstår utan enhetlig information</a:t>
            </a:r>
          </a:p>
        </p:txBody>
      </p:sp>
    </p:spTree>
    <p:extLst>
      <p:ext uri="{BB962C8B-B14F-4D97-AF65-F5344CB8AC3E}">
        <p14:creationId xmlns:p14="http://schemas.microsoft.com/office/powerpoint/2010/main" val="24998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566E01C-5579-4C70-B507-1670C4FDDF08}"/>
              </a:ext>
            </a:extLst>
          </p:cNvPr>
          <p:cNvSpPr txBox="1">
            <a:spLocks/>
          </p:cNvSpPr>
          <p:nvPr/>
        </p:nvSpPr>
        <p:spPr bwMode="auto">
          <a:xfrm>
            <a:off x="1139203" y="337765"/>
            <a:ext cx="10403751" cy="61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Informationsarkitekten arbetar för att lösa dessa problem</a:t>
            </a:r>
          </a:p>
        </p:txBody>
      </p:sp>
      <p:pic>
        <p:nvPicPr>
          <p:cNvPr id="8" name="Bildobjekt 7">
            <a:extLst>
              <a:ext uri="{FF2B5EF4-FFF2-40B4-BE49-F238E27FC236}">
                <a16:creationId xmlns:a16="http://schemas.microsoft.com/office/drawing/2014/main" id="{AC8A3C87-DDFF-4438-9B6C-4F70DCEEA84C}"/>
              </a:ext>
            </a:extLst>
          </p:cNvPr>
          <p:cNvPicPr>
            <a:picLocks noChangeAspect="1"/>
          </p:cNvPicPr>
          <p:nvPr/>
        </p:nvPicPr>
        <p:blipFill>
          <a:blip r:embed="rId3"/>
          <a:stretch>
            <a:fillRect/>
          </a:stretch>
        </p:blipFill>
        <p:spPr>
          <a:xfrm>
            <a:off x="3319977" y="1695450"/>
            <a:ext cx="5552045" cy="3467100"/>
          </a:xfrm>
          <a:prstGeom prst="rect">
            <a:avLst/>
          </a:prstGeom>
        </p:spPr>
      </p:pic>
    </p:spTree>
    <p:extLst>
      <p:ext uri="{BB962C8B-B14F-4D97-AF65-F5344CB8AC3E}">
        <p14:creationId xmlns:p14="http://schemas.microsoft.com/office/powerpoint/2010/main" val="2062006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75951" y="238025"/>
            <a:ext cx="10324751" cy="753535"/>
          </a:xfrm>
        </p:spPr>
        <p:txBody>
          <a:bodyPr/>
          <a:lstStyle/>
          <a:p>
            <a:r>
              <a:rPr lang="sv-SE" dirty="0"/>
              <a:t>Informationsarkitektur - Information i olika perspektiv</a:t>
            </a:r>
          </a:p>
        </p:txBody>
      </p:sp>
      <p:sp>
        <p:nvSpPr>
          <p:cNvPr id="7" name="Rektangel 6"/>
          <p:cNvSpPr/>
          <p:nvPr/>
        </p:nvSpPr>
        <p:spPr>
          <a:xfrm>
            <a:off x="761832" y="1115359"/>
            <a:ext cx="10716764" cy="2425642"/>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2000" dirty="0">
                <a:solidFill>
                  <a:schemeClr val="tx1"/>
                </a:solidFill>
                <a:latin typeface="Tahoma" charset="0"/>
              </a:rPr>
              <a:t>                   </a:t>
            </a:r>
            <a:r>
              <a:rPr lang="sv-SE" dirty="0">
                <a:solidFill>
                  <a:schemeClr val="tx1"/>
                </a:solidFill>
                <a:latin typeface="Tahoma" charset="0"/>
              </a:rPr>
              <a:t>Verksamhetsperspektiv</a:t>
            </a:r>
          </a:p>
        </p:txBody>
      </p:sp>
      <p:sp>
        <p:nvSpPr>
          <p:cNvPr id="8" name="textruta 7"/>
          <p:cNvSpPr txBox="1"/>
          <p:nvPr/>
        </p:nvSpPr>
        <p:spPr>
          <a:xfrm>
            <a:off x="5556863" y="1639386"/>
            <a:ext cx="2741640" cy="923330"/>
          </a:xfrm>
          <a:prstGeom prst="rect">
            <a:avLst/>
          </a:prstGeom>
          <a:noFill/>
        </p:spPr>
        <p:txBody>
          <a:bodyPr wrap="square" lIns="0" tIns="0" rIns="0" bIns="0" rtlCol="0">
            <a:spAutoFit/>
          </a:bodyPr>
          <a:lstStyle>
            <a:defPPr>
              <a:defRPr lang="en-US"/>
            </a:defPPr>
            <a:lvl1pPr>
              <a:defRPr sz="1400">
                <a:latin typeface="Tahoma" panose="020B0604030504040204" pitchFamily="34" charset="0"/>
                <a:ea typeface="Tahoma" panose="020B0604030504040204" pitchFamily="34" charset="0"/>
                <a:cs typeface="Tahoma" panose="020B0604030504040204" pitchFamily="34" charset="0"/>
              </a:defRPr>
            </a:lvl1pPr>
          </a:lstStyle>
          <a:p>
            <a:r>
              <a:rPr lang="sv-SE" sz="1200" b="1" dirty="0"/>
              <a:t>Definition</a:t>
            </a:r>
            <a:r>
              <a:rPr lang="sv-SE" sz="1200" dirty="0"/>
              <a:t>: En ”smart ordlista” med tydliga termer, definitioner och strukturer och för begrepp som används i verksamheten (externt och internt), oavsett hur de lagras och används.</a:t>
            </a:r>
          </a:p>
        </p:txBody>
      </p:sp>
      <p:sp>
        <p:nvSpPr>
          <p:cNvPr id="10" name="Rektangel 9"/>
          <p:cNvSpPr/>
          <p:nvPr/>
        </p:nvSpPr>
        <p:spPr>
          <a:xfrm>
            <a:off x="761832" y="3670136"/>
            <a:ext cx="5261276" cy="2461723"/>
          </a:xfrm>
          <a:prstGeom prst="rect">
            <a:avLst/>
          </a:prstGeom>
          <a:solidFill>
            <a:srgbClr val="EBE6D4">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t" anchorCtr="0">
            <a:noAutofit/>
          </a:bodyPr>
          <a:lstStyle/>
          <a:p>
            <a:pPr algn="ctr"/>
            <a:r>
              <a:rPr lang="sv-SE" dirty="0">
                <a:solidFill>
                  <a:schemeClr val="tx1"/>
                </a:solidFill>
                <a:latin typeface="Tahoma" panose="020B0604030504040204" pitchFamily="34" charset="0"/>
                <a:ea typeface="Tahoma" panose="020B0604030504040204" pitchFamily="34" charset="0"/>
                <a:cs typeface="Tahoma" panose="020B0604030504040204" pitchFamily="34" charset="0"/>
              </a:rPr>
              <a:t>Implementationsstyrande perspektiv</a:t>
            </a:r>
          </a:p>
        </p:txBody>
      </p:sp>
      <p:sp>
        <p:nvSpPr>
          <p:cNvPr id="11" name="Rektangel 10"/>
          <p:cNvSpPr/>
          <p:nvPr/>
        </p:nvSpPr>
        <p:spPr>
          <a:xfrm>
            <a:off x="6217319" y="3670135"/>
            <a:ext cx="5261276" cy="2461724"/>
          </a:xfrm>
          <a:prstGeom prst="rect">
            <a:avLst/>
          </a:prstGeom>
          <a:solidFill>
            <a:srgbClr val="EBE6D4">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t" anchorCtr="0">
            <a:noAutofit/>
          </a:bodyPr>
          <a:lstStyle/>
          <a:p>
            <a:pPr algn="ctr"/>
            <a:r>
              <a:rPr lang="sv-SE" dirty="0">
                <a:solidFill>
                  <a:schemeClr val="tx1"/>
                </a:solidFill>
                <a:latin typeface="Tahoma" panose="020B0604030504040204" pitchFamily="34" charset="0"/>
                <a:ea typeface="Tahoma" panose="020B0604030504040204" pitchFamily="34" charset="0"/>
                <a:cs typeface="Tahoma" panose="020B0604030504040204" pitchFamily="34" charset="0"/>
              </a:rPr>
              <a:t>Datalagringsperspektiv</a:t>
            </a:r>
          </a:p>
        </p:txBody>
      </p:sp>
      <p:sp>
        <p:nvSpPr>
          <p:cNvPr id="14" name="textruta 13"/>
          <p:cNvSpPr txBox="1"/>
          <p:nvPr/>
        </p:nvSpPr>
        <p:spPr>
          <a:xfrm>
            <a:off x="1018572" y="4240120"/>
            <a:ext cx="4888451" cy="369332"/>
          </a:xfrm>
          <a:prstGeom prst="rect">
            <a:avLst/>
          </a:prstGeom>
          <a:noFill/>
        </p:spPr>
        <p:txBody>
          <a:bodyPr wrap="square" lIns="0" tIns="0" rIns="0" bIns="0" rtlCol="0">
            <a:spAutoFit/>
          </a:bodyPr>
          <a:lstStyle>
            <a:defPPr>
              <a:defRPr lang="en-US"/>
            </a:defPPr>
            <a:lvl1pPr>
              <a:defRPr sz="1400">
                <a:latin typeface="Tahoma" panose="020B0604030504040204" pitchFamily="34" charset="0"/>
                <a:ea typeface="Tahoma" panose="020B0604030504040204" pitchFamily="34" charset="0"/>
                <a:cs typeface="Tahoma" panose="020B0604030504040204" pitchFamily="34" charset="0"/>
              </a:defRPr>
            </a:lvl1pPr>
          </a:lstStyle>
          <a:p>
            <a:r>
              <a:rPr lang="sv-SE" sz="1200" b="1" dirty="0"/>
              <a:t>Definition</a:t>
            </a:r>
            <a:r>
              <a:rPr lang="sv-SE" sz="1200" dirty="0"/>
              <a:t>: Beskrivning av hur information om möjligt ska struktureras i IT-stöd.</a:t>
            </a:r>
          </a:p>
        </p:txBody>
      </p:sp>
      <p:sp>
        <p:nvSpPr>
          <p:cNvPr id="15" name="textruta 14"/>
          <p:cNvSpPr txBox="1"/>
          <p:nvPr/>
        </p:nvSpPr>
        <p:spPr>
          <a:xfrm>
            <a:off x="6399565" y="4185004"/>
            <a:ext cx="4741065" cy="369332"/>
          </a:xfrm>
          <a:prstGeom prst="rect">
            <a:avLst/>
          </a:prstGeom>
          <a:noFill/>
        </p:spPr>
        <p:txBody>
          <a:bodyPr wrap="square" lIns="0" tIns="0" rIns="0" bIns="0" rtlCol="0">
            <a:spAutoFit/>
          </a:bodyPr>
          <a:lstStyle>
            <a:defPPr>
              <a:defRPr lang="sv-SE"/>
            </a:defPPr>
            <a:lvl1pPr>
              <a:defRPr sz="1000">
                <a:solidFill>
                  <a:schemeClr val="accent1"/>
                </a:solidFill>
              </a:defRPr>
            </a:lvl1pPr>
          </a:lstStyle>
          <a:p>
            <a:r>
              <a:rPr lang="sv-SE" sz="1200" b="1" dirty="0">
                <a:solidFill>
                  <a:schemeClr val="tx1"/>
                </a:solidFill>
                <a:latin typeface="Tahoma" panose="020B0604030504040204" pitchFamily="34" charset="0"/>
                <a:ea typeface="Tahoma" panose="020B0604030504040204" pitchFamily="34" charset="0"/>
                <a:cs typeface="Tahoma" panose="020B0604030504040204" pitchFamily="34" charset="0"/>
              </a:rPr>
              <a:t>Definition</a:t>
            </a:r>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rPr>
              <a:t>: Beskrivning av hur information lagras som data i ett specifikt IT-stöd</a:t>
            </a:r>
          </a:p>
        </p:txBody>
      </p:sp>
      <p:sp>
        <p:nvSpPr>
          <p:cNvPr id="21" name="textruta 20"/>
          <p:cNvSpPr txBox="1"/>
          <p:nvPr/>
        </p:nvSpPr>
        <p:spPr>
          <a:xfrm>
            <a:off x="8426719" y="1639386"/>
            <a:ext cx="2864645" cy="1477328"/>
          </a:xfrm>
          <a:prstGeom prst="rect">
            <a:avLst/>
          </a:prstGeom>
          <a:noFill/>
        </p:spPr>
        <p:txBody>
          <a:bodyPr wrap="square" lIns="0" tIns="0" rIns="0" bIns="0" rtlCol="0">
            <a:spAutoFit/>
          </a:bodyPr>
          <a:lstStyle>
            <a:defPPr>
              <a:defRPr lang="en-US"/>
            </a:defPPr>
            <a:lvl1pPr>
              <a:defRPr sz="1400">
                <a:latin typeface="Tahoma" panose="020B0604030504040204" pitchFamily="34" charset="0"/>
                <a:ea typeface="Tahoma" panose="020B0604030504040204" pitchFamily="34" charset="0"/>
                <a:cs typeface="Tahoma" panose="020B0604030504040204" pitchFamily="34" charset="0"/>
              </a:defRPr>
            </a:lvl1pPr>
          </a:lstStyle>
          <a:p>
            <a:r>
              <a:rPr lang="sv-SE" sz="1200" b="1" dirty="0"/>
              <a:t>Användningsområde</a:t>
            </a:r>
            <a:r>
              <a:rPr lang="sv-SE" sz="1200" dirty="0"/>
              <a:t>: Beskrivande modell för gemensamt språkbruk </a:t>
            </a:r>
            <a:r>
              <a:rPr lang="sv-SE" sz="1200" dirty="0">
                <a:sym typeface="Wingdings" panose="05000000000000000000" pitchFamily="2" charset="2"/>
              </a:rPr>
              <a:t> t ex tydlighet mot kund, förenklat samarbete, förenklad kravhantering, förbättrat analysunderlag, enhetliga IT-lösningar.</a:t>
            </a:r>
          </a:p>
          <a:p>
            <a:r>
              <a:rPr lang="sv-SE" sz="1200" dirty="0">
                <a:sym typeface="Wingdings" panose="05000000000000000000" pitchFamily="2" charset="2"/>
              </a:rPr>
              <a:t>Ger verksamhetsexperter möjlighet att vara ägare, kravställare och </a:t>
            </a:r>
            <a:r>
              <a:rPr lang="sv-SE" sz="1200" dirty="0" err="1">
                <a:sym typeface="Wingdings" panose="05000000000000000000" pitchFamily="2" charset="2"/>
              </a:rPr>
              <a:t>riskägare</a:t>
            </a:r>
            <a:r>
              <a:rPr lang="sv-SE" sz="1200" dirty="0">
                <a:sym typeface="Wingdings" panose="05000000000000000000" pitchFamily="2" charset="2"/>
              </a:rPr>
              <a:t> för informationen.</a:t>
            </a:r>
            <a:endParaRPr lang="sv-SE" sz="1200" dirty="0"/>
          </a:p>
        </p:txBody>
      </p:sp>
      <p:sp>
        <p:nvSpPr>
          <p:cNvPr id="22" name="textruta 21"/>
          <p:cNvSpPr txBox="1"/>
          <p:nvPr/>
        </p:nvSpPr>
        <p:spPr>
          <a:xfrm>
            <a:off x="4034250" y="4738587"/>
            <a:ext cx="1842242" cy="1107996"/>
          </a:xfrm>
          <a:prstGeom prst="rect">
            <a:avLst/>
          </a:prstGeom>
          <a:noFill/>
        </p:spPr>
        <p:txBody>
          <a:bodyPr wrap="square" lIns="0" tIns="0" rIns="0" bIns="0" rtlCol="0">
            <a:spAutoFit/>
          </a:bodyPr>
          <a:lstStyle>
            <a:defPPr>
              <a:defRPr lang="en-US"/>
            </a:defPPr>
            <a:lvl1pPr>
              <a:defRPr sz="1400">
                <a:latin typeface="Tahoma" panose="020B0604030504040204" pitchFamily="34" charset="0"/>
                <a:ea typeface="Tahoma" panose="020B0604030504040204" pitchFamily="34" charset="0"/>
                <a:cs typeface="Tahoma" panose="020B0604030504040204" pitchFamily="34" charset="0"/>
              </a:defRPr>
            </a:lvl1pPr>
          </a:lstStyle>
          <a:p>
            <a:r>
              <a:rPr lang="sv-SE" sz="1200" b="1" dirty="0"/>
              <a:t>Användningsområde</a:t>
            </a:r>
            <a:r>
              <a:rPr lang="sv-SE" sz="1200" dirty="0"/>
              <a:t>: </a:t>
            </a:r>
          </a:p>
          <a:p>
            <a:r>
              <a:rPr lang="sv-SE" sz="1200" dirty="0"/>
              <a:t>Gemensam struktur för implementerad information </a:t>
            </a:r>
            <a:r>
              <a:rPr lang="sv-SE" sz="1200" dirty="0">
                <a:sym typeface="Wingdings" panose="05000000000000000000" pitchFamily="2" charset="2"/>
              </a:rPr>
              <a:t> stöd i utformning av     t ex integration och tekniska tjänster</a:t>
            </a:r>
            <a:endParaRPr lang="sv-SE" sz="1200" dirty="0"/>
          </a:p>
        </p:txBody>
      </p:sp>
      <p:sp>
        <p:nvSpPr>
          <p:cNvPr id="23" name="textruta 22"/>
          <p:cNvSpPr txBox="1"/>
          <p:nvPr/>
        </p:nvSpPr>
        <p:spPr>
          <a:xfrm>
            <a:off x="9325344" y="4738587"/>
            <a:ext cx="1966020" cy="1107996"/>
          </a:xfrm>
          <a:prstGeom prst="rect">
            <a:avLst/>
          </a:prstGeom>
          <a:noFill/>
        </p:spPr>
        <p:txBody>
          <a:bodyPr wrap="square" lIns="0" tIns="0" rIns="0" bIns="0" rtlCol="0">
            <a:spAutoFit/>
          </a:bodyPr>
          <a:lstStyle>
            <a:defPPr>
              <a:defRPr lang="sv-SE"/>
            </a:defPPr>
            <a:lvl1pPr>
              <a:defRPr sz="1000">
                <a:solidFill>
                  <a:schemeClr val="accent1"/>
                </a:solidFill>
              </a:defRPr>
            </a:lvl1pPr>
          </a:lstStyle>
          <a:p>
            <a:r>
              <a:rPr lang="sv-SE" sz="1200" b="1" dirty="0">
                <a:solidFill>
                  <a:schemeClr val="tx1"/>
                </a:solidFill>
                <a:latin typeface="Tahoma" panose="020B0604030504040204" pitchFamily="34" charset="0"/>
                <a:ea typeface="Tahoma" panose="020B0604030504040204" pitchFamily="34" charset="0"/>
                <a:cs typeface="Tahoma" panose="020B0604030504040204" pitchFamily="34" charset="0"/>
              </a:rPr>
              <a:t>Användningsområde</a:t>
            </a:r>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rPr>
              <a:t>Tydlighet i hur informationen benämns, struktureras och  lagras som data i ett IT-stöd </a:t>
            </a:r>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stöd i användning, IT-utveckling och förvaltning</a:t>
            </a:r>
            <a:endParaRPr lang="sv-SE"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Bildobjekt 2"/>
          <p:cNvPicPr>
            <a:picLocks noChangeAspect="1"/>
          </p:cNvPicPr>
          <p:nvPr/>
        </p:nvPicPr>
        <p:blipFill>
          <a:blip r:embed="rId3"/>
          <a:stretch>
            <a:fillRect/>
          </a:stretch>
        </p:blipFill>
        <p:spPr>
          <a:xfrm>
            <a:off x="933609" y="1298188"/>
            <a:ext cx="3997318" cy="1970836"/>
          </a:xfrm>
          <a:prstGeom prst="rect">
            <a:avLst/>
          </a:prstGeom>
        </p:spPr>
      </p:pic>
      <p:pic>
        <p:nvPicPr>
          <p:cNvPr id="4" name="Bildobjekt 3"/>
          <p:cNvPicPr>
            <a:picLocks noChangeAspect="1"/>
          </p:cNvPicPr>
          <p:nvPr/>
        </p:nvPicPr>
        <p:blipFill>
          <a:blip r:embed="rId4"/>
          <a:stretch>
            <a:fillRect/>
          </a:stretch>
        </p:blipFill>
        <p:spPr>
          <a:xfrm>
            <a:off x="898893" y="4738587"/>
            <a:ext cx="2941146" cy="1062911"/>
          </a:xfrm>
          <a:prstGeom prst="rect">
            <a:avLst/>
          </a:prstGeom>
        </p:spPr>
      </p:pic>
      <p:pic>
        <p:nvPicPr>
          <p:cNvPr id="5" name="Bildobjekt 4"/>
          <p:cNvPicPr>
            <a:picLocks noChangeAspect="1"/>
          </p:cNvPicPr>
          <p:nvPr/>
        </p:nvPicPr>
        <p:blipFill>
          <a:blip r:embed="rId5"/>
          <a:stretch>
            <a:fillRect/>
          </a:stretch>
        </p:blipFill>
        <p:spPr>
          <a:xfrm>
            <a:off x="6399565" y="4741340"/>
            <a:ext cx="1923549" cy="1132302"/>
          </a:xfrm>
          <a:prstGeom prst="rect">
            <a:avLst/>
          </a:prstGeom>
        </p:spPr>
      </p:pic>
      <p:grpSp>
        <p:nvGrpSpPr>
          <p:cNvPr id="9" name="Grupp 8">
            <a:extLst>
              <a:ext uri="{FF2B5EF4-FFF2-40B4-BE49-F238E27FC236}">
                <a16:creationId xmlns:a16="http://schemas.microsoft.com/office/drawing/2014/main" id="{10802A61-D436-4010-8D2D-189E2BD9A08B}"/>
              </a:ext>
            </a:extLst>
          </p:cNvPr>
          <p:cNvGrpSpPr/>
          <p:nvPr/>
        </p:nvGrpSpPr>
        <p:grpSpPr>
          <a:xfrm>
            <a:off x="5349976" y="3187865"/>
            <a:ext cx="1492050" cy="1052258"/>
            <a:chOff x="5349976" y="3187865"/>
            <a:chExt cx="1492050" cy="1052258"/>
          </a:xfrm>
        </p:grpSpPr>
        <p:sp>
          <p:nvSpPr>
            <p:cNvPr id="18" name="Pil: nedåt 17">
              <a:extLst>
                <a:ext uri="{FF2B5EF4-FFF2-40B4-BE49-F238E27FC236}">
                  <a16:creationId xmlns:a16="http://schemas.microsoft.com/office/drawing/2014/main" id="{DEDEF711-D065-4357-929D-B544DF603296}"/>
                </a:ext>
              </a:extLst>
            </p:cNvPr>
            <p:cNvSpPr/>
            <p:nvPr/>
          </p:nvSpPr>
          <p:spPr bwMode="auto">
            <a:xfrm rot="5400000">
              <a:off x="5961103" y="3698354"/>
              <a:ext cx="285275" cy="798264"/>
            </a:xfrm>
            <a:prstGeom prst="down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sv-SE" sz="800" dirty="0">
                  <a:latin typeface="Tahoma" charset="0"/>
                </a:rPr>
                <a:t>MAPPAS MOT</a:t>
              </a:r>
            </a:p>
          </p:txBody>
        </p:sp>
        <p:sp>
          <p:nvSpPr>
            <p:cNvPr id="13" name="Pil: uppåt 12">
              <a:extLst>
                <a:ext uri="{FF2B5EF4-FFF2-40B4-BE49-F238E27FC236}">
                  <a16:creationId xmlns:a16="http://schemas.microsoft.com/office/drawing/2014/main" id="{854AF144-7702-427E-B9D6-36C39809678A}"/>
                </a:ext>
              </a:extLst>
            </p:cNvPr>
            <p:cNvSpPr/>
            <p:nvPr/>
          </p:nvSpPr>
          <p:spPr bwMode="auto">
            <a:xfrm>
              <a:off x="6570287" y="3187865"/>
              <a:ext cx="271739" cy="828338"/>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800" b="0" i="0" u="none" strike="noStrike" cap="none" normalizeH="0" baseline="0" dirty="0">
                  <a:ln>
                    <a:noFill/>
                  </a:ln>
                  <a:solidFill>
                    <a:schemeClr val="tx1"/>
                  </a:solidFill>
                  <a:effectLst/>
                  <a:latin typeface="Tahoma" charset="0"/>
                </a:rPr>
                <a:t>MAPPAS MOT</a:t>
              </a:r>
            </a:p>
          </p:txBody>
        </p:sp>
        <p:sp>
          <p:nvSpPr>
            <p:cNvPr id="26" name="Pil: uppåt 25">
              <a:extLst>
                <a:ext uri="{FF2B5EF4-FFF2-40B4-BE49-F238E27FC236}">
                  <a16:creationId xmlns:a16="http://schemas.microsoft.com/office/drawing/2014/main" id="{AF629727-1C54-4849-9492-52353C1E5272}"/>
                </a:ext>
              </a:extLst>
            </p:cNvPr>
            <p:cNvSpPr/>
            <p:nvPr/>
          </p:nvSpPr>
          <p:spPr bwMode="auto">
            <a:xfrm>
              <a:off x="5349976" y="3192020"/>
              <a:ext cx="271739" cy="828338"/>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800" b="0" i="0" u="none" strike="noStrike" cap="none" normalizeH="0" baseline="0" dirty="0">
                  <a:ln>
                    <a:noFill/>
                  </a:ln>
                  <a:solidFill>
                    <a:schemeClr val="tx1"/>
                  </a:solidFill>
                  <a:effectLst/>
                  <a:latin typeface="Tahoma" charset="0"/>
                </a:rPr>
                <a:t>MAPPAS MOT</a:t>
              </a:r>
            </a:p>
          </p:txBody>
        </p:sp>
      </p:grpSp>
    </p:spTree>
    <p:extLst>
      <p:ext uri="{BB962C8B-B14F-4D97-AF65-F5344CB8AC3E}">
        <p14:creationId xmlns:p14="http://schemas.microsoft.com/office/powerpoint/2010/main" val="363739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ubrik 1"/>
          <p:cNvSpPr txBox="1">
            <a:spLocks/>
          </p:cNvSpPr>
          <p:nvPr/>
        </p:nvSpPr>
        <p:spPr bwMode="auto">
          <a:xfrm>
            <a:off x="1179404" y="352169"/>
            <a:ext cx="9980819" cy="99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Informationsmodell i verksamhetsperspektiv = grafisk, extra smart, ordlista</a:t>
            </a:r>
          </a:p>
        </p:txBody>
      </p:sp>
      <p:sp>
        <p:nvSpPr>
          <p:cNvPr id="48" name="Rektangel 47">
            <a:extLst>
              <a:ext uri="{FF2B5EF4-FFF2-40B4-BE49-F238E27FC236}">
                <a16:creationId xmlns:a16="http://schemas.microsoft.com/office/drawing/2014/main" id="{C96985DE-E154-4041-BD0B-B918791D68C1}"/>
              </a:ext>
            </a:extLst>
          </p:cNvPr>
          <p:cNvSpPr/>
          <p:nvPr/>
        </p:nvSpPr>
        <p:spPr>
          <a:xfrm>
            <a:off x="5835778" y="4550115"/>
            <a:ext cx="4983355" cy="1430006"/>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Förvaltningsdel</a:t>
            </a:r>
          </a:p>
        </p:txBody>
      </p:sp>
      <p:sp>
        <p:nvSpPr>
          <p:cNvPr id="50" name="Rektangel 49">
            <a:extLst>
              <a:ext uri="{FF2B5EF4-FFF2-40B4-BE49-F238E27FC236}">
                <a16:creationId xmlns:a16="http://schemas.microsoft.com/office/drawing/2014/main" id="{36E101EC-D19D-49AB-8BA2-B623BC3BBBA4}"/>
              </a:ext>
            </a:extLst>
          </p:cNvPr>
          <p:cNvSpPr/>
          <p:nvPr/>
        </p:nvSpPr>
        <p:spPr>
          <a:xfrm>
            <a:off x="5464843" y="2107544"/>
            <a:ext cx="3486804" cy="1632728"/>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Fastighet</a:t>
            </a:r>
          </a:p>
          <a:p>
            <a:pPr algn="ctr" eaLnBrk="0" fontAlgn="base" hangingPunct="0">
              <a:spcBef>
                <a:spcPct val="0"/>
              </a:spcBef>
              <a:spcAft>
                <a:spcPct val="0"/>
              </a:spcAft>
            </a:pPr>
            <a:r>
              <a:rPr lang="sv-SE" sz="1200" b="1" dirty="0">
                <a:latin typeface="Tahoma" charset="0"/>
              </a:rPr>
              <a:t> </a:t>
            </a:r>
          </a:p>
          <a:p>
            <a:pPr algn="ctr" eaLnBrk="0" fontAlgn="base" hangingPunct="0">
              <a:spcBef>
                <a:spcPct val="0"/>
              </a:spcBef>
              <a:spcAft>
                <a:spcPct val="0"/>
              </a:spcAft>
            </a:pPr>
            <a:endParaRPr lang="sv-SE" sz="1200" b="1" dirty="0">
              <a:latin typeface="Tahoma" charset="0"/>
            </a:endParaRPr>
          </a:p>
        </p:txBody>
      </p:sp>
      <p:sp>
        <p:nvSpPr>
          <p:cNvPr id="52" name="Rektangel 51">
            <a:extLst>
              <a:ext uri="{FF2B5EF4-FFF2-40B4-BE49-F238E27FC236}">
                <a16:creationId xmlns:a16="http://schemas.microsoft.com/office/drawing/2014/main" id="{D4DCD3D4-F561-4F39-8928-5C2C6EE6A33F}"/>
              </a:ext>
            </a:extLst>
          </p:cNvPr>
          <p:cNvSpPr/>
          <p:nvPr/>
        </p:nvSpPr>
        <p:spPr>
          <a:xfrm>
            <a:off x="9383533" y="2526522"/>
            <a:ext cx="1389055"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Förvaltnings-enhet</a:t>
            </a:r>
          </a:p>
        </p:txBody>
      </p:sp>
      <p:sp>
        <p:nvSpPr>
          <p:cNvPr id="60" name="Rektangel 59">
            <a:extLst>
              <a:ext uri="{FF2B5EF4-FFF2-40B4-BE49-F238E27FC236}">
                <a16:creationId xmlns:a16="http://schemas.microsoft.com/office/drawing/2014/main" id="{99B2BCE6-3657-4159-A815-43F2D97E76A0}"/>
              </a:ext>
            </a:extLst>
          </p:cNvPr>
          <p:cNvSpPr/>
          <p:nvPr/>
        </p:nvSpPr>
        <p:spPr>
          <a:xfrm>
            <a:off x="5694031" y="2504286"/>
            <a:ext cx="1400065"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Inrikes fastighet</a:t>
            </a:r>
          </a:p>
          <a:p>
            <a:pPr algn="ctr" eaLnBrk="0" fontAlgn="base" hangingPunct="0">
              <a:spcBef>
                <a:spcPct val="0"/>
              </a:spcBef>
              <a:spcAft>
                <a:spcPct val="0"/>
              </a:spcAft>
            </a:pPr>
            <a:r>
              <a:rPr lang="sv-SE" sz="1200" b="1" dirty="0">
                <a:latin typeface="Tahoma" charset="0"/>
              </a:rPr>
              <a:t> - </a:t>
            </a:r>
            <a:r>
              <a:rPr lang="sv-SE" sz="1200" b="1" dirty="0" err="1">
                <a:latin typeface="Tahoma" charset="0"/>
              </a:rPr>
              <a:t>Fastighets-beteckning</a:t>
            </a:r>
            <a:endParaRPr lang="sv-SE" sz="1200" b="1" dirty="0">
              <a:latin typeface="Tahoma" charset="0"/>
            </a:endParaRPr>
          </a:p>
          <a:p>
            <a:pPr algn="ctr" eaLnBrk="0" fontAlgn="base" hangingPunct="0">
              <a:spcBef>
                <a:spcPct val="0"/>
              </a:spcBef>
              <a:spcAft>
                <a:spcPct val="0"/>
              </a:spcAft>
            </a:pPr>
            <a:endParaRPr lang="sv-SE" sz="1200" b="1" dirty="0">
              <a:latin typeface="Tahoma" charset="0"/>
            </a:endParaRPr>
          </a:p>
        </p:txBody>
      </p:sp>
      <p:cxnSp>
        <p:nvCxnSpPr>
          <p:cNvPr id="62" name="Rak 11">
            <a:extLst>
              <a:ext uri="{FF2B5EF4-FFF2-40B4-BE49-F238E27FC236}">
                <a16:creationId xmlns:a16="http://schemas.microsoft.com/office/drawing/2014/main" id="{8DDAD68D-ABE8-4751-BEEF-B4ED620DAE99}"/>
              </a:ext>
            </a:extLst>
          </p:cNvPr>
          <p:cNvCxnSpPr>
            <a:cxnSpLocks/>
          </p:cNvCxnSpPr>
          <p:nvPr/>
        </p:nvCxnSpPr>
        <p:spPr>
          <a:xfrm flipV="1">
            <a:off x="2349829" y="3198437"/>
            <a:ext cx="3329037" cy="4625"/>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ak 14">
            <a:extLst>
              <a:ext uri="{FF2B5EF4-FFF2-40B4-BE49-F238E27FC236}">
                <a16:creationId xmlns:a16="http://schemas.microsoft.com/office/drawing/2014/main" id="{140E63AB-858A-4973-B91E-6EAAF793271F}"/>
              </a:ext>
            </a:extLst>
          </p:cNvPr>
          <p:cNvCxnSpPr>
            <a:cxnSpLocks/>
          </p:cNvCxnSpPr>
          <p:nvPr/>
        </p:nvCxnSpPr>
        <p:spPr>
          <a:xfrm flipV="1">
            <a:off x="2327725" y="2726610"/>
            <a:ext cx="3353841" cy="58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8" name="Rektangel 77">
            <a:extLst>
              <a:ext uri="{FF2B5EF4-FFF2-40B4-BE49-F238E27FC236}">
                <a16:creationId xmlns:a16="http://schemas.microsoft.com/office/drawing/2014/main" id="{28B45120-566B-4360-B174-87E716188544}"/>
              </a:ext>
            </a:extLst>
          </p:cNvPr>
          <p:cNvSpPr/>
          <p:nvPr/>
        </p:nvSpPr>
        <p:spPr>
          <a:xfrm>
            <a:off x="1419413" y="2497557"/>
            <a:ext cx="1495238"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Legal aktör</a:t>
            </a:r>
          </a:p>
          <a:p>
            <a:pPr algn="ctr" eaLnBrk="0" fontAlgn="base" hangingPunct="0">
              <a:spcBef>
                <a:spcPct val="0"/>
              </a:spcBef>
              <a:spcAft>
                <a:spcPct val="0"/>
              </a:spcAft>
            </a:pPr>
            <a:r>
              <a:rPr lang="sv-SE" sz="1200" b="1" dirty="0">
                <a:latin typeface="Tahoma" charset="0"/>
              </a:rPr>
              <a:t> -</a:t>
            </a:r>
            <a:r>
              <a:rPr lang="sv-SE" sz="1200" dirty="0" err="1">
                <a:latin typeface="Tahoma" charset="0"/>
              </a:rPr>
              <a:t>Organisationsnr</a:t>
            </a:r>
            <a:r>
              <a:rPr lang="sv-SE" sz="1200" dirty="0">
                <a:latin typeface="Tahoma" charset="0"/>
              </a:rPr>
              <a:t>/ Personnr</a:t>
            </a:r>
          </a:p>
          <a:p>
            <a:pPr algn="ctr" eaLnBrk="0" fontAlgn="base" hangingPunct="0">
              <a:spcBef>
                <a:spcPct val="0"/>
              </a:spcBef>
              <a:spcAft>
                <a:spcPct val="0"/>
              </a:spcAft>
            </a:pPr>
            <a:endParaRPr lang="sv-SE" sz="1200" b="1" dirty="0">
              <a:latin typeface="Tahoma" charset="0"/>
            </a:endParaRPr>
          </a:p>
        </p:txBody>
      </p:sp>
      <p:sp>
        <p:nvSpPr>
          <p:cNvPr id="80" name="Rektangel 79">
            <a:extLst>
              <a:ext uri="{FF2B5EF4-FFF2-40B4-BE49-F238E27FC236}">
                <a16:creationId xmlns:a16="http://schemas.microsoft.com/office/drawing/2014/main" id="{D46DCE21-F6E6-4DBC-970A-CF728D10E3CE}"/>
              </a:ext>
            </a:extLst>
          </p:cNvPr>
          <p:cNvSpPr/>
          <p:nvPr/>
        </p:nvSpPr>
        <p:spPr>
          <a:xfrm>
            <a:off x="6040899" y="4896029"/>
            <a:ext cx="1366202"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Byggnad</a:t>
            </a:r>
          </a:p>
        </p:txBody>
      </p:sp>
      <p:sp>
        <p:nvSpPr>
          <p:cNvPr id="81" name="Rektangel 80">
            <a:extLst>
              <a:ext uri="{FF2B5EF4-FFF2-40B4-BE49-F238E27FC236}">
                <a16:creationId xmlns:a16="http://schemas.microsoft.com/office/drawing/2014/main" id="{DAD92EFF-6BF5-4D95-A13D-D05D6A57FED8}"/>
              </a:ext>
            </a:extLst>
          </p:cNvPr>
          <p:cNvSpPr/>
          <p:nvPr/>
        </p:nvSpPr>
        <p:spPr>
          <a:xfrm>
            <a:off x="3934852" y="4892534"/>
            <a:ext cx="1381982"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Byggnadsdel</a:t>
            </a:r>
          </a:p>
        </p:txBody>
      </p:sp>
      <p:cxnSp>
        <p:nvCxnSpPr>
          <p:cNvPr id="82" name="Rak 32">
            <a:extLst>
              <a:ext uri="{FF2B5EF4-FFF2-40B4-BE49-F238E27FC236}">
                <a16:creationId xmlns:a16="http://schemas.microsoft.com/office/drawing/2014/main" id="{2C2E33B8-554F-4F65-BABF-784C0DF50DBC}"/>
              </a:ext>
            </a:extLst>
          </p:cNvPr>
          <p:cNvCxnSpPr>
            <a:stCxn id="81" idx="3"/>
            <a:endCxn id="80" idx="1"/>
          </p:cNvCxnSpPr>
          <p:nvPr/>
        </p:nvCxnSpPr>
        <p:spPr>
          <a:xfrm>
            <a:off x="5316834" y="5334014"/>
            <a:ext cx="724065" cy="3495"/>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ak 33">
            <a:extLst>
              <a:ext uri="{FF2B5EF4-FFF2-40B4-BE49-F238E27FC236}">
                <a16:creationId xmlns:a16="http://schemas.microsoft.com/office/drawing/2014/main" id="{E1CAD53B-BF6D-4D7C-ADD9-42E79F8A04A9}"/>
              </a:ext>
            </a:extLst>
          </p:cNvPr>
          <p:cNvCxnSpPr>
            <a:cxnSpLocks/>
            <a:stCxn id="52" idx="2"/>
          </p:cNvCxnSpPr>
          <p:nvPr/>
        </p:nvCxnSpPr>
        <p:spPr>
          <a:xfrm>
            <a:off x="10078061" y="3409481"/>
            <a:ext cx="9597" cy="114063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4" name="textruta 83">
            <a:extLst>
              <a:ext uri="{FF2B5EF4-FFF2-40B4-BE49-F238E27FC236}">
                <a16:creationId xmlns:a16="http://schemas.microsoft.com/office/drawing/2014/main" id="{ECBF1BDF-E875-48F5-8F3E-547F0B8DEC72}"/>
              </a:ext>
            </a:extLst>
          </p:cNvPr>
          <p:cNvSpPr txBox="1"/>
          <p:nvPr/>
        </p:nvSpPr>
        <p:spPr>
          <a:xfrm>
            <a:off x="2955399" y="2533020"/>
            <a:ext cx="1024127" cy="184666"/>
          </a:xfrm>
          <a:prstGeom prst="rect">
            <a:avLst/>
          </a:prstGeom>
          <a:noFill/>
        </p:spPr>
        <p:txBody>
          <a:bodyPr wrap="none" lIns="0" tIns="0" rIns="0" bIns="0" rtlCol="0">
            <a:spAutoFit/>
          </a:bodyPr>
          <a:lstStyle/>
          <a:p>
            <a:r>
              <a:rPr lang="sv-SE" sz="1200" dirty="0">
                <a:latin typeface="Tahoma" panose="020B0604030504040204" pitchFamily="34" charset="0"/>
                <a:ea typeface="Tahoma" panose="020B0604030504040204" pitchFamily="34" charset="0"/>
                <a:cs typeface="Tahoma" panose="020B0604030504040204" pitchFamily="34" charset="0"/>
              </a:rPr>
              <a:t>Lagfaren ägare</a:t>
            </a:r>
          </a:p>
        </p:txBody>
      </p:sp>
      <p:sp>
        <p:nvSpPr>
          <p:cNvPr id="86" name="textruta 85">
            <a:extLst>
              <a:ext uri="{FF2B5EF4-FFF2-40B4-BE49-F238E27FC236}">
                <a16:creationId xmlns:a16="http://schemas.microsoft.com/office/drawing/2014/main" id="{70C09DB2-79F7-4737-8832-213C8713E022}"/>
              </a:ext>
            </a:extLst>
          </p:cNvPr>
          <p:cNvSpPr txBox="1"/>
          <p:nvPr/>
        </p:nvSpPr>
        <p:spPr>
          <a:xfrm>
            <a:off x="4667763" y="2641756"/>
            <a:ext cx="185948" cy="153888"/>
          </a:xfrm>
          <a:prstGeom prst="rect">
            <a:avLst/>
          </a:prstGeom>
          <a:noFill/>
        </p:spPr>
        <p:txBody>
          <a:bodyPr wrap="non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har</a:t>
            </a:r>
          </a:p>
        </p:txBody>
      </p:sp>
      <p:sp>
        <p:nvSpPr>
          <p:cNvPr id="87" name="textruta 86">
            <a:extLst>
              <a:ext uri="{FF2B5EF4-FFF2-40B4-BE49-F238E27FC236}">
                <a16:creationId xmlns:a16="http://schemas.microsoft.com/office/drawing/2014/main" id="{66DA2FC0-0C58-4243-8984-317F2CE3C326}"/>
              </a:ext>
            </a:extLst>
          </p:cNvPr>
          <p:cNvSpPr txBox="1"/>
          <p:nvPr/>
        </p:nvSpPr>
        <p:spPr>
          <a:xfrm>
            <a:off x="2941953" y="3007896"/>
            <a:ext cx="958724" cy="184666"/>
          </a:xfrm>
          <a:prstGeom prst="rect">
            <a:avLst/>
          </a:prstGeom>
          <a:noFill/>
        </p:spPr>
        <p:txBody>
          <a:bodyPr wrap="none" lIns="0" tIns="0" rIns="0" bIns="0" rtlCol="0">
            <a:spAutoFit/>
          </a:bodyPr>
          <a:lstStyle>
            <a:defPPr>
              <a:defRPr lang="en-US"/>
            </a:defPPr>
            <a:lvl1pPr>
              <a:defRPr sz="1400">
                <a:latin typeface="Tahoma" panose="020B0604030504040204" pitchFamily="34" charset="0"/>
                <a:ea typeface="Tahoma" panose="020B0604030504040204" pitchFamily="34" charset="0"/>
                <a:cs typeface="Tahoma" panose="020B0604030504040204" pitchFamily="34" charset="0"/>
              </a:defRPr>
            </a:lvl1pPr>
          </a:lstStyle>
          <a:p>
            <a:r>
              <a:rPr lang="sv-SE" sz="1200" dirty="0"/>
              <a:t>Taxerad ägare</a:t>
            </a:r>
          </a:p>
        </p:txBody>
      </p:sp>
      <p:sp>
        <p:nvSpPr>
          <p:cNvPr id="88" name="textruta 87">
            <a:extLst>
              <a:ext uri="{FF2B5EF4-FFF2-40B4-BE49-F238E27FC236}">
                <a16:creationId xmlns:a16="http://schemas.microsoft.com/office/drawing/2014/main" id="{3FFA919B-EF94-4795-A5E5-6A5B91C6151B}"/>
              </a:ext>
            </a:extLst>
          </p:cNvPr>
          <p:cNvSpPr txBox="1"/>
          <p:nvPr/>
        </p:nvSpPr>
        <p:spPr>
          <a:xfrm>
            <a:off x="9816882" y="3890057"/>
            <a:ext cx="591349" cy="307777"/>
          </a:xfrm>
          <a:prstGeom prst="rect">
            <a:avLst/>
          </a:prstGeom>
          <a:noFill/>
        </p:spPr>
        <p:txBody>
          <a:bodyPr wrap="square" lIns="0" tIns="0" rIns="0" bIns="0" rtlCol="0">
            <a:spAutoFit/>
          </a:bodyPr>
          <a:lstStyle/>
          <a:p>
            <a:pPr algn="ctr"/>
            <a:r>
              <a:rPr lang="sv-SE" sz="1000" dirty="0">
                <a:latin typeface="Tahoma" panose="020B0604030504040204" pitchFamily="34" charset="0"/>
                <a:ea typeface="Tahoma" panose="020B0604030504040204" pitchFamily="34" charset="0"/>
                <a:cs typeface="Tahoma" panose="020B0604030504040204" pitchFamily="34" charset="0"/>
              </a:rPr>
              <a:t>förvaltas inom</a:t>
            </a:r>
          </a:p>
        </p:txBody>
      </p:sp>
      <p:sp>
        <p:nvSpPr>
          <p:cNvPr id="89" name="textruta 88">
            <a:extLst>
              <a:ext uri="{FF2B5EF4-FFF2-40B4-BE49-F238E27FC236}">
                <a16:creationId xmlns:a16="http://schemas.microsoft.com/office/drawing/2014/main" id="{A9C8E569-C297-4A33-AF1A-37A591EFAD90}"/>
              </a:ext>
            </a:extLst>
          </p:cNvPr>
          <p:cNvSpPr txBox="1"/>
          <p:nvPr/>
        </p:nvSpPr>
        <p:spPr>
          <a:xfrm>
            <a:off x="5452094" y="5265118"/>
            <a:ext cx="339837" cy="153888"/>
          </a:xfrm>
          <a:prstGeom prst="rect">
            <a:avLst/>
          </a:prstGeom>
          <a:noFill/>
        </p:spPr>
        <p:txBody>
          <a:bodyPr wrap="squar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finns i</a:t>
            </a:r>
          </a:p>
        </p:txBody>
      </p:sp>
      <p:sp>
        <p:nvSpPr>
          <p:cNvPr id="90" name="textruta 89">
            <a:extLst>
              <a:ext uri="{FF2B5EF4-FFF2-40B4-BE49-F238E27FC236}">
                <a16:creationId xmlns:a16="http://schemas.microsoft.com/office/drawing/2014/main" id="{57EA4D81-8991-4D52-9EDA-14DE899C07D4}"/>
              </a:ext>
            </a:extLst>
          </p:cNvPr>
          <p:cNvSpPr txBox="1"/>
          <p:nvPr/>
        </p:nvSpPr>
        <p:spPr>
          <a:xfrm>
            <a:off x="4686623" y="3125051"/>
            <a:ext cx="185948" cy="153888"/>
          </a:xfrm>
          <a:prstGeom prst="rect">
            <a:avLst/>
          </a:prstGeom>
          <a:noFill/>
        </p:spPr>
        <p:txBody>
          <a:bodyPr wrap="non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har</a:t>
            </a:r>
          </a:p>
        </p:txBody>
      </p:sp>
      <p:sp>
        <p:nvSpPr>
          <p:cNvPr id="91" name="Likbent triangel 90">
            <a:extLst>
              <a:ext uri="{FF2B5EF4-FFF2-40B4-BE49-F238E27FC236}">
                <a16:creationId xmlns:a16="http://schemas.microsoft.com/office/drawing/2014/main" id="{3562291D-7383-4202-A2CC-AF000D6A8C33}"/>
              </a:ext>
            </a:extLst>
          </p:cNvPr>
          <p:cNvSpPr/>
          <p:nvPr/>
        </p:nvSpPr>
        <p:spPr>
          <a:xfrm rot="16200000">
            <a:off x="4579013" y="3182061"/>
            <a:ext cx="6095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sp>
        <p:nvSpPr>
          <p:cNvPr id="92" name="Likbent triangel 91">
            <a:extLst>
              <a:ext uri="{FF2B5EF4-FFF2-40B4-BE49-F238E27FC236}">
                <a16:creationId xmlns:a16="http://schemas.microsoft.com/office/drawing/2014/main" id="{B125A2E7-A92D-492A-BE25-43C758CF2522}"/>
              </a:ext>
            </a:extLst>
          </p:cNvPr>
          <p:cNvSpPr/>
          <p:nvPr/>
        </p:nvSpPr>
        <p:spPr>
          <a:xfrm>
            <a:off x="10044015" y="3799999"/>
            <a:ext cx="6808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sp>
        <p:nvSpPr>
          <p:cNvPr id="93" name="Likbent triangel 92">
            <a:extLst>
              <a:ext uri="{FF2B5EF4-FFF2-40B4-BE49-F238E27FC236}">
                <a16:creationId xmlns:a16="http://schemas.microsoft.com/office/drawing/2014/main" id="{EC5E09C7-2228-4FC1-9490-5B15D9C0553B}"/>
              </a:ext>
            </a:extLst>
          </p:cNvPr>
          <p:cNvSpPr/>
          <p:nvPr/>
        </p:nvSpPr>
        <p:spPr>
          <a:xfrm rot="16200000">
            <a:off x="4562710" y="2699486"/>
            <a:ext cx="6095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sp>
        <p:nvSpPr>
          <p:cNvPr id="94" name="Likbent triangel 93">
            <a:extLst>
              <a:ext uri="{FF2B5EF4-FFF2-40B4-BE49-F238E27FC236}">
                <a16:creationId xmlns:a16="http://schemas.microsoft.com/office/drawing/2014/main" id="{05694CCC-D8E1-4E0E-918F-266AE797F244}"/>
              </a:ext>
            </a:extLst>
          </p:cNvPr>
          <p:cNvSpPr/>
          <p:nvPr/>
        </p:nvSpPr>
        <p:spPr>
          <a:xfrm rot="16200000" flipV="1">
            <a:off x="5861790" y="5308236"/>
            <a:ext cx="6095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sp>
        <p:nvSpPr>
          <p:cNvPr id="95" name="Likbent triangel 94">
            <a:extLst>
              <a:ext uri="{FF2B5EF4-FFF2-40B4-BE49-F238E27FC236}">
                <a16:creationId xmlns:a16="http://schemas.microsoft.com/office/drawing/2014/main" id="{94480DB1-8DEA-4D87-ADEC-6949EFFAAA86}"/>
              </a:ext>
            </a:extLst>
          </p:cNvPr>
          <p:cNvSpPr/>
          <p:nvPr/>
        </p:nvSpPr>
        <p:spPr>
          <a:xfrm>
            <a:off x="2140902" y="3792243"/>
            <a:ext cx="6808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a typeface="Intro Cond" charset="0"/>
              <a:cs typeface="Intro Cond" charset="0"/>
            </a:endParaRPr>
          </a:p>
        </p:txBody>
      </p:sp>
      <p:sp>
        <p:nvSpPr>
          <p:cNvPr id="96" name="textruta 95">
            <a:extLst>
              <a:ext uri="{FF2B5EF4-FFF2-40B4-BE49-F238E27FC236}">
                <a16:creationId xmlns:a16="http://schemas.microsoft.com/office/drawing/2014/main" id="{C9DA719E-A3B9-4307-AAFF-7B75F6788284}"/>
              </a:ext>
            </a:extLst>
          </p:cNvPr>
          <p:cNvSpPr txBox="1"/>
          <p:nvPr/>
        </p:nvSpPr>
        <p:spPr>
          <a:xfrm>
            <a:off x="2271621" y="3406853"/>
            <a:ext cx="672492" cy="184666"/>
          </a:xfrm>
          <a:prstGeom prst="rect">
            <a:avLst/>
          </a:prstGeom>
          <a:noFill/>
        </p:spPr>
        <p:txBody>
          <a:bodyPr wrap="none" lIns="0" tIns="0" rIns="0" bIns="0" rtlCol="0">
            <a:spAutoFit/>
          </a:bodyPr>
          <a:lstStyle/>
          <a:p>
            <a:r>
              <a:rPr lang="sv-SE" sz="1200" dirty="0">
                <a:latin typeface="Tahoma" panose="020B0604030504040204" pitchFamily="34" charset="0"/>
                <a:ea typeface="Tahoma" panose="020B0604030504040204" pitchFamily="34" charset="0"/>
                <a:cs typeface="Tahoma" panose="020B0604030504040204" pitchFamily="34" charset="0"/>
              </a:rPr>
              <a:t>Hyresgäst</a:t>
            </a:r>
          </a:p>
        </p:txBody>
      </p:sp>
      <p:sp>
        <p:nvSpPr>
          <p:cNvPr id="97" name="Rektangel 96">
            <a:extLst>
              <a:ext uri="{FF2B5EF4-FFF2-40B4-BE49-F238E27FC236}">
                <a16:creationId xmlns:a16="http://schemas.microsoft.com/office/drawing/2014/main" id="{B7064BD1-624A-44D4-9CBE-B6B9222F36FF}"/>
              </a:ext>
            </a:extLst>
          </p:cNvPr>
          <p:cNvSpPr/>
          <p:nvPr/>
        </p:nvSpPr>
        <p:spPr>
          <a:xfrm>
            <a:off x="1413363" y="4896885"/>
            <a:ext cx="1495238"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Hyresavtal</a:t>
            </a:r>
          </a:p>
        </p:txBody>
      </p:sp>
      <p:sp>
        <p:nvSpPr>
          <p:cNvPr id="98" name="textruta 97">
            <a:extLst>
              <a:ext uri="{FF2B5EF4-FFF2-40B4-BE49-F238E27FC236}">
                <a16:creationId xmlns:a16="http://schemas.microsoft.com/office/drawing/2014/main" id="{74B1A312-CE38-4D53-8067-7011B33EF3BB}"/>
              </a:ext>
            </a:extLst>
          </p:cNvPr>
          <p:cNvSpPr txBox="1"/>
          <p:nvPr/>
        </p:nvSpPr>
        <p:spPr>
          <a:xfrm>
            <a:off x="3432514" y="4956041"/>
            <a:ext cx="443263" cy="369332"/>
          </a:xfrm>
          <a:prstGeom prst="rect">
            <a:avLst/>
          </a:prstGeom>
          <a:noFill/>
        </p:spPr>
        <p:txBody>
          <a:bodyPr wrap="none" lIns="0" tIns="0" rIns="0" bIns="0" rtlCol="0">
            <a:spAutoFit/>
          </a:bodyPr>
          <a:lstStyle/>
          <a:p>
            <a:r>
              <a:rPr lang="sv-SE" sz="1200" dirty="0">
                <a:latin typeface="Tahoma" panose="020B0604030504040204" pitchFamily="34" charset="0"/>
                <a:ea typeface="Tahoma" panose="020B0604030504040204" pitchFamily="34" charset="0"/>
                <a:cs typeface="Tahoma" panose="020B0604030504040204" pitchFamily="34" charset="0"/>
              </a:rPr>
              <a:t>Hyres-</a:t>
            </a:r>
          </a:p>
          <a:p>
            <a:r>
              <a:rPr lang="sv-SE" sz="1200" dirty="0">
                <a:latin typeface="Tahoma" panose="020B0604030504040204" pitchFamily="34" charset="0"/>
                <a:ea typeface="Tahoma" panose="020B0604030504040204" pitchFamily="34" charset="0"/>
                <a:cs typeface="Tahoma" panose="020B0604030504040204" pitchFamily="34" charset="0"/>
              </a:rPr>
              <a:t>objekt</a:t>
            </a:r>
          </a:p>
        </p:txBody>
      </p:sp>
      <p:sp>
        <p:nvSpPr>
          <p:cNvPr id="99" name="textruta 98">
            <a:extLst>
              <a:ext uri="{FF2B5EF4-FFF2-40B4-BE49-F238E27FC236}">
                <a16:creationId xmlns:a16="http://schemas.microsoft.com/office/drawing/2014/main" id="{56E471EC-3D15-422D-A69F-2A6B56BBAA06}"/>
              </a:ext>
            </a:extLst>
          </p:cNvPr>
          <p:cNvSpPr txBox="1"/>
          <p:nvPr/>
        </p:nvSpPr>
        <p:spPr>
          <a:xfrm>
            <a:off x="3524745" y="4405702"/>
            <a:ext cx="1400063" cy="215444"/>
          </a:xfrm>
          <a:prstGeom prst="rect">
            <a:avLst/>
          </a:prstGeom>
          <a:noFill/>
        </p:spPr>
        <p:txBody>
          <a:bodyPr wrap="none" lIns="0" tIns="0" rIns="0" bIns="0" rtlCol="0">
            <a:spAutoFit/>
          </a:bodyPr>
          <a:lstStyle/>
          <a:p>
            <a:r>
              <a:rPr lang="sv-SE" sz="1400" dirty="0">
                <a:solidFill>
                  <a:srgbClr val="0070C0"/>
                </a:solidFill>
              </a:rPr>
              <a:t>Informationsobjekt</a:t>
            </a:r>
          </a:p>
        </p:txBody>
      </p:sp>
      <p:cxnSp>
        <p:nvCxnSpPr>
          <p:cNvPr id="100" name="Rak pil 8">
            <a:extLst>
              <a:ext uri="{FF2B5EF4-FFF2-40B4-BE49-F238E27FC236}">
                <a16:creationId xmlns:a16="http://schemas.microsoft.com/office/drawing/2014/main" id="{3C21925B-AB36-4B32-8FB2-085F19374C4F}"/>
              </a:ext>
            </a:extLst>
          </p:cNvPr>
          <p:cNvCxnSpPr>
            <a:cxnSpLocks/>
          </p:cNvCxnSpPr>
          <p:nvPr/>
        </p:nvCxnSpPr>
        <p:spPr>
          <a:xfrm>
            <a:off x="4283304" y="4617901"/>
            <a:ext cx="233970" cy="26239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1" name="textruta 100">
            <a:extLst>
              <a:ext uri="{FF2B5EF4-FFF2-40B4-BE49-F238E27FC236}">
                <a16:creationId xmlns:a16="http://schemas.microsoft.com/office/drawing/2014/main" id="{D25B3170-EA59-4AC3-8CCB-8881A9548F43}"/>
              </a:ext>
            </a:extLst>
          </p:cNvPr>
          <p:cNvSpPr txBox="1"/>
          <p:nvPr/>
        </p:nvSpPr>
        <p:spPr>
          <a:xfrm flipH="1">
            <a:off x="3134204" y="3860958"/>
            <a:ext cx="416950" cy="215444"/>
          </a:xfrm>
          <a:prstGeom prst="rect">
            <a:avLst/>
          </a:prstGeom>
          <a:noFill/>
        </p:spPr>
        <p:txBody>
          <a:bodyPr wrap="square" lIns="0" tIns="0" rIns="0" bIns="0" rtlCol="0">
            <a:spAutoFit/>
          </a:bodyPr>
          <a:lstStyle/>
          <a:p>
            <a:r>
              <a:rPr lang="sv-SE" sz="1400" dirty="0">
                <a:solidFill>
                  <a:srgbClr val="0070C0"/>
                </a:solidFill>
              </a:rPr>
              <a:t>Roll</a:t>
            </a:r>
          </a:p>
        </p:txBody>
      </p:sp>
      <p:cxnSp>
        <p:nvCxnSpPr>
          <p:cNvPr id="102" name="Rak pil 44">
            <a:extLst>
              <a:ext uri="{FF2B5EF4-FFF2-40B4-BE49-F238E27FC236}">
                <a16:creationId xmlns:a16="http://schemas.microsoft.com/office/drawing/2014/main" id="{78EEEC46-009B-4F69-8477-A56C1E8D6863}"/>
              </a:ext>
            </a:extLst>
          </p:cNvPr>
          <p:cNvCxnSpPr>
            <a:cxnSpLocks/>
          </p:cNvCxnSpPr>
          <p:nvPr/>
        </p:nvCxnSpPr>
        <p:spPr>
          <a:xfrm flipH="1" flipV="1">
            <a:off x="2822690" y="3605650"/>
            <a:ext cx="267505" cy="30310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3" name="textruta 102">
            <a:extLst>
              <a:ext uri="{FF2B5EF4-FFF2-40B4-BE49-F238E27FC236}">
                <a16:creationId xmlns:a16="http://schemas.microsoft.com/office/drawing/2014/main" id="{633E4D76-8560-458C-AAA1-2E5B7C8CB517}"/>
              </a:ext>
            </a:extLst>
          </p:cNvPr>
          <p:cNvSpPr txBox="1"/>
          <p:nvPr/>
        </p:nvSpPr>
        <p:spPr>
          <a:xfrm>
            <a:off x="7517443" y="3916402"/>
            <a:ext cx="1999480" cy="430887"/>
          </a:xfrm>
          <a:prstGeom prst="rect">
            <a:avLst/>
          </a:prstGeom>
          <a:noFill/>
        </p:spPr>
        <p:txBody>
          <a:bodyPr wrap="square" lIns="0" tIns="0" rIns="0" bIns="0" rtlCol="0">
            <a:spAutoFit/>
          </a:bodyPr>
          <a:lstStyle/>
          <a:p>
            <a:pPr algn="ctr"/>
            <a:r>
              <a:rPr lang="sv-SE" sz="1400" dirty="0">
                <a:solidFill>
                  <a:srgbClr val="0070C0"/>
                </a:solidFill>
              </a:rPr>
              <a:t>Läsanvisning med </a:t>
            </a:r>
            <a:r>
              <a:rPr lang="sv-SE" sz="1400" dirty="0" err="1">
                <a:solidFill>
                  <a:srgbClr val="0070C0"/>
                </a:solidFill>
              </a:rPr>
              <a:t>riktningspil</a:t>
            </a:r>
            <a:endParaRPr lang="sv-SE" sz="1400" dirty="0">
              <a:solidFill>
                <a:srgbClr val="0070C0"/>
              </a:solidFill>
            </a:endParaRPr>
          </a:p>
        </p:txBody>
      </p:sp>
      <p:sp>
        <p:nvSpPr>
          <p:cNvPr id="104" name="textruta 103">
            <a:extLst>
              <a:ext uri="{FF2B5EF4-FFF2-40B4-BE49-F238E27FC236}">
                <a16:creationId xmlns:a16="http://schemas.microsoft.com/office/drawing/2014/main" id="{290ABCA3-BB6E-4DBF-B0C9-B1070BB9A19C}"/>
              </a:ext>
            </a:extLst>
          </p:cNvPr>
          <p:cNvSpPr txBox="1"/>
          <p:nvPr/>
        </p:nvSpPr>
        <p:spPr>
          <a:xfrm>
            <a:off x="3867949" y="3612113"/>
            <a:ext cx="602729" cy="215444"/>
          </a:xfrm>
          <a:prstGeom prst="rect">
            <a:avLst/>
          </a:prstGeom>
          <a:noFill/>
        </p:spPr>
        <p:txBody>
          <a:bodyPr wrap="none" lIns="0" tIns="0" rIns="0" bIns="0" rtlCol="0">
            <a:spAutoFit/>
          </a:bodyPr>
          <a:lstStyle/>
          <a:p>
            <a:r>
              <a:rPr lang="sv-SE" sz="1400" dirty="0">
                <a:solidFill>
                  <a:srgbClr val="0070C0"/>
                </a:solidFill>
              </a:rPr>
              <a:t>Relation</a:t>
            </a:r>
          </a:p>
        </p:txBody>
      </p:sp>
      <p:sp>
        <p:nvSpPr>
          <p:cNvPr id="105" name="textruta 104">
            <a:extLst>
              <a:ext uri="{FF2B5EF4-FFF2-40B4-BE49-F238E27FC236}">
                <a16:creationId xmlns:a16="http://schemas.microsoft.com/office/drawing/2014/main" id="{250681D3-77FC-4DE3-A0E9-3D5A2AE613C1}"/>
              </a:ext>
            </a:extLst>
          </p:cNvPr>
          <p:cNvSpPr txBox="1"/>
          <p:nvPr/>
        </p:nvSpPr>
        <p:spPr>
          <a:xfrm>
            <a:off x="4911724" y="3939189"/>
            <a:ext cx="573170" cy="215444"/>
          </a:xfrm>
          <a:prstGeom prst="rect">
            <a:avLst/>
          </a:prstGeom>
          <a:noFill/>
        </p:spPr>
        <p:txBody>
          <a:bodyPr wrap="none" lIns="0" tIns="0" rIns="0" bIns="0" rtlCol="0">
            <a:spAutoFit/>
          </a:bodyPr>
          <a:lstStyle/>
          <a:p>
            <a:r>
              <a:rPr lang="sv-SE" sz="1400" dirty="0">
                <a:solidFill>
                  <a:srgbClr val="0070C0"/>
                </a:solidFill>
              </a:rPr>
              <a:t>Attribut</a:t>
            </a:r>
          </a:p>
        </p:txBody>
      </p:sp>
      <p:cxnSp>
        <p:nvCxnSpPr>
          <p:cNvPr id="106" name="Rak pil 58">
            <a:extLst>
              <a:ext uri="{FF2B5EF4-FFF2-40B4-BE49-F238E27FC236}">
                <a16:creationId xmlns:a16="http://schemas.microsoft.com/office/drawing/2014/main" id="{A5036B69-6E36-4193-8309-7C9E08078ADF}"/>
              </a:ext>
            </a:extLst>
          </p:cNvPr>
          <p:cNvCxnSpPr>
            <a:cxnSpLocks/>
            <a:stCxn id="105" idx="0"/>
          </p:cNvCxnSpPr>
          <p:nvPr/>
        </p:nvCxnSpPr>
        <p:spPr>
          <a:xfrm flipV="1">
            <a:off x="5198309" y="3182061"/>
            <a:ext cx="784348" cy="75712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7" name="Rak 32">
            <a:extLst>
              <a:ext uri="{FF2B5EF4-FFF2-40B4-BE49-F238E27FC236}">
                <a16:creationId xmlns:a16="http://schemas.microsoft.com/office/drawing/2014/main" id="{BB6F72EF-2A3A-44A6-9FD2-BFD2E52332B6}"/>
              </a:ext>
            </a:extLst>
          </p:cNvPr>
          <p:cNvCxnSpPr>
            <a:cxnSpLocks/>
            <a:stCxn id="97" idx="3"/>
            <a:endCxn id="81" idx="1"/>
          </p:cNvCxnSpPr>
          <p:nvPr/>
        </p:nvCxnSpPr>
        <p:spPr>
          <a:xfrm flipV="1">
            <a:off x="2908601" y="5334014"/>
            <a:ext cx="1026251" cy="4351"/>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ruta 107">
            <a:extLst>
              <a:ext uri="{FF2B5EF4-FFF2-40B4-BE49-F238E27FC236}">
                <a16:creationId xmlns:a16="http://schemas.microsoft.com/office/drawing/2014/main" id="{23DFCFB8-B047-46BB-9601-997791AB605F}"/>
              </a:ext>
            </a:extLst>
          </p:cNvPr>
          <p:cNvSpPr txBox="1"/>
          <p:nvPr/>
        </p:nvSpPr>
        <p:spPr>
          <a:xfrm>
            <a:off x="2993837" y="5248429"/>
            <a:ext cx="460062" cy="153888"/>
          </a:xfrm>
          <a:prstGeom prst="rect">
            <a:avLst/>
          </a:prstGeom>
          <a:noFill/>
        </p:spPr>
        <p:txBody>
          <a:bodyPr wrap="squar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avser</a:t>
            </a:r>
          </a:p>
        </p:txBody>
      </p:sp>
      <p:sp>
        <p:nvSpPr>
          <p:cNvPr id="109" name="Likbent triangel 108">
            <a:extLst>
              <a:ext uri="{FF2B5EF4-FFF2-40B4-BE49-F238E27FC236}">
                <a16:creationId xmlns:a16="http://schemas.microsoft.com/office/drawing/2014/main" id="{723D2946-FD87-4860-860C-32F449AFC010}"/>
              </a:ext>
            </a:extLst>
          </p:cNvPr>
          <p:cNvSpPr/>
          <p:nvPr/>
        </p:nvSpPr>
        <p:spPr>
          <a:xfrm rot="16200000" flipV="1">
            <a:off x="3371703" y="5307944"/>
            <a:ext cx="6095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cxnSp>
        <p:nvCxnSpPr>
          <p:cNvPr id="110" name="Rak pil 47">
            <a:extLst>
              <a:ext uri="{FF2B5EF4-FFF2-40B4-BE49-F238E27FC236}">
                <a16:creationId xmlns:a16="http://schemas.microsoft.com/office/drawing/2014/main" id="{51C76551-F929-4FE7-AE9B-3894D0A8AC7C}"/>
              </a:ext>
            </a:extLst>
          </p:cNvPr>
          <p:cNvCxnSpPr>
            <a:cxnSpLocks/>
          </p:cNvCxnSpPr>
          <p:nvPr/>
        </p:nvCxnSpPr>
        <p:spPr>
          <a:xfrm flipH="1">
            <a:off x="7517443" y="4146931"/>
            <a:ext cx="461548" cy="1161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1" name="Rak pil 49">
            <a:extLst>
              <a:ext uri="{FF2B5EF4-FFF2-40B4-BE49-F238E27FC236}">
                <a16:creationId xmlns:a16="http://schemas.microsoft.com/office/drawing/2014/main" id="{2726E01C-9BC6-4C0B-9AF1-374335B1AE47}"/>
              </a:ext>
            </a:extLst>
          </p:cNvPr>
          <p:cNvCxnSpPr>
            <a:cxnSpLocks/>
          </p:cNvCxnSpPr>
          <p:nvPr/>
        </p:nvCxnSpPr>
        <p:spPr>
          <a:xfrm flipH="1" flipV="1">
            <a:off x="4031142" y="3182061"/>
            <a:ext cx="168450" cy="42051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2" name="Rektangel 111">
            <a:extLst>
              <a:ext uri="{FF2B5EF4-FFF2-40B4-BE49-F238E27FC236}">
                <a16:creationId xmlns:a16="http://schemas.microsoft.com/office/drawing/2014/main" id="{C6A14EB3-9225-4A89-AFCF-968C5D9BA2BE}"/>
              </a:ext>
            </a:extLst>
          </p:cNvPr>
          <p:cNvSpPr/>
          <p:nvPr/>
        </p:nvSpPr>
        <p:spPr bwMode="auto">
          <a:xfrm>
            <a:off x="2908601" y="1544893"/>
            <a:ext cx="2008415" cy="732130"/>
          </a:xfrm>
          <a:prstGeom prst="rect">
            <a:avLst/>
          </a:prstGeom>
          <a:solidFill>
            <a:schemeClr val="bg1">
              <a:alpha val="68000"/>
            </a:schemeClr>
          </a:solidFill>
          <a:ln w="12700" cap="flat" cmpd="sng" algn="ctr">
            <a:solidFill>
              <a:schemeClr val="tx1"/>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0" lang="sv-SE"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Definition: </a:t>
            </a:r>
            <a:r>
              <a:rPr lang="sv-SE" sz="1200" dirty="0">
                <a:latin typeface="Tahoma" panose="020B0604030504040204" pitchFamily="34" charset="0"/>
                <a:ea typeface="Tahoma" panose="020B0604030504040204" pitchFamily="34" charset="0"/>
                <a:cs typeface="Tahoma" panose="020B0604030504040204" pitchFamily="34" charset="0"/>
              </a:rPr>
              <a:t>En fysisk eller juridisk person som har egen rättskapacitet. </a:t>
            </a:r>
            <a:endParaRPr kumimoji="0" lang="sv-SE"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3" name="Rak koppling 112">
            <a:extLst>
              <a:ext uri="{FF2B5EF4-FFF2-40B4-BE49-F238E27FC236}">
                <a16:creationId xmlns:a16="http://schemas.microsoft.com/office/drawing/2014/main" id="{2E089D9A-10BB-4A58-8107-E374741756D9}"/>
              </a:ext>
            </a:extLst>
          </p:cNvPr>
          <p:cNvCxnSpPr>
            <a:cxnSpLocks/>
            <a:stCxn id="78" idx="0"/>
            <a:endCxn id="112" idx="1"/>
          </p:cNvCxnSpPr>
          <p:nvPr/>
        </p:nvCxnSpPr>
        <p:spPr bwMode="auto">
          <a:xfrm flipV="1">
            <a:off x="2167032" y="1910958"/>
            <a:ext cx="741569" cy="586599"/>
          </a:xfrm>
          <a:prstGeom prst="line">
            <a:avLst/>
          </a:prstGeom>
          <a:solidFill>
            <a:schemeClr val="accent1"/>
          </a:solidFill>
          <a:ln w="127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Rektangel 113">
            <a:extLst>
              <a:ext uri="{FF2B5EF4-FFF2-40B4-BE49-F238E27FC236}">
                <a16:creationId xmlns:a16="http://schemas.microsoft.com/office/drawing/2014/main" id="{B3BAFB7A-A80A-4930-B0F1-0A813FEF98FD}"/>
              </a:ext>
            </a:extLst>
          </p:cNvPr>
          <p:cNvSpPr/>
          <p:nvPr/>
        </p:nvSpPr>
        <p:spPr>
          <a:xfrm>
            <a:off x="7307693" y="2514203"/>
            <a:ext cx="1400065"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Utrikes fastighet</a:t>
            </a:r>
          </a:p>
          <a:p>
            <a:pPr algn="ctr" eaLnBrk="0" fontAlgn="base" hangingPunct="0">
              <a:spcBef>
                <a:spcPct val="0"/>
              </a:spcBef>
              <a:spcAft>
                <a:spcPct val="0"/>
              </a:spcAft>
            </a:pPr>
            <a:r>
              <a:rPr lang="sv-SE" sz="1200" b="1" dirty="0">
                <a:latin typeface="Tahoma" charset="0"/>
              </a:rPr>
              <a:t> </a:t>
            </a:r>
          </a:p>
          <a:p>
            <a:pPr algn="ctr" eaLnBrk="0" fontAlgn="base" hangingPunct="0">
              <a:spcBef>
                <a:spcPct val="0"/>
              </a:spcBef>
              <a:spcAft>
                <a:spcPct val="0"/>
              </a:spcAft>
            </a:pPr>
            <a:endParaRPr lang="sv-SE" sz="1200" b="1" dirty="0">
              <a:latin typeface="Tahoma" charset="0"/>
            </a:endParaRPr>
          </a:p>
        </p:txBody>
      </p:sp>
      <p:sp>
        <p:nvSpPr>
          <p:cNvPr id="115" name="Rektangel 114">
            <a:extLst>
              <a:ext uri="{FF2B5EF4-FFF2-40B4-BE49-F238E27FC236}">
                <a16:creationId xmlns:a16="http://schemas.microsoft.com/office/drawing/2014/main" id="{5CCA4F0D-3E13-48CE-809E-DAF9F25E5B0F}"/>
              </a:ext>
            </a:extLst>
          </p:cNvPr>
          <p:cNvSpPr/>
          <p:nvPr/>
        </p:nvSpPr>
        <p:spPr>
          <a:xfrm>
            <a:off x="7595710" y="4887945"/>
            <a:ext cx="1366202"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Anläggning</a:t>
            </a:r>
          </a:p>
        </p:txBody>
      </p:sp>
      <p:sp>
        <p:nvSpPr>
          <p:cNvPr id="116" name="Rektangel 115">
            <a:extLst>
              <a:ext uri="{FF2B5EF4-FFF2-40B4-BE49-F238E27FC236}">
                <a16:creationId xmlns:a16="http://schemas.microsoft.com/office/drawing/2014/main" id="{81005F79-D353-406E-A391-B560DFBF46A7}"/>
              </a:ext>
            </a:extLst>
          </p:cNvPr>
          <p:cNvSpPr/>
          <p:nvPr/>
        </p:nvSpPr>
        <p:spPr>
          <a:xfrm>
            <a:off x="9150521" y="4867341"/>
            <a:ext cx="1366202" cy="882959"/>
          </a:xfrm>
          <a:prstGeom prst="rect">
            <a:avLst/>
          </a:prstGeom>
          <a:solidFill>
            <a:srgbClr val="EFDAA1"/>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sv-SE" sz="1200" b="1" dirty="0">
                <a:latin typeface="Tahoma" charset="0"/>
              </a:rPr>
              <a:t>Mark- och vattenområde</a:t>
            </a:r>
          </a:p>
        </p:txBody>
      </p:sp>
      <p:cxnSp>
        <p:nvCxnSpPr>
          <p:cNvPr id="117" name="Rak 33">
            <a:extLst>
              <a:ext uri="{FF2B5EF4-FFF2-40B4-BE49-F238E27FC236}">
                <a16:creationId xmlns:a16="http://schemas.microsoft.com/office/drawing/2014/main" id="{7ADB57CE-5678-4108-BC47-9508DB033215}"/>
              </a:ext>
            </a:extLst>
          </p:cNvPr>
          <p:cNvCxnSpPr>
            <a:cxnSpLocks/>
          </p:cNvCxnSpPr>
          <p:nvPr/>
        </p:nvCxnSpPr>
        <p:spPr>
          <a:xfrm>
            <a:off x="7341737" y="3740272"/>
            <a:ext cx="0" cy="809843"/>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ruta 117">
            <a:extLst>
              <a:ext uri="{FF2B5EF4-FFF2-40B4-BE49-F238E27FC236}">
                <a16:creationId xmlns:a16="http://schemas.microsoft.com/office/drawing/2014/main" id="{8FF23942-588C-41D6-A63F-0754E016FFE8}"/>
              </a:ext>
            </a:extLst>
          </p:cNvPr>
          <p:cNvSpPr txBox="1"/>
          <p:nvPr/>
        </p:nvSpPr>
        <p:spPr>
          <a:xfrm>
            <a:off x="7055209" y="4140604"/>
            <a:ext cx="591349" cy="153888"/>
          </a:xfrm>
          <a:prstGeom prst="rect">
            <a:avLst/>
          </a:prstGeom>
          <a:noFill/>
        </p:spPr>
        <p:txBody>
          <a:bodyPr wrap="square" lIns="0" tIns="0" rIns="0" bIns="0" rtlCol="0">
            <a:spAutoFit/>
          </a:bodyPr>
          <a:lstStyle/>
          <a:p>
            <a:pPr algn="ctr"/>
            <a:r>
              <a:rPr lang="sv-SE" sz="1000" dirty="0">
                <a:latin typeface="Tahoma" panose="020B0604030504040204" pitchFamily="34" charset="0"/>
                <a:ea typeface="Tahoma" panose="020B0604030504040204" pitchFamily="34" charset="0"/>
                <a:cs typeface="Tahoma" panose="020B0604030504040204" pitchFamily="34" charset="0"/>
              </a:rPr>
              <a:t>finns i</a:t>
            </a:r>
          </a:p>
        </p:txBody>
      </p:sp>
      <p:sp>
        <p:nvSpPr>
          <p:cNvPr id="119" name="Likbent triangel 118">
            <a:extLst>
              <a:ext uri="{FF2B5EF4-FFF2-40B4-BE49-F238E27FC236}">
                <a16:creationId xmlns:a16="http://schemas.microsoft.com/office/drawing/2014/main" id="{4CF4E476-907F-4D39-AA01-68F1C8C3A27A}"/>
              </a:ext>
            </a:extLst>
          </p:cNvPr>
          <p:cNvSpPr/>
          <p:nvPr/>
        </p:nvSpPr>
        <p:spPr>
          <a:xfrm>
            <a:off x="7307693" y="4051546"/>
            <a:ext cx="68089" cy="60959"/>
          </a:xfrm>
          <a:prstGeom prst="triangle">
            <a:avLst/>
          </a:prstGeom>
          <a:solidFill>
            <a:srgbClr val="967200"/>
          </a:solidFill>
          <a:ln w="38100">
            <a:solidFill>
              <a:srgbClr val="967200"/>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ndParaRPr>
          </a:p>
        </p:txBody>
      </p:sp>
      <p:cxnSp>
        <p:nvCxnSpPr>
          <p:cNvPr id="120" name="Rak 11">
            <a:extLst>
              <a:ext uri="{FF2B5EF4-FFF2-40B4-BE49-F238E27FC236}">
                <a16:creationId xmlns:a16="http://schemas.microsoft.com/office/drawing/2014/main" id="{629A34E8-CEBE-4601-99A9-59603AA150A4}"/>
              </a:ext>
            </a:extLst>
          </p:cNvPr>
          <p:cNvCxnSpPr>
            <a:cxnSpLocks/>
            <a:stCxn id="97" idx="0"/>
            <a:endCxn id="78" idx="2"/>
          </p:cNvCxnSpPr>
          <p:nvPr/>
        </p:nvCxnSpPr>
        <p:spPr>
          <a:xfrm flipV="1">
            <a:off x="2160982" y="3380516"/>
            <a:ext cx="6050" cy="1516369"/>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textruta 120">
            <a:extLst>
              <a:ext uri="{FF2B5EF4-FFF2-40B4-BE49-F238E27FC236}">
                <a16:creationId xmlns:a16="http://schemas.microsoft.com/office/drawing/2014/main" id="{F255773F-5359-4FFD-827F-0799453556A4}"/>
              </a:ext>
            </a:extLst>
          </p:cNvPr>
          <p:cNvSpPr txBox="1"/>
          <p:nvPr/>
        </p:nvSpPr>
        <p:spPr>
          <a:xfrm>
            <a:off x="1977355" y="3931581"/>
            <a:ext cx="456856" cy="307777"/>
          </a:xfrm>
          <a:prstGeom prst="rect">
            <a:avLst/>
          </a:prstGeom>
          <a:noFill/>
        </p:spPr>
        <p:txBody>
          <a:bodyPr wrap="non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tecknat </a:t>
            </a:r>
          </a:p>
          <a:p>
            <a:r>
              <a:rPr lang="sv-SE" sz="1000" dirty="0">
                <a:latin typeface="Tahoma" panose="020B0604030504040204" pitchFamily="34" charset="0"/>
                <a:ea typeface="Tahoma" panose="020B0604030504040204" pitchFamily="34" charset="0"/>
                <a:cs typeface="Tahoma" panose="020B0604030504040204" pitchFamily="34" charset="0"/>
              </a:rPr>
              <a:t>med</a:t>
            </a:r>
          </a:p>
        </p:txBody>
      </p:sp>
    </p:spTree>
    <p:extLst>
      <p:ext uri="{BB962C8B-B14F-4D97-AF65-F5344CB8AC3E}">
        <p14:creationId xmlns:p14="http://schemas.microsoft.com/office/powerpoint/2010/main" val="148611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Placeholder 2"/>
          <p:cNvSpPr>
            <a:spLocks noGrp="1"/>
          </p:cNvSpPr>
          <p:nvPr>
            <p:ph type="body" sz="quarter" idx="10"/>
          </p:nvPr>
        </p:nvSpPr>
        <p:spPr bwMode="auto">
          <a:xfrm>
            <a:off x="1179404" y="1573687"/>
            <a:ext cx="9544641" cy="4075475"/>
          </a:xfrm>
        </p:spPr>
        <p:txBody>
          <a:bodyPr wrap="square">
            <a:spAutoFit/>
          </a:bodyPr>
          <a:lstStyle/>
          <a:p>
            <a:pPr marL="742950" lvl="1" indent="-285750" defTabSz="457200">
              <a:buFont typeface="Arial" panose="020B0604020202020204" pitchFamily="34" charset="0"/>
              <a:buChar char="•"/>
            </a:pPr>
            <a:r>
              <a:rPr lang="sv-SE" sz="2000" kern="1200" dirty="0">
                <a:solidFill>
                  <a:schemeClr val="tx1"/>
                </a:solidFill>
                <a:ea typeface="+mn-ea"/>
                <a:cs typeface="+mn-cs"/>
              </a:rPr>
              <a:t>Använd befintliga standarder eller de facto standarder, t ex branschstandard, företagets beslutade standard</a:t>
            </a:r>
          </a:p>
          <a:p>
            <a:pPr marL="457200" lvl="1" defTabSz="457200"/>
            <a:r>
              <a:rPr lang="sv-SE" sz="2000" kern="1200" dirty="0">
                <a:solidFill>
                  <a:schemeClr val="tx1"/>
                </a:solidFill>
                <a:ea typeface="+mn-ea"/>
                <a:cs typeface="+mn-cs"/>
              </a:rPr>
              <a:t> </a:t>
            </a:r>
          </a:p>
          <a:p>
            <a:pPr marL="742950" lvl="1" indent="-285750" defTabSz="457200">
              <a:buFont typeface="Arial" panose="020B0604020202020204" pitchFamily="34" charset="0"/>
              <a:buChar char="•"/>
            </a:pPr>
            <a:r>
              <a:rPr lang="sv-SE" sz="2000" kern="1200" dirty="0">
                <a:solidFill>
                  <a:schemeClr val="tx1"/>
                </a:solidFill>
                <a:ea typeface="+mn-ea"/>
                <a:cs typeface="+mn-cs"/>
              </a:rPr>
              <a:t>Undvik synonymer och homonymer </a:t>
            </a:r>
          </a:p>
          <a:p>
            <a:pPr marL="742950" lvl="1" indent="-285750" defTabSz="457200">
              <a:buFont typeface="Arial" panose="020B0604020202020204" pitchFamily="34" charset="0"/>
              <a:buChar char="•"/>
            </a:pPr>
            <a:endParaRPr lang="sv-SE" sz="2000" kern="1200" dirty="0">
              <a:solidFill>
                <a:schemeClr val="tx1"/>
              </a:solidFill>
              <a:ea typeface="+mn-ea"/>
              <a:cs typeface="+mn-cs"/>
            </a:endParaRPr>
          </a:p>
          <a:p>
            <a:pPr marL="742950" lvl="1" indent="-285750" defTabSz="457200">
              <a:buFont typeface="Arial" panose="020B0604020202020204" pitchFamily="34" charset="0"/>
              <a:buChar char="•"/>
            </a:pPr>
            <a:r>
              <a:rPr lang="sv-SE" sz="2000" kern="1200" dirty="0">
                <a:solidFill>
                  <a:schemeClr val="tx1"/>
                </a:solidFill>
                <a:ea typeface="+mn-ea"/>
                <a:cs typeface="+mn-cs"/>
              </a:rPr>
              <a:t>Använd termer som kommer från verksamheten – inte från befintliga IT-system</a:t>
            </a:r>
          </a:p>
          <a:p>
            <a:pPr marL="742950" lvl="1" indent="-285750" defTabSz="457200">
              <a:buFont typeface="Arial" panose="020B0604020202020204" pitchFamily="34" charset="0"/>
              <a:buChar char="•"/>
            </a:pPr>
            <a:endParaRPr lang="sv-SE" sz="2000" kern="1200" dirty="0">
              <a:solidFill>
                <a:schemeClr val="tx1"/>
              </a:solidFill>
              <a:ea typeface="+mn-ea"/>
              <a:cs typeface="+mn-cs"/>
            </a:endParaRPr>
          </a:p>
          <a:p>
            <a:pPr marL="742950" lvl="1" indent="-285750" defTabSz="457200">
              <a:buFont typeface="Arial" panose="020B0604020202020204" pitchFamily="34" charset="0"/>
              <a:buChar char="•"/>
            </a:pPr>
            <a:r>
              <a:rPr lang="sv-SE" sz="2000" kern="1200" dirty="0">
                <a:solidFill>
                  <a:schemeClr val="tx1"/>
                </a:solidFill>
                <a:ea typeface="+mn-ea"/>
                <a:cs typeface="+mn-cs"/>
              </a:rPr>
              <a:t>Använd termer som kan förstås intuitivt av många </a:t>
            </a:r>
          </a:p>
          <a:p>
            <a:pPr marL="742950" lvl="1" indent="-285750" defTabSz="457200">
              <a:buFont typeface="Arial" panose="020B0604020202020204" pitchFamily="34" charset="0"/>
              <a:buChar char="•"/>
            </a:pPr>
            <a:endParaRPr lang="sv-SE" sz="2000" kern="1200" dirty="0">
              <a:solidFill>
                <a:schemeClr val="tx1"/>
              </a:solidFill>
              <a:ea typeface="+mn-ea"/>
              <a:cs typeface="+mn-cs"/>
            </a:endParaRPr>
          </a:p>
          <a:p>
            <a:pPr marL="742950" lvl="1" indent="-285750" defTabSz="457200">
              <a:buFont typeface="Arial" panose="020B0604020202020204" pitchFamily="34" charset="0"/>
              <a:buChar char="•"/>
            </a:pPr>
            <a:r>
              <a:rPr lang="sv-SE" sz="2000" kern="1200" dirty="0">
                <a:solidFill>
                  <a:schemeClr val="tx1"/>
                </a:solidFill>
                <a:ea typeface="+mn-ea"/>
                <a:cs typeface="+mn-cs"/>
              </a:rPr>
              <a:t>Uttryck termer utan förkortningar </a:t>
            </a:r>
          </a:p>
        </p:txBody>
      </p:sp>
      <p:sp>
        <p:nvSpPr>
          <p:cNvPr id="5" name="Rubrik 1">
            <a:extLst>
              <a:ext uri="{FF2B5EF4-FFF2-40B4-BE49-F238E27FC236}">
                <a16:creationId xmlns:a16="http://schemas.microsoft.com/office/drawing/2014/main" id="{E9A1E31D-31D6-4316-A50A-FABF01C83160}"/>
              </a:ext>
            </a:extLst>
          </p:cNvPr>
          <p:cNvSpPr txBox="1">
            <a:spLocks/>
          </p:cNvSpPr>
          <p:nvPr/>
        </p:nvSpPr>
        <p:spPr bwMode="auto">
          <a:xfrm>
            <a:off x="1179404" y="352169"/>
            <a:ext cx="9980819" cy="60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Bra termer</a:t>
            </a:r>
          </a:p>
        </p:txBody>
      </p:sp>
      <p:sp>
        <p:nvSpPr>
          <p:cNvPr id="2" name="textruta 1">
            <a:extLst>
              <a:ext uri="{FF2B5EF4-FFF2-40B4-BE49-F238E27FC236}">
                <a16:creationId xmlns:a16="http://schemas.microsoft.com/office/drawing/2014/main" id="{D44B0A28-4BB7-43A0-BC78-A299648C522E}"/>
              </a:ext>
            </a:extLst>
          </p:cNvPr>
          <p:cNvSpPr txBox="1"/>
          <p:nvPr/>
        </p:nvSpPr>
        <p:spPr>
          <a:xfrm>
            <a:off x="5790360" y="5253150"/>
            <a:ext cx="4179349" cy="1015663"/>
          </a:xfrm>
          <a:prstGeom prst="rect">
            <a:avLst/>
          </a:prstGeom>
          <a:noFill/>
        </p:spPr>
        <p:txBody>
          <a:bodyPr wrap="none" rtlCol="0">
            <a:spAutoFit/>
          </a:bodyPr>
          <a:lstStyle/>
          <a:p>
            <a:r>
              <a:rPr lang="sv-SE" dirty="0">
                <a:solidFill>
                  <a:srgbClr val="B00050"/>
                </a:solidFill>
              </a:rPr>
              <a:t>Mindre bra exempel: </a:t>
            </a:r>
          </a:p>
          <a:p>
            <a:r>
              <a:rPr lang="sv-SE" dirty="0">
                <a:solidFill>
                  <a:srgbClr val="B00050"/>
                </a:solidFill>
              </a:rPr>
              <a:t>SIS = Svenska Institutet för Standarder</a:t>
            </a:r>
          </a:p>
          <a:p>
            <a:r>
              <a:rPr lang="sv-SE" dirty="0" err="1">
                <a:solidFill>
                  <a:srgbClr val="B00050"/>
                </a:solidFill>
              </a:rPr>
              <a:t>SiS</a:t>
            </a:r>
            <a:r>
              <a:rPr lang="sv-SE" dirty="0">
                <a:solidFill>
                  <a:srgbClr val="B00050"/>
                </a:solidFill>
              </a:rPr>
              <a:t> = Statens </a:t>
            </a:r>
            <a:r>
              <a:rPr lang="sv-SE" dirty="0" err="1">
                <a:solidFill>
                  <a:srgbClr val="B00050"/>
                </a:solidFill>
              </a:rPr>
              <a:t>instutitionsStyrelse</a:t>
            </a:r>
            <a:endParaRPr lang="sv-SE" dirty="0">
              <a:solidFill>
                <a:srgbClr val="B00050"/>
              </a:solidFill>
            </a:endParaRPr>
          </a:p>
        </p:txBody>
      </p:sp>
      <p:sp>
        <p:nvSpPr>
          <p:cNvPr id="6" name="textruta 5">
            <a:extLst>
              <a:ext uri="{FF2B5EF4-FFF2-40B4-BE49-F238E27FC236}">
                <a16:creationId xmlns:a16="http://schemas.microsoft.com/office/drawing/2014/main" id="{58754502-D303-4A53-85F2-E2D1B1F8FD83}"/>
              </a:ext>
            </a:extLst>
          </p:cNvPr>
          <p:cNvSpPr txBox="1"/>
          <p:nvPr/>
        </p:nvSpPr>
        <p:spPr>
          <a:xfrm>
            <a:off x="3178043" y="3684330"/>
            <a:ext cx="6032421" cy="491581"/>
          </a:xfrm>
          <a:prstGeom prst="rect">
            <a:avLst/>
          </a:prstGeom>
          <a:noFill/>
        </p:spPr>
        <p:txBody>
          <a:bodyPr wrap="none" rtlCol="0">
            <a:spAutoFit/>
          </a:bodyPr>
          <a:lstStyle/>
          <a:p>
            <a:r>
              <a:rPr lang="sv-SE" dirty="0">
                <a:solidFill>
                  <a:srgbClr val="B00050"/>
                </a:solidFill>
              </a:rPr>
              <a:t>Mindre bra exempel: Objekt, Enhet, Part, Komponent …..</a:t>
            </a:r>
          </a:p>
        </p:txBody>
      </p:sp>
    </p:spTree>
    <p:extLst>
      <p:ext uri="{BB962C8B-B14F-4D97-AF65-F5344CB8AC3E}">
        <p14:creationId xmlns:p14="http://schemas.microsoft.com/office/powerpoint/2010/main" val="4174211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2F632918-94A4-4F4B-8497-C175C738FEEF}"/>
              </a:ext>
            </a:extLst>
          </p:cNvPr>
          <p:cNvGrpSpPr/>
          <p:nvPr/>
        </p:nvGrpSpPr>
        <p:grpSpPr>
          <a:xfrm>
            <a:off x="5458402" y="1627766"/>
            <a:ext cx="5593797" cy="3154435"/>
            <a:chOff x="5458402" y="1627766"/>
            <a:chExt cx="5593797" cy="3154435"/>
          </a:xfrm>
        </p:grpSpPr>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402" y="2289979"/>
              <a:ext cx="2559390" cy="2492222"/>
            </a:xfrm>
            <a:prstGeom prst="rect">
              <a:avLst/>
            </a:prstGeom>
          </p:spPr>
        </p:pic>
        <p:sp>
          <p:nvSpPr>
            <p:cNvPr id="8" name="textruta 7"/>
            <p:cNvSpPr txBox="1"/>
            <p:nvPr/>
          </p:nvSpPr>
          <p:spPr>
            <a:xfrm rot="1838260">
              <a:off x="5870611" y="3410280"/>
              <a:ext cx="713676" cy="263600"/>
            </a:xfrm>
            <a:prstGeom prst="rect">
              <a:avLst/>
            </a:prstGeom>
            <a:noFill/>
          </p:spPr>
          <p:txBody>
            <a:bodyPr wrap="none" lIns="0" tIns="0" rIns="0" bIns="0" rtlCol="0">
              <a:noAutofit/>
            </a:bodyPr>
            <a:lstStyle/>
            <a:p>
              <a:r>
                <a:rPr lang="sv-SE" dirty="0">
                  <a:solidFill>
                    <a:schemeClr val="bg2">
                      <a:lumMod val="25000"/>
                    </a:schemeClr>
                  </a:solidFill>
                </a:rPr>
                <a:t>Produkt</a:t>
              </a: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808" y="2289979"/>
              <a:ext cx="2559391" cy="2492222"/>
            </a:xfrm>
            <a:prstGeom prst="rect">
              <a:avLst/>
            </a:prstGeom>
          </p:spPr>
        </p:pic>
        <p:sp>
          <p:nvSpPr>
            <p:cNvPr id="11" name="textruta 10"/>
            <p:cNvSpPr txBox="1"/>
            <p:nvPr/>
          </p:nvSpPr>
          <p:spPr>
            <a:xfrm rot="1838260">
              <a:off x="8896541" y="3386314"/>
              <a:ext cx="713676" cy="263600"/>
            </a:xfrm>
            <a:prstGeom prst="rect">
              <a:avLst/>
            </a:prstGeom>
            <a:noFill/>
          </p:spPr>
          <p:txBody>
            <a:bodyPr wrap="none" lIns="0" tIns="0" rIns="0" bIns="0" rtlCol="0">
              <a:noAutofit/>
            </a:bodyPr>
            <a:lstStyle/>
            <a:p>
              <a:r>
                <a:rPr lang="sv-SE" dirty="0">
                  <a:solidFill>
                    <a:schemeClr val="bg2">
                      <a:lumMod val="25000"/>
                    </a:schemeClr>
                  </a:solidFill>
                </a:rPr>
                <a:t>Produkt</a:t>
              </a:r>
            </a:p>
          </p:txBody>
        </p:sp>
        <p:sp>
          <p:nvSpPr>
            <p:cNvPr id="12" name="textruta 11"/>
            <p:cNvSpPr txBox="1"/>
            <p:nvPr/>
          </p:nvSpPr>
          <p:spPr>
            <a:xfrm>
              <a:off x="5651196" y="1627766"/>
              <a:ext cx="2232055" cy="276999"/>
            </a:xfrm>
            <a:prstGeom prst="rect">
              <a:avLst/>
            </a:prstGeom>
            <a:noFill/>
          </p:spPr>
          <p:txBody>
            <a:bodyPr wrap="square" lIns="0" tIns="0" rIns="0" bIns="0" rtlCol="0">
              <a:spAutoFit/>
            </a:bodyPr>
            <a:lstStyle/>
            <a:p>
              <a:r>
                <a:rPr lang="sv-SE" b="1" u="sng" dirty="0"/>
                <a:t>UTAN</a:t>
              </a:r>
              <a:r>
                <a:rPr lang="sv-SE" dirty="0"/>
                <a:t> tydlig definition</a:t>
              </a:r>
            </a:p>
          </p:txBody>
        </p:sp>
        <p:sp>
          <p:nvSpPr>
            <p:cNvPr id="13" name="textruta 12"/>
            <p:cNvSpPr txBox="1"/>
            <p:nvPr/>
          </p:nvSpPr>
          <p:spPr>
            <a:xfrm>
              <a:off x="8851843" y="1643155"/>
              <a:ext cx="1973935" cy="261610"/>
            </a:xfrm>
            <a:prstGeom prst="rect">
              <a:avLst/>
            </a:prstGeom>
            <a:noFill/>
          </p:spPr>
          <p:txBody>
            <a:bodyPr wrap="square" lIns="0" tIns="0" rIns="0" bIns="0" rtlCol="0">
              <a:spAutoFit/>
            </a:bodyPr>
            <a:lstStyle/>
            <a:p>
              <a:r>
                <a:rPr lang="sv-SE" sz="1700" b="1" u="sng" dirty="0">
                  <a:solidFill>
                    <a:schemeClr val="accent2">
                      <a:lumMod val="75000"/>
                    </a:schemeClr>
                  </a:solidFill>
                </a:rPr>
                <a:t>MED</a:t>
              </a:r>
              <a:r>
                <a:rPr lang="sv-SE" sz="1700" dirty="0">
                  <a:solidFill>
                    <a:schemeClr val="tx1">
                      <a:lumMod val="65000"/>
                      <a:lumOff val="35000"/>
                    </a:schemeClr>
                  </a:solidFill>
                </a:rPr>
                <a:t> tydlig </a:t>
              </a:r>
              <a:r>
                <a:rPr lang="sv-SE" sz="1700" dirty="0"/>
                <a:t>definition</a:t>
              </a:r>
            </a:p>
          </p:txBody>
        </p:sp>
        <p:cxnSp>
          <p:nvCxnSpPr>
            <p:cNvPr id="17" name="Rak pil 16"/>
            <p:cNvCxnSpPr>
              <a:cxnSpLocks/>
            </p:cNvCxnSpPr>
            <p:nvPr/>
          </p:nvCxnSpPr>
          <p:spPr>
            <a:xfrm flipH="1">
              <a:off x="9409552" y="1904765"/>
              <a:ext cx="349247" cy="6982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Rak pil 18"/>
            <p:cNvCxnSpPr>
              <a:cxnSpLocks/>
            </p:cNvCxnSpPr>
            <p:nvPr/>
          </p:nvCxnSpPr>
          <p:spPr>
            <a:xfrm flipH="1">
              <a:off x="6292453" y="1858872"/>
              <a:ext cx="74967" cy="8484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Rak pil 20"/>
            <p:cNvCxnSpPr>
              <a:cxnSpLocks/>
            </p:cNvCxnSpPr>
            <p:nvPr/>
          </p:nvCxnSpPr>
          <p:spPr>
            <a:xfrm>
              <a:off x="6528286" y="1858872"/>
              <a:ext cx="146289" cy="1267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Rak pil 22"/>
            <p:cNvCxnSpPr>
              <a:cxnSpLocks/>
            </p:cNvCxnSpPr>
            <p:nvPr/>
          </p:nvCxnSpPr>
          <p:spPr>
            <a:xfrm>
              <a:off x="6767469" y="1858873"/>
              <a:ext cx="54914" cy="9485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4" name="Rubrik 1">
            <a:extLst>
              <a:ext uri="{FF2B5EF4-FFF2-40B4-BE49-F238E27FC236}">
                <a16:creationId xmlns:a16="http://schemas.microsoft.com/office/drawing/2014/main" id="{BFE281E8-64F9-40DE-9388-C99AE6A3958A}"/>
              </a:ext>
            </a:extLst>
          </p:cNvPr>
          <p:cNvSpPr txBox="1">
            <a:spLocks/>
          </p:cNvSpPr>
          <p:nvPr/>
        </p:nvSpPr>
        <p:spPr bwMode="auto">
          <a:xfrm>
            <a:off x="1179404" y="352169"/>
            <a:ext cx="9980819" cy="60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Vikten av definitioner</a:t>
            </a:r>
          </a:p>
        </p:txBody>
      </p:sp>
      <p:pic>
        <p:nvPicPr>
          <p:cNvPr id="14" name="Bildobjekt 13">
            <a:extLst>
              <a:ext uri="{FF2B5EF4-FFF2-40B4-BE49-F238E27FC236}">
                <a16:creationId xmlns:a16="http://schemas.microsoft.com/office/drawing/2014/main" id="{84A9A651-2D79-427D-85F6-87A1057CD054}"/>
              </a:ext>
            </a:extLst>
          </p:cNvPr>
          <p:cNvPicPr>
            <a:picLocks noChangeAspect="1"/>
          </p:cNvPicPr>
          <p:nvPr/>
        </p:nvPicPr>
        <p:blipFill>
          <a:blip r:embed="rId5"/>
          <a:stretch>
            <a:fillRect/>
          </a:stretch>
        </p:blipFill>
        <p:spPr>
          <a:xfrm>
            <a:off x="946112" y="2514166"/>
            <a:ext cx="3509675" cy="1977117"/>
          </a:xfrm>
          <a:prstGeom prst="rect">
            <a:avLst/>
          </a:prstGeom>
        </p:spPr>
      </p:pic>
      <p:sp>
        <p:nvSpPr>
          <p:cNvPr id="20" name="textruta 19">
            <a:extLst>
              <a:ext uri="{FF2B5EF4-FFF2-40B4-BE49-F238E27FC236}">
                <a16:creationId xmlns:a16="http://schemas.microsoft.com/office/drawing/2014/main" id="{B3F57431-2684-4898-8FA1-8BC1CF56A6ED}"/>
              </a:ext>
            </a:extLst>
          </p:cNvPr>
          <p:cNvSpPr txBox="1"/>
          <p:nvPr/>
        </p:nvSpPr>
        <p:spPr>
          <a:xfrm>
            <a:off x="1019475" y="2084887"/>
            <a:ext cx="3646093" cy="261610"/>
          </a:xfrm>
          <a:prstGeom prst="rect">
            <a:avLst/>
          </a:prstGeom>
          <a:noFill/>
        </p:spPr>
        <p:txBody>
          <a:bodyPr wrap="square" lIns="0" tIns="0" rIns="0" bIns="0" rtlCol="0">
            <a:spAutoFit/>
          </a:bodyPr>
          <a:lstStyle/>
          <a:p>
            <a:r>
              <a:rPr lang="sv-SE" sz="1700" dirty="0">
                <a:effectLst/>
                <a:ea typeface="Arial" panose="020B0604020202020204" pitchFamily="34" charset="0"/>
              </a:rPr>
              <a:t>IT-system ≈ tomma l</a:t>
            </a:r>
            <a:r>
              <a:rPr lang="sv-SE" sz="1700" dirty="0"/>
              <a:t>agerbyggnader  </a:t>
            </a:r>
          </a:p>
        </p:txBody>
      </p:sp>
    </p:spTree>
    <p:extLst>
      <p:ext uri="{BB962C8B-B14F-4D97-AF65-F5344CB8AC3E}">
        <p14:creationId xmlns:p14="http://schemas.microsoft.com/office/powerpoint/2010/main" val="8850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DACB15B-4C4C-4C1A-A59A-DB5A61A9C6E2}"/>
              </a:ext>
            </a:extLst>
          </p:cNvPr>
          <p:cNvSpPr>
            <a:spLocks noGrp="1"/>
          </p:cNvSpPr>
          <p:nvPr>
            <p:ph sz="quarter" idx="13"/>
          </p:nvPr>
        </p:nvSpPr>
        <p:spPr>
          <a:xfrm>
            <a:off x="1179404" y="1473798"/>
            <a:ext cx="9675062" cy="4486735"/>
          </a:xfrm>
        </p:spPr>
        <p:txBody>
          <a:bodyPr/>
          <a:lstStyle/>
          <a:p>
            <a:r>
              <a:rPr lang="sv-SE" sz="2000" b="0" i="0" dirty="0">
                <a:effectLst/>
              </a:rPr>
              <a:t>Allt måste utgå från tydliga termer </a:t>
            </a:r>
            <a:r>
              <a:rPr lang="sv-SE" sz="2000" b="1" i="0" dirty="0">
                <a:effectLst/>
              </a:rPr>
              <a:t>i verksamheten </a:t>
            </a:r>
            <a:r>
              <a:rPr lang="sv-SE" sz="2000" b="0" i="0" dirty="0">
                <a:effectLst/>
              </a:rPr>
              <a:t>- annars är det omöjligt att åstadkomma förändring. </a:t>
            </a:r>
          </a:p>
          <a:p>
            <a:r>
              <a:rPr lang="sv-SE" sz="2000" dirty="0"/>
              <a:t>Kan inte alltid utgå från exakta terminologiska definitioner i ”den yttre världen”….</a:t>
            </a:r>
          </a:p>
          <a:p>
            <a:endParaRPr lang="sv-SE" sz="2000" dirty="0"/>
          </a:p>
          <a:p>
            <a:r>
              <a:rPr lang="sv-SE" sz="2000" dirty="0"/>
              <a:t>Exempel – termen ”Anslag”: </a:t>
            </a:r>
          </a:p>
          <a:p>
            <a:pPr marL="342900" indent="-342900">
              <a:buFont typeface="Arial" panose="020B0604020202020204" pitchFamily="34" charset="0"/>
              <a:buChar char="•"/>
            </a:pPr>
            <a:r>
              <a:rPr lang="sv-SE" sz="1800" dirty="0"/>
              <a:t>Definition enligt Ekonomistyrningsverket: </a:t>
            </a:r>
            <a:r>
              <a:rPr lang="sv-SE" sz="1800" b="0" i="0" dirty="0">
                <a:solidFill>
                  <a:srgbClr val="000000"/>
                </a:solidFill>
                <a:effectLst/>
              </a:rPr>
              <a:t>Utgiftspost på statens budget som riksdagen fattar beslut om.</a:t>
            </a:r>
            <a:endParaRPr lang="sv-SE" sz="1800" dirty="0"/>
          </a:p>
          <a:p>
            <a:pPr marL="342900" indent="-342900">
              <a:buFont typeface="Arial" panose="020B0604020202020204" pitchFamily="34" charset="0"/>
              <a:buChar char="•"/>
            </a:pPr>
            <a:r>
              <a:rPr lang="sv-SE" sz="1800" dirty="0"/>
              <a:t>Definition i Statens fastighetsverk: De medel som SFV får för förvaltning av bidragsfastigheter, vilka riksdagen fattar beslut om. </a:t>
            </a:r>
          </a:p>
          <a:p>
            <a:endParaRPr lang="sv-SE" sz="2000" dirty="0"/>
          </a:p>
        </p:txBody>
      </p:sp>
      <p:sp>
        <p:nvSpPr>
          <p:cNvPr id="4" name="Rubrik 1">
            <a:extLst>
              <a:ext uri="{FF2B5EF4-FFF2-40B4-BE49-F238E27FC236}">
                <a16:creationId xmlns:a16="http://schemas.microsoft.com/office/drawing/2014/main" id="{2231B578-5993-42D8-8833-98F2A3D9319E}"/>
              </a:ext>
            </a:extLst>
          </p:cNvPr>
          <p:cNvSpPr txBox="1">
            <a:spLocks/>
          </p:cNvSpPr>
          <p:nvPr/>
        </p:nvSpPr>
        <p:spPr bwMode="auto">
          <a:xfrm>
            <a:off x="1179404" y="352169"/>
            <a:ext cx="9980819" cy="60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Termer och definitioner i den verksamhet som beskrivs</a:t>
            </a:r>
          </a:p>
        </p:txBody>
      </p:sp>
    </p:spTree>
    <p:extLst>
      <p:ext uri="{BB962C8B-B14F-4D97-AF65-F5344CB8AC3E}">
        <p14:creationId xmlns:p14="http://schemas.microsoft.com/office/powerpoint/2010/main" val="443895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rundade hörn 8">
            <a:extLst>
              <a:ext uri="{FF2B5EF4-FFF2-40B4-BE49-F238E27FC236}">
                <a16:creationId xmlns:a16="http://schemas.microsoft.com/office/drawing/2014/main" id="{18286CBC-1CD4-4258-B553-9430FB7B07C4}"/>
              </a:ext>
            </a:extLst>
          </p:cNvPr>
          <p:cNvSpPr/>
          <p:nvPr/>
        </p:nvSpPr>
        <p:spPr bwMode="auto">
          <a:xfrm>
            <a:off x="5439103" y="1337074"/>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Tydlighet i kommunikation &amp; samarbete</a:t>
            </a:r>
          </a:p>
        </p:txBody>
      </p:sp>
      <p:sp>
        <p:nvSpPr>
          <p:cNvPr id="28" name="Rektangel: rundade hörn 27">
            <a:extLst>
              <a:ext uri="{FF2B5EF4-FFF2-40B4-BE49-F238E27FC236}">
                <a16:creationId xmlns:a16="http://schemas.microsoft.com/office/drawing/2014/main" id="{AFDB0100-3CC1-4731-9ABA-129694FB4AB0}"/>
              </a:ext>
            </a:extLst>
          </p:cNvPr>
          <p:cNvSpPr/>
          <p:nvPr/>
        </p:nvSpPr>
        <p:spPr bwMode="auto">
          <a:xfrm>
            <a:off x="3596784" y="1778513"/>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Minskat personberoende</a:t>
            </a:r>
          </a:p>
        </p:txBody>
      </p:sp>
      <p:sp>
        <p:nvSpPr>
          <p:cNvPr id="29" name="Rektangel: rundade hörn 28">
            <a:extLst>
              <a:ext uri="{FF2B5EF4-FFF2-40B4-BE49-F238E27FC236}">
                <a16:creationId xmlns:a16="http://schemas.microsoft.com/office/drawing/2014/main" id="{E0A21DC9-312F-47CF-BDA3-13952B287A6D}"/>
              </a:ext>
            </a:extLst>
          </p:cNvPr>
          <p:cNvSpPr/>
          <p:nvPr/>
        </p:nvSpPr>
        <p:spPr bwMode="auto">
          <a:xfrm>
            <a:off x="7281999" y="1787927"/>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Bättre analysmöjligheter</a:t>
            </a:r>
          </a:p>
        </p:txBody>
      </p:sp>
      <p:sp>
        <p:nvSpPr>
          <p:cNvPr id="62" name="Rektangel: rundade hörn 61">
            <a:extLst>
              <a:ext uri="{FF2B5EF4-FFF2-40B4-BE49-F238E27FC236}">
                <a16:creationId xmlns:a16="http://schemas.microsoft.com/office/drawing/2014/main" id="{9EBD449E-BF21-45D0-9FA6-BF59E7CA49DA}"/>
              </a:ext>
            </a:extLst>
          </p:cNvPr>
          <p:cNvSpPr/>
          <p:nvPr/>
        </p:nvSpPr>
        <p:spPr bwMode="auto">
          <a:xfrm>
            <a:off x="8016218" y="2659774"/>
            <a:ext cx="1702028"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Tydlig kravställning i verksamhets- &amp; IT-utveckling</a:t>
            </a:r>
          </a:p>
        </p:txBody>
      </p:sp>
      <p:sp>
        <p:nvSpPr>
          <p:cNvPr id="64" name="Rektangel: rundade hörn 63">
            <a:extLst>
              <a:ext uri="{FF2B5EF4-FFF2-40B4-BE49-F238E27FC236}">
                <a16:creationId xmlns:a16="http://schemas.microsoft.com/office/drawing/2014/main" id="{405C23E5-8E56-4FE4-86CC-C9781F83807E}"/>
              </a:ext>
            </a:extLst>
          </p:cNvPr>
          <p:cNvSpPr/>
          <p:nvPr/>
        </p:nvSpPr>
        <p:spPr bwMode="auto">
          <a:xfrm>
            <a:off x="3637416" y="4564854"/>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Tydlig (enkel) Informationssäkerhet</a:t>
            </a:r>
          </a:p>
        </p:txBody>
      </p:sp>
      <p:sp>
        <p:nvSpPr>
          <p:cNvPr id="66" name="Rektangel: rundade hörn 65">
            <a:extLst>
              <a:ext uri="{FF2B5EF4-FFF2-40B4-BE49-F238E27FC236}">
                <a16:creationId xmlns:a16="http://schemas.microsoft.com/office/drawing/2014/main" id="{8A7F439C-8362-4B35-9CB8-2844F86133E8}"/>
              </a:ext>
            </a:extLst>
          </p:cNvPr>
          <p:cNvSpPr/>
          <p:nvPr/>
        </p:nvSpPr>
        <p:spPr bwMode="auto">
          <a:xfrm>
            <a:off x="2473754" y="3674497"/>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Tydlig (enkel) personuppgifts-hantering (GDPR)</a:t>
            </a:r>
          </a:p>
        </p:txBody>
      </p:sp>
      <p:sp>
        <p:nvSpPr>
          <p:cNvPr id="67" name="Rektangel: rundade hörn 66">
            <a:extLst>
              <a:ext uri="{FF2B5EF4-FFF2-40B4-BE49-F238E27FC236}">
                <a16:creationId xmlns:a16="http://schemas.microsoft.com/office/drawing/2014/main" id="{0E79671A-C609-4F91-AE38-4D4384F8669F}"/>
              </a:ext>
            </a:extLst>
          </p:cNvPr>
          <p:cNvSpPr/>
          <p:nvPr/>
        </p:nvSpPr>
        <p:spPr bwMode="auto">
          <a:xfrm>
            <a:off x="2473754" y="2659774"/>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Bättre IT-stöd för hanterad information + integrationer</a:t>
            </a:r>
          </a:p>
        </p:txBody>
      </p:sp>
      <p:sp>
        <p:nvSpPr>
          <p:cNvPr id="84" name="Rektangel: rundade hörn 83">
            <a:extLst>
              <a:ext uri="{FF2B5EF4-FFF2-40B4-BE49-F238E27FC236}">
                <a16:creationId xmlns:a16="http://schemas.microsoft.com/office/drawing/2014/main" id="{7C625709-B416-4E57-8C96-BE802BE90496}"/>
              </a:ext>
            </a:extLst>
          </p:cNvPr>
          <p:cNvSpPr/>
          <p:nvPr/>
        </p:nvSpPr>
        <p:spPr bwMode="auto">
          <a:xfrm>
            <a:off x="6539920" y="5541382"/>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Förbättrad datakvalitet</a:t>
            </a:r>
          </a:p>
        </p:txBody>
      </p:sp>
      <p:sp>
        <p:nvSpPr>
          <p:cNvPr id="85" name="Rektangel: rundade hörn 84">
            <a:extLst>
              <a:ext uri="{FF2B5EF4-FFF2-40B4-BE49-F238E27FC236}">
                <a16:creationId xmlns:a16="http://schemas.microsoft.com/office/drawing/2014/main" id="{E2293776-7534-4FF1-9D40-3D80691DE1E4}"/>
              </a:ext>
            </a:extLst>
          </p:cNvPr>
          <p:cNvSpPr/>
          <p:nvPr/>
        </p:nvSpPr>
        <p:spPr bwMode="auto">
          <a:xfrm>
            <a:off x="7281998" y="4564855"/>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Informationsstyrning och ägarskap</a:t>
            </a:r>
          </a:p>
        </p:txBody>
      </p:sp>
      <p:sp>
        <p:nvSpPr>
          <p:cNvPr id="86" name="Rektangel: rundade hörn 85">
            <a:extLst>
              <a:ext uri="{FF2B5EF4-FFF2-40B4-BE49-F238E27FC236}">
                <a16:creationId xmlns:a16="http://schemas.microsoft.com/office/drawing/2014/main" id="{885CBA76-EE61-4B31-A1ED-6951ADC900BE}"/>
              </a:ext>
            </a:extLst>
          </p:cNvPr>
          <p:cNvSpPr/>
          <p:nvPr/>
        </p:nvSpPr>
        <p:spPr bwMode="auto">
          <a:xfrm>
            <a:off x="8016218" y="3674497"/>
            <a:ext cx="1702028"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Gemensamt data (Masterdata-hantering)</a:t>
            </a:r>
          </a:p>
        </p:txBody>
      </p:sp>
      <p:sp>
        <p:nvSpPr>
          <p:cNvPr id="15" name="Rubrik 1">
            <a:extLst>
              <a:ext uri="{FF2B5EF4-FFF2-40B4-BE49-F238E27FC236}">
                <a16:creationId xmlns:a16="http://schemas.microsoft.com/office/drawing/2014/main" id="{4C7FFAAD-688C-4E7B-8B94-577623120805}"/>
              </a:ext>
            </a:extLst>
          </p:cNvPr>
          <p:cNvSpPr txBox="1">
            <a:spLocks/>
          </p:cNvSpPr>
          <p:nvPr/>
        </p:nvSpPr>
        <p:spPr bwMode="auto">
          <a:xfrm>
            <a:off x="1331804" y="504569"/>
            <a:ext cx="9980819" cy="87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En informationsmodell i verksamhetsperspektiv kan ligga till grund för…..</a:t>
            </a:r>
          </a:p>
        </p:txBody>
      </p:sp>
      <p:pic>
        <p:nvPicPr>
          <p:cNvPr id="3" name="Bildobjekt 2">
            <a:extLst>
              <a:ext uri="{FF2B5EF4-FFF2-40B4-BE49-F238E27FC236}">
                <a16:creationId xmlns:a16="http://schemas.microsoft.com/office/drawing/2014/main" id="{9A052F5E-F3B5-43DE-B641-D256A4985385}"/>
              </a:ext>
            </a:extLst>
          </p:cNvPr>
          <p:cNvPicPr>
            <a:picLocks noChangeAspect="1"/>
          </p:cNvPicPr>
          <p:nvPr/>
        </p:nvPicPr>
        <p:blipFill>
          <a:blip r:embed="rId3"/>
          <a:stretch>
            <a:fillRect/>
          </a:stretch>
        </p:blipFill>
        <p:spPr>
          <a:xfrm>
            <a:off x="4447798" y="2776315"/>
            <a:ext cx="3262223" cy="1349958"/>
          </a:xfrm>
          <a:prstGeom prst="rect">
            <a:avLst/>
          </a:prstGeom>
        </p:spPr>
      </p:pic>
      <p:sp>
        <p:nvSpPr>
          <p:cNvPr id="19" name="Rektangel: rundade hörn 18">
            <a:extLst>
              <a:ext uri="{FF2B5EF4-FFF2-40B4-BE49-F238E27FC236}">
                <a16:creationId xmlns:a16="http://schemas.microsoft.com/office/drawing/2014/main" id="{F14B5FF7-135F-4154-9E90-1E419021F5A7}"/>
              </a:ext>
            </a:extLst>
          </p:cNvPr>
          <p:cNvSpPr/>
          <p:nvPr/>
        </p:nvSpPr>
        <p:spPr bwMode="auto">
          <a:xfrm>
            <a:off x="4588089" y="5544147"/>
            <a:ext cx="1702027"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Underlag för utvärdering av standards</a:t>
            </a:r>
          </a:p>
        </p:txBody>
      </p:sp>
      <p:sp>
        <p:nvSpPr>
          <p:cNvPr id="20" name="Platshållare för innehåll 2">
            <a:extLst>
              <a:ext uri="{FF2B5EF4-FFF2-40B4-BE49-F238E27FC236}">
                <a16:creationId xmlns:a16="http://schemas.microsoft.com/office/drawing/2014/main" id="{10845F01-826E-4496-81D8-7A244F4609C4}"/>
              </a:ext>
            </a:extLst>
          </p:cNvPr>
          <p:cNvSpPr txBox="1">
            <a:spLocks/>
          </p:cNvSpPr>
          <p:nvPr/>
        </p:nvSpPr>
        <p:spPr>
          <a:xfrm>
            <a:off x="8867232" y="5597526"/>
            <a:ext cx="2804988" cy="872410"/>
          </a:xfrm>
          <a:prstGeom prst="rect">
            <a:avLst/>
          </a:prstGeom>
        </p:spPr>
        <p:txBody>
          <a:bodyPr/>
          <a:lstStyle>
            <a:lvl1pPr algn="l" rtl="0" eaLnBrk="1" fontAlgn="base" hangingPunct="1">
              <a:lnSpc>
                <a:spcPts val="2600"/>
              </a:lnSpc>
              <a:spcBef>
                <a:spcPct val="0"/>
              </a:spcBef>
              <a:spcAft>
                <a:spcPct val="30000"/>
              </a:spcAft>
              <a:defRPr sz="2200">
                <a:solidFill>
                  <a:schemeClr val="accent3">
                    <a:lumMod val="10000"/>
                  </a:schemeClr>
                </a:solidFill>
                <a:latin typeface="+mn-lt"/>
                <a:ea typeface="+mn-ea"/>
                <a:cs typeface="+mn-cs"/>
              </a:defRPr>
            </a:lvl1pPr>
            <a:lvl2pPr marL="190500" algn="l" rtl="0" eaLnBrk="1" fontAlgn="base" hangingPunct="1">
              <a:lnSpc>
                <a:spcPts val="2300"/>
              </a:lnSpc>
              <a:spcBef>
                <a:spcPct val="0"/>
              </a:spcBef>
              <a:spcAft>
                <a:spcPct val="30000"/>
              </a:spcAft>
              <a:defRPr>
                <a:solidFill>
                  <a:schemeClr val="accent3">
                    <a:lumMod val="10000"/>
                  </a:schemeClr>
                </a:solidFill>
                <a:latin typeface="+mn-lt"/>
              </a:defRPr>
            </a:lvl2pPr>
            <a:lvl3pPr marL="381000" algn="l" rtl="0" eaLnBrk="1" fontAlgn="base" hangingPunct="1">
              <a:lnSpc>
                <a:spcPts val="2300"/>
              </a:lnSpc>
              <a:spcBef>
                <a:spcPct val="0"/>
              </a:spcBef>
              <a:spcAft>
                <a:spcPct val="30000"/>
              </a:spcAft>
              <a:defRPr>
                <a:solidFill>
                  <a:schemeClr val="accent3">
                    <a:lumMod val="10000"/>
                  </a:schemeClr>
                </a:solidFill>
                <a:latin typeface="+mn-lt"/>
              </a:defRPr>
            </a:lvl3pPr>
            <a:lvl4pPr marL="571500" indent="1588" algn="l" rtl="0" eaLnBrk="1" fontAlgn="base" hangingPunct="1">
              <a:lnSpc>
                <a:spcPts val="1800"/>
              </a:lnSpc>
              <a:spcBef>
                <a:spcPct val="0"/>
              </a:spcBef>
              <a:spcAft>
                <a:spcPct val="30000"/>
              </a:spcAft>
              <a:defRPr sz="1400">
                <a:solidFill>
                  <a:schemeClr val="accent3">
                    <a:lumMod val="10000"/>
                  </a:schemeClr>
                </a:solidFill>
                <a:latin typeface="+mn-lt"/>
              </a:defRPr>
            </a:lvl4pPr>
            <a:lvl5pPr marL="763588" algn="l" rtl="0" eaLnBrk="1" fontAlgn="base" hangingPunct="1">
              <a:lnSpc>
                <a:spcPts val="1800"/>
              </a:lnSpc>
              <a:spcBef>
                <a:spcPct val="0"/>
              </a:spcBef>
              <a:spcAft>
                <a:spcPct val="30000"/>
              </a:spcAft>
              <a:defRPr sz="1400">
                <a:solidFill>
                  <a:schemeClr val="accent3">
                    <a:lumMod val="10000"/>
                  </a:schemeClr>
                </a:solidFill>
                <a:latin typeface="+mn-lt"/>
              </a:defRPr>
            </a:lvl5pPr>
            <a:lvl6pPr marL="1220788" algn="l" rtl="0" eaLnBrk="1" fontAlgn="base" hangingPunct="1">
              <a:lnSpc>
                <a:spcPts val="1800"/>
              </a:lnSpc>
              <a:spcBef>
                <a:spcPct val="0"/>
              </a:spcBef>
              <a:spcAft>
                <a:spcPct val="30000"/>
              </a:spcAft>
              <a:defRPr sz="1400">
                <a:solidFill>
                  <a:schemeClr val="tx1"/>
                </a:solidFill>
                <a:latin typeface="+mn-lt"/>
              </a:defRPr>
            </a:lvl6pPr>
            <a:lvl7pPr marL="1677988" algn="l" rtl="0" eaLnBrk="1" fontAlgn="base" hangingPunct="1">
              <a:lnSpc>
                <a:spcPts val="1800"/>
              </a:lnSpc>
              <a:spcBef>
                <a:spcPct val="0"/>
              </a:spcBef>
              <a:spcAft>
                <a:spcPct val="30000"/>
              </a:spcAft>
              <a:defRPr sz="1400">
                <a:solidFill>
                  <a:schemeClr val="tx1"/>
                </a:solidFill>
                <a:latin typeface="+mn-lt"/>
              </a:defRPr>
            </a:lvl7pPr>
            <a:lvl8pPr marL="2135188" algn="l" rtl="0" eaLnBrk="1" fontAlgn="base" hangingPunct="1">
              <a:lnSpc>
                <a:spcPts val="1800"/>
              </a:lnSpc>
              <a:spcBef>
                <a:spcPct val="0"/>
              </a:spcBef>
              <a:spcAft>
                <a:spcPct val="30000"/>
              </a:spcAft>
              <a:defRPr sz="1400">
                <a:solidFill>
                  <a:schemeClr val="tx1"/>
                </a:solidFill>
                <a:latin typeface="+mn-lt"/>
              </a:defRPr>
            </a:lvl8pPr>
            <a:lvl9pPr marL="2592388" algn="l" rtl="0" eaLnBrk="1" fontAlgn="base" hangingPunct="1">
              <a:lnSpc>
                <a:spcPts val="1800"/>
              </a:lnSpc>
              <a:spcBef>
                <a:spcPct val="0"/>
              </a:spcBef>
              <a:spcAft>
                <a:spcPct val="30000"/>
              </a:spcAft>
              <a:defRPr sz="1400">
                <a:solidFill>
                  <a:schemeClr val="tx1"/>
                </a:solidFill>
                <a:latin typeface="+mn-lt"/>
              </a:defRPr>
            </a:lvl9pPr>
          </a:lstStyle>
          <a:p>
            <a:pPr defTabSz="914400"/>
            <a:r>
              <a:rPr lang="sv-SE" sz="2800" kern="0" dirty="0"/>
              <a:t>…och MYCKET, MYCKET mer!</a:t>
            </a:r>
          </a:p>
        </p:txBody>
      </p:sp>
    </p:spTree>
    <p:extLst>
      <p:ext uri="{BB962C8B-B14F-4D97-AF65-F5344CB8AC3E}">
        <p14:creationId xmlns:p14="http://schemas.microsoft.com/office/powerpoint/2010/main" val="316407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514B6497-6394-44FB-9401-EB2C4481D50A}"/>
              </a:ext>
            </a:extLst>
          </p:cNvPr>
          <p:cNvPicPr>
            <a:picLocks noChangeAspect="1"/>
          </p:cNvPicPr>
          <p:nvPr/>
        </p:nvPicPr>
        <p:blipFill>
          <a:blip r:embed="rId3"/>
          <a:stretch>
            <a:fillRect/>
          </a:stretch>
        </p:blipFill>
        <p:spPr>
          <a:xfrm>
            <a:off x="436360" y="2720747"/>
            <a:ext cx="5486919" cy="3087467"/>
          </a:xfrm>
          <a:prstGeom prst="rect">
            <a:avLst/>
          </a:prstGeom>
        </p:spPr>
      </p:pic>
      <p:sp>
        <p:nvSpPr>
          <p:cNvPr id="4" name="Rubrik 1">
            <a:extLst>
              <a:ext uri="{FF2B5EF4-FFF2-40B4-BE49-F238E27FC236}">
                <a16:creationId xmlns:a16="http://schemas.microsoft.com/office/drawing/2014/main" id="{C97A1F56-96B4-4967-9E88-E3009E142E99}"/>
              </a:ext>
            </a:extLst>
          </p:cNvPr>
          <p:cNvSpPr txBox="1">
            <a:spLocks/>
          </p:cNvSpPr>
          <p:nvPr/>
        </p:nvSpPr>
        <p:spPr bwMode="auto">
          <a:xfrm>
            <a:off x="1201107" y="460896"/>
            <a:ext cx="8828616"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”Data is the new </a:t>
            </a:r>
            <a:r>
              <a:rPr lang="sv-SE" kern="0" dirty="0" err="1"/>
              <a:t>oil</a:t>
            </a:r>
            <a:r>
              <a:rPr lang="sv-SE" kern="0" dirty="0"/>
              <a:t>”</a:t>
            </a:r>
          </a:p>
        </p:txBody>
      </p:sp>
      <p:pic>
        <p:nvPicPr>
          <p:cNvPr id="14" name="Bildobjekt 13">
            <a:extLst>
              <a:ext uri="{FF2B5EF4-FFF2-40B4-BE49-F238E27FC236}">
                <a16:creationId xmlns:a16="http://schemas.microsoft.com/office/drawing/2014/main" id="{6BEF543A-41B6-41B5-B276-32AFA53ED8D0}"/>
              </a:ext>
            </a:extLst>
          </p:cNvPr>
          <p:cNvPicPr>
            <a:picLocks noChangeAspect="1"/>
          </p:cNvPicPr>
          <p:nvPr/>
        </p:nvPicPr>
        <p:blipFill>
          <a:blip r:embed="rId4"/>
          <a:stretch>
            <a:fillRect/>
          </a:stretch>
        </p:blipFill>
        <p:spPr>
          <a:xfrm>
            <a:off x="3158688" y="962899"/>
            <a:ext cx="4679309" cy="2632111"/>
          </a:xfrm>
          <a:prstGeom prst="rect">
            <a:avLst/>
          </a:prstGeom>
        </p:spPr>
      </p:pic>
      <p:pic>
        <p:nvPicPr>
          <p:cNvPr id="8" name="Bildobjekt 7">
            <a:extLst>
              <a:ext uri="{FF2B5EF4-FFF2-40B4-BE49-F238E27FC236}">
                <a16:creationId xmlns:a16="http://schemas.microsoft.com/office/drawing/2014/main" id="{2F2FFB9E-BD51-4AEA-9A39-A5E2B558758C}"/>
              </a:ext>
            </a:extLst>
          </p:cNvPr>
          <p:cNvPicPr>
            <a:picLocks noChangeAspect="1"/>
          </p:cNvPicPr>
          <p:nvPr/>
        </p:nvPicPr>
        <p:blipFill>
          <a:blip r:embed="rId5"/>
          <a:stretch>
            <a:fillRect/>
          </a:stretch>
        </p:blipFill>
        <p:spPr>
          <a:xfrm>
            <a:off x="5084035" y="3165020"/>
            <a:ext cx="4374510" cy="3280883"/>
          </a:xfrm>
          <a:prstGeom prst="rect">
            <a:avLst/>
          </a:prstGeom>
        </p:spPr>
      </p:pic>
      <p:pic>
        <p:nvPicPr>
          <p:cNvPr id="1026" name="Picture 2">
            <a:extLst>
              <a:ext uri="{FF2B5EF4-FFF2-40B4-BE49-F238E27FC236}">
                <a16:creationId xmlns:a16="http://schemas.microsoft.com/office/drawing/2014/main" id="{FA551F83-F899-4EA6-9DB8-9AF48BF3A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120" y="334826"/>
            <a:ext cx="451485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2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9AEB6D6-7814-481E-A5F9-FB489A85A426}"/>
              </a:ext>
            </a:extLst>
          </p:cNvPr>
          <p:cNvSpPr txBox="1">
            <a:spLocks/>
          </p:cNvSpPr>
          <p:nvPr/>
        </p:nvSpPr>
        <p:spPr bwMode="auto">
          <a:xfrm>
            <a:off x="1179404" y="352169"/>
            <a:ext cx="9980819" cy="60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lnSpc>
                <a:spcPct val="100000"/>
              </a:lnSpc>
            </a:pPr>
            <a:r>
              <a:rPr lang="sv-SE" dirty="0"/>
              <a:t>Terminologi är VERKLIGEN verksamhetsarkitektens vardag</a:t>
            </a:r>
          </a:p>
        </p:txBody>
      </p:sp>
      <p:sp>
        <p:nvSpPr>
          <p:cNvPr id="4" name="Platshållare för innehåll 2">
            <a:extLst>
              <a:ext uri="{FF2B5EF4-FFF2-40B4-BE49-F238E27FC236}">
                <a16:creationId xmlns:a16="http://schemas.microsoft.com/office/drawing/2014/main" id="{D0A538F7-9E6A-4606-B6DC-719347A2B01C}"/>
              </a:ext>
            </a:extLst>
          </p:cNvPr>
          <p:cNvSpPr txBox="1">
            <a:spLocks/>
          </p:cNvSpPr>
          <p:nvPr/>
        </p:nvSpPr>
        <p:spPr>
          <a:xfrm>
            <a:off x="1258469" y="1285908"/>
            <a:ext cx="9150660" cy="4814267"/>
          </a:xfrm>
          <a:prstGeom prst="rect">
            <a:avLst/>
          </a:prstGeom>
        </p:spPr>
        <p:txBody>
          <a:bodyPr/>
          <a:lstStyle>
            <a:lvl1pPr algn="l" rtl="0" eaLnBrk="1" fontAlgn="base" hangingPunct="1">
              <a:lnSpc>
                <a:spcPts val="2600"/>
              </a:lnSpc>
              <a:spcBef>
                <a:spcPct val="0"/>
              </a:spcBef>
              <a:spcAft>
                <a:spcPct val="30000"/>
              </a:spcAft>
              <a:defRPr sz="2200">
                <a:solidFill>
                  <a:schemeClr val="accent3">
                    <a:lumMod val="10000"/>
                  </a:schemeClr>
                </a:solidFill>
                <a:latin typeface="+mn-lt"/>
                <a:ea typeface="+mn-ea"/>
                <a:cs typeface="+mn-cs"/>
              </a:defRPr>
            </a:lvl1pPr>
            <a:lvl2pPr marL="190500" algn="l" rtl="0" eaLnBrk="1" fontAlgn="base" hangingPunct="1">
              <a:lnSpc>
                <a:spcPts val="2300"/>
              </a:lnSpc>
              <a:spcBef>
                <a:spcPct val="0"/>
              </a:spcBef>
              <a:spcAft>
                <a:spcPct val="30000"/>
              </a:spcAft>
              <a:defRPr>
                <a:solidFill>
                  <a:schemeClr val="accent3">
                    <a:lumMod val="10000"/>
                  </a:schemeClr>
                </a:solidFill>
                <a:latin typeface="+mn-lt"/>
              </a:defRPr>
            </a:lvl2pPr>
            <a:lvl3pPr marL="381000" algn="l" rtl="0" eaLnBrk="1" fontAlgn="base" hangingPunct="1">
              <a:lnSpc>
                <a:spcPts val="2300"/>
              </a:lnSpc>
              <a:spcBef>
                <a:spcPct val="0"/>
              </a:spcBef>
              <a:spcAft>
                <a:spcPct val="30000"/>
              </a:spcAft>
              <a:defRPr>
                <a:solidFill>
                  <a:schemeClr val="accent3">
                    <a:lumMod val="10000"/>
                  </a:schemeClr>
                </a:solidFill>
                <a:latin typeface="+mn-lt"/>
              </a:defRPr>
            </a:lvl3pPr>
            <a:lvl4pPr marL="571500" indent="1588" algn="l" rtl="0" eaLnBrk="1" fontAlgn="base" hangingPunct="1">
              <a:lnSpc>
                <a:spcPts val="1800"/>
              </a:lnSpc>
              <a:spcBef>
                <a:spcPct val="0"/>
              </a:spcBef>
              <a:spcAft>
                <a:spcPct val="30000"/>
              </a:spcAft>
              <a:defRPr sz="1400">
                <a:solidFill>
                  <a:schemeClr val="accent3">
                    <a:lumMod val="10000"/>
                  </a:schemeClr>
                </a:solidFill>
                <a:latin typeface="+mn-lt"/>
              </a:defRPr>
            </a:lvl4pPr>
            <a:lvl5pPr marL="763588" algn="l" rtl="0" eaLnBrk="1" fontAlgn="base" hangingPunct="1">
              <a:lnSpc>
                <a:spcPts val="1800"/>
              </a:lnSpc>
              <a:spcBef>
                <a:spcPct val="0"/>
              </a:spcBef>
              <a:spcAft>
                <a:spcPct val="30000"/>
              </a:spcAft>
              <a:defRPr sz="1400">
                <a:solidFill>
                  <a:schemeClr val="accent3">
                    <a:lumMod val="10000"/>
                  </a:schemeClr>
                </a:solidFill>
                <a:latin typeface="+mn-lt"/>
              </a:defRPr>
            </a:lvl5pPr>
            <a:lvl6pPr marL="1220788" algn="l" rtl="0" eaLnBrk="1" fontAlgn="base" hangingPunct="1">
              <a:lnSpc>
                <a:spcPts val="1800"/>
              </a:lnSpc>
              <a:spcBef>
                <a:spcPct val="0"/>
              </a:spcBef>
              <a:spcAft>
                <a:spcPct val="30000"/>
              </a:spcAft>
              <a:defRPr sz="1400">
                <a:solidFill>
                  <a:schemeClr val="tx1"/>
                </a:solidFill>
                <a:latin typeface="+mn-lt"/>
              </a:defRPr>
            </a:lvl6pPr>
            <a:lvl7pPr marL="1677988" algn="l" rtl="0" eaLnBrk="1" fontAlgn="base" hangingPunct="1">
              <a:lnSpc>
                <a:spcPts val="1800"/>
              </a:lnSpc>
              <a:spcBef>
                <a:spcPct val="0"/>
              </a:spcBef>
              <a:spcAft>
                <a:spcPct val="30000"/>
              </a:spcAft>
              <a:defRPr sz="1400">
                <a:solidFill>
                  <a:schemeClr val="tx1"/>
                </a:solidFill>
                <a:latin typeface="+mn-lt"/>
              </a:defRPr>
            </a:lvl7pPr>
            <a:lvl8pPr marL="2135188" algn="l" rtl="0" eaLnBrk="1" fontAlgn="base" hangingPunct="1">
              <a:lnSpc>
                <a:spcPts val="1800"/>
              </a:lnSpc>
              <a:spcBef>
                <a:spcPct val="0"/>
              </a:spcBef>
              <a:spcAft>
                <a:spcPct val="30000"/>
              </a:spcAft>
              <a:defRPr sz="1400">
                <a:solidFill>
                  <a:schemeClr val="tx1"/>
                </a:solidFill>
                <a:latin typeface="+mn-lt"/>
              </a:defRPr>
            </a:lvl8pPr>
            <a:lvl9pPr marL="2592388" algn="l" rtl="0" eaLnBrk="1" fontAlgn="base" hangingPunct="1">
              <a:lnSpc>
                <a:spcPts val="1800"/>
              </a:lnSpc>
              <a:spcBef>
                <a:spcPct val="0"/>
              </a:spcBef>
              <a:spcAft>
                <a:spcPct val="30000"/>
              </a:spcAft>
              <a:defRPr sz="1400">
                <a:solidFill>
                  <a:schemeClr val="tx1"/>
                </a:solidFill>
                <a:latin typeface="+mn-lt"/>
              </a:defRPr>
            </a:lvl9pPr>
          </a:lstStyle>
          <a:p>
            <a:pPr defTabSz="914400"/>
            <a:r>
              <a:rPr lang="sv-SE" sz="2000" kern="0" dirty="0"/>
              <a:t>Ingen verksamhet fungerar utan sin information – ”Data is the new </a:t>
            </a:r>
            <a:r>
              <a:rPr lang="sv-SE" sz="2000" kern="0" dirty="0" err="1"/>
              <a:t>oil</a:t>
            </a:r>
            <a:r>
              <a:rPr lang="sv-SE" sz="2000" kern="0" dirty="0"/>
              <a:t>!”</a:t>
            </a:r>
          </a:p>
          <a:p>
            <a:pPr defTabSz="914400"/>
            <a:endParaRPr lang="sv-SE" sz="2000" kern="0" dirty="0"/>
          </a:p>
          <a:p>
            <a:pPr defTabSz="914400"/>
            <a:r>
              <a:rPr lang="sv-SE" sz="2000" kern="0" dirty="0"/>
              <a:t>Så länge informationen är otydlig kommer den att vålla bekymmer, alternativt inte ge det stöd som behövs – Tyvärr ofta utan att man har kännedom om detta!</a:t>
            </a:r>
          </a:p>
          <a:p>
            <a:pPr defTabSz="914400"/>
            <a:endParaRPr lang="sv-SE" sz="2000" kern="0" dirty="0"/>
          </a:p>
          <a:p>
            <a:pPr defTabSz="914400"/>
            <a:r>
              <a:rPr lang="sv-SE" sz="2000" kern="0" dirty="0"/>
              <a:t>Utan tydlig information i verksamheten är det INTE ”lätt att göra rätt”</a:t>
            </a:r>
          </a:p>
          <a:p>
            <a:pPr defTabSz="914400"/>
            <a:endParaRPr lang="sv-SE" sz="2000" kern="0" dirty="0"/>
          </a:p>
          <a:p>
            <a:pPr defTabSz="914400"/>
            <a:r>
              <a:rPr lang="sv-SE" sz="2000" kern="0" dirty="0"/>
              <a:t>Utan en gemensam bild av verksamhetens alla perspektiv är det svårt att uttrycka ett behov av förändring</a:t>
            </a:r>
          </a:p>
          <a:p>
            <a:pPr defTabSz="914400"/>
            <a:endParaRPr lang="sv-SE" sz="2000" kern="0" dirty="0"/>
          </a:p>
          <a:p>
            <a:pPr defTabSz="914400"/>
            <a:r>
              <a:rPr lang="sv-SE" sz="2000" kern="0" dirty="0"/>
              <a:t>Utan tydligt ägarskap av informationen är det svårt att höja t ex kvalitet, säkerhet och regelverksefterlevnad</a:t>
            </a:r>
            <a:endParaRPr lang="sv-SE" sz="1800" kern="0" dirty="0"/>
          </a:p>
          <a:p>
            <a:pPr defTabSz="914400"/>
            <a:endParaRPr lang="sv-SE" sz="2000" kern="0" dirty="0"/>
          </a:p>
        </p:txBody>
      </p:sp>
    </p:spTree>
    <p:extLst>
      <p:ext uri="{BB962C8B-B14F-4D97-AF65-F5344CB8AC3E}">
        <p14:creationId xmlns:p14="http://schemas.microsoft.com/office/powerpoint/2010/main" val="238282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27062" y="2457692"/>
            <a:ext cx="1959202" cy="1143000"/>
          </a:xfrm>
        </p:spPr>
        <p:txBody>
          <a:bodyPr/>
          <a:lstStyle/>
          <a:p>
            <a:r>
              <a:rPr lang="sv-SE" dirty="0"/>
              <a:t>Tack!</a:t>
            </a:r>
          </a:p>
        </p:txBody>
      </p:sp>
    </p:spTree>
    <p:extLst>
      <p:ext uri="{BB962C8B-B14F-4D97-AF65-F5344CB8AC3E}">
        <p14:creationId xmlns:p14="http://schemas.microsoft.com/office/powerpoint/2010/main" val="370096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text&#10;&#10;Automatiskt genererad beskrivning">
            <a:extLst>
              <a:ext uri="{FF2B5EF4-FFF2-40B4-BE49-F238E27FC236}">
                <a16:creationId xmlns:a16="http://schemas.microsoft.com/office/drawing/2014/main" id="{8BE91BE7-5CBC-43C6-AB4C-9CB012187D97}"/>
              </a:ext>
            </a:extLst>
          </p:cNvPr>
          <p:cNvPicPr>
            <a:picLocks noChangeAspect="1"/>
          </p:cNvPicPr>
          <p:nvPr/>
        </p:nvPicPr>
        <p:blipFill rotWithShape="1">
          <a:blip r:embed="rId3"/>
          <a:srcRect l="2741" t="8348" r="2809" b="2326"/>
          <a:stretch/>
        </p:blipFill>
        <p:spPr>
          <a:xfrm>
            <a:off x="2393244" y="973068"/>
            <a:ext cx="7665156" cy="5584774"/>
          </a:xfrm>
          <a:prstGeom prst="rect">
            <a:avLst/>
          </a:prstGeom>
        </p:spPr>
      </p:pic>
      <p:sp>
        <p:nvSpPr>
          <p:cNvPr id="3" name="Rubrik 1">
            <a:extLst>
              <a:ext uri="{FF2B5EF4-FFF2-40B4-BE49-F238E27FC236}">
                <a16:creationId xmlns:a16="http://schemas.microsoft.com/office/drawing/2014/main" id="{5B72FD43-E549-489F-A28C-5035D0A47DB7}"/>
              </a:ext>
            </a:extLst>
          </p:cNvPr>
          <p:cNvSpPr>
            <a:spLocks noGrp="1"/>
          </p:cNvSpPr>
          <p:nvPr>
            <p:ph type="title"/>
          </p:nvPr>
        </p:nvSpPr>
        <p:spPr>
          <a:xfrm>
            <a:off x="1340042" y="397974"/>
            <a:ext cx="9980819" cy="575094"/>
          </a:xfrm>
        </p:spPr>
        <p:txBody>
          <a:bodyPr/>
          <a:lstStyle/>
          <a:p>
            <a:r>
              <a:rPr lang="sv-SE" dirty="0"/>
              <a:t>Varför gör vi detta arbete?</a:t>
            </a:r>
          </a:p>
        </p:txBody>
      </p:sp>
    </p:spTree>
    <p:extLst>
      <p:ext uri="{BB962C8B-B14F-4D97-AF65-F5344CB8AC3E}">
        <p14:creationId xmlns:p14="http://schemas.microsoft.com/office/powerpoint/2010/main" val="92182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4829467" y="3482445"/>
            <a:ext cx="2402100" cy="1667340"/>
          </a:xfrm>
          <a:prstGeom prst="rect">
            <a:avLst/>
          </a:prstGeom>
          <a:scene3d>
            <a:camera prst="orthographicFront">
              <a:rot lat="18600000" lon="19200000" rev="2700000"/>
            </a:camera>
            <a:lightRig rig="threePt" dir="t"/>
          </a:scene3d>
          <a:sp3d>
            <a:bevelT w="127000"/>
          </a:sp3d>
        </p:spPr>
      </p:pic>
      <p:pic>
        <p:nvPicPr>
          <p:cNvPr id="6" name="Picture 2"/>
          <p:cNvPicPr preferRelativeResize="0">
            <a:picLocks noChangeAspect="1" noChangeArrowheads="1"/>
          </p:cNvPicPr>
          <p:nvPr/>
        </p:nvPicPr>
        <p:blipFill>
          <a:blip r:embed="rId4" cstate="print"/>
          <a:srcRect/>
          <a:stretch>
            <a:fillRect/>
          </a:stretch>
        </p:blipFill>
        <p:spPr bwMode="auto">
          <a:xfrm>
            <a:off x="7039871" y="2212284"/>
            <a:ext cx="2390927" cy="1741042"/>
          </a:xfrm>
          <a:prstGeom prst="rect">
            <a:avLst/>
          </a:prstGeom>
          <a:solidFill>
            <a:schemeClr val="bg1">
              <a:lumMod val="85000"/>
            </a:schemeClr>
          </a:solidFill>
          <a:ln>
            <a:solidFill>
              <a:schemeClr val="tx1"/>
            </a:solidFill>
            <a:headEnd/>
            <a:tailEnd/>
          </a:ln>
          <a:scene3d>
            <a:camera prst="isometricOffAxis1Top">
              <a:rot lat="18600000" lon="19200000" rev="2700000"/>
            </a:camera>
            <a:lightRig rig="threePt" dir="t"/>
          </a:scene3d>
          <a:sp3d>
            <a:bevelT w="127000" prst="cross"/>
          </a:sp3d>
        </p:spPr>
        <p:style>
          <a:lnRef idx="1">
            <a:schemeClr val="dk1"/>
          </a:lnRef>
          <a:fillRef idx="2">
            <a:schemeClr val="dk1"/>
          </a:fillRef>
          <a:effectRef idx="1">
            <a:schemeClr val="dk1"/>
          </a:effectRef>
          <a:fontRef idx="minor">
            <a:schemeClr val="dk1"/>
          </a:fontRef>
        </p:style>
      </p:pic>
      <p:pic>
        <p:nvPicPr>
          <p:cNvPr id="8" name="Bildobjekt 7"/>
          <p:cNvPicPr>
            <a:picLocks noChangeAspect="1"/>
          </p:cNvPicPr>
          <p:nvPr/>
        </p:nvPicPr>
        <p:blipFill>
          <a:blip r:embed="rId5"/>
          <a:stretch>
            <a:fillRect/>
          </a:stretch>
        </p:blipFill>
        <p:spPr>
          <a:xfrm>
            <a:off x="4735673" y="4867002"/>
            <a:ext cx="2611531" cy="1392817"/>
          </a:xfrm>
          <a:prstGeom prst="rect">
            <a:avLst/>
          </a:prstGeom>
          <a:scene3d>
            <a:camera prst="orthographicFront">
              <a:rot lat="18600000" lon="19200000" rev="2700000"/>
            </a:camera>
            <a:lightRig rig="threePt" dir="t"/>
          </a:scene3d>
          <a:sp3d>
            <a:bevelT w="127000"/>
          </a:sp3d>
        </p:spPr>
      </p:pic>
      <p:pic>
        <p:nvPicPr>
          <p:cNvPr id="9" name="Picture 15"/>
          <p:cNvPicPr>
            <a:picLocks noChangeAspect="1" noChangeArrowheads="1"/>
          </p:cNvPicPr>
          <p:nvPr/>
        </p:nvPicPr>
        <p:blipFill>
          <a:blip r:embed="rId6" cstate="print"/>
          <a:srcRect/>
          <a:stretch>
            <a:fillRect/>
          </a:stretch>
        </p:blipFill>
        <p:spPr bwMode="auto">
          <a:xfrm>
            <a:off x="5181698" y="1398470"/>
            <a:ext cx="2326767" cy="1211812"/>
          </a:xfrm>
          <a:prstGeom prst="rect">
            <a:avLst/>
          </a:prstGeom>
          <a:solidFill>
            <a:schemeClr val="bg1">
              <a:lumMod val="85000"/>
            </a:schemeClr>
          </a:solidFill>
          <a:ln>
            <a:solidFill>
              <a:schemeClr val="tx1"/>
            </a:solidFill>
            <a:headEnd/>
            <a:tailEnd/>
          </a:ln>
          <a:scene3d>
            <a:camera prst="isometricOffAxis1Top">
              <a:rot lat="18600000" lon="19200000" rev="2700000"/>
            </a:camera>
            <a:lightRig rig="threePt" dir="t"/>
          </a:scene3d>
          <a:sp3d>
            <a:bevelT w="127000" prst="cross"/>
          </a:sp3d>
        </p:spPr>
      </p:pic>
      <p:sp>
        <p:nvSpPr>
          <p:cNvPr id="11" name="Rektangel 10"/>
          <p:cNvSpPr/>
          <p:nvPr/>
        </p:nvSpPr>
        <p:spPr>
          <a:xfrm rot="20849410">
            <a:off x="3051062" y="2590421"/>
            <a:ext cx="1499962" cy="276999"/>
          </a:xfrm>
          <a:prstGeom prst="rect">
            <a:avLst/>
          </a:prstGeom>
        </p:spPr>
        <p:txBody>
          <a:bodyPr wrap="none">
            <a:spAutoFit/>
          </a:bodyPr>
          <a:lstStyle/>
          <a:p>
            <a:r>
              <a:rPr lang="sv-SE" sz="1200" dirty="0" err="1">
                <a:solidFill>
                  <a:srgbClr val="000000"/>
                </a:solidFill>
                <a:latin typeface="Tahoma" panose="020B0604030504040204" pitchFamily="34" charset="0"/>
                <a:ea typeface="Tahoma" panose="020B0604030504040204" pitchFamily="34" charset="0"/>
                <a:cs typeface="Tahoma" panose="020B0604030504040204" pitchFamily="34" charset="0"/>
              </a:rPr>
              <a:t>SFV´s</a:t>
            </a:r>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 Processkarta</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2" name="Rektangel 11"/>
          <p:cNvSpPr/>
          <p:nvPr/>
        </p:nvSpPr>
        <p:spPr>
          <a:xfrm rot="20849410">
            <a:off x="3969167" y="3745175"/>
            <a:ext cx="1149354"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Processmodell</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3" name="Rektangel 12"/>
          <p:cNvSpPr/>
          <p:nvPr/>
        </p:nvSpPr>
        <p:spPr>
          <a:xfrm rot="20849410">
            <a:off x="7868967" y="3566898"/>
            <a:ext cx="1550233"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Informationsmodell </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4" name="Rektangel 13"/>
          <p:cNvSpPr/>
          <p:nvPr/>
        </p:nvSpPr>
        <p:spPr>
          <a:xfrm rot="20829909">
            <a:off x="8696482" y="1979366"/>
            <a:ext cx="1649169"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Informationslandskap</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5" name="Rektangel 14"/>
          <p:cNvSpPr/>
          <p:nvPr/>
        </p:nvSpPr>
        <p:spPr>
          <a:xfrm rot="20849410">
            <a:off x="6158559" y="2339719"/>
            <a:ext cx="1012713"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Regelmodell</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6" name="Rektangel 15"/>
          <p:cNvSpPr/>
          <p:nvPr/>
        </p:nvSpPr>
        <p:spPr>
          <a:xfrm rot="20849410">
            <a:off x="5723650" y="4675436"/>
            <a:ext cx="1596334"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IT-stöd &amp; integration</a:t>
            </a:r>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17" name="Rektangel 16"/>
          <p:cNvSpPr/>
          <p:nvPr/>
        </p:nvSpPr>
        <p:spPr>
          <a:xfrm rot="20849410">
            <a:off x="5592646" y="5891126"/>
            <a:ext cx="1666546" cy="276999"/>
          </a:xfrm>
          <a:prstGeom prst="rect">
            <a:avLst/>
          </a:prstGeom>
        </p:spPr>
        <p:txBody>
          <a:bodyPr wrap="none">
            <a:spAutoFit/>
          </a:bodyPr>
          <a:lstStyle/>
          <a:p>
            <a:r>
              <a:rPr lang="sv-SE" sz="1200" dirty="0">
                <a:solidFill>
                  <a:srgbClr val="000000"/>
                </a:solidFill>
                <a:latin typeface="Tahoma" panose="020B0604030504040204" pitchFamily="34" charset="0"/>
                <a:ea typeface="Tahoma" panose="020B0604030504040204" pitchFamily="34" charset="0"/>
                <a:cs typeface="Tahoma" panose="020B0604030504040204" pitchFamily="34" charset="0"/>
              </a:rPr>
              <a:t>IT-infrastrukturmodell</a:t>
            </a:r>
            <a:endParaRPr lang="sv-SE" sz="1200" dirty="0">
              <a:latin typeface="Tahoma" panose="020B0604030504040204" pitchFamily="34" charset="0"/>
              <a:ea typeface="Tahoma" panose="020B0604030504040204" pitchFamily="34" charset="0"/>
              <a:cs typeface="Tahoma" panose="020B0604030504040204" pitchFamily="34" charset="0"/>
            </a:endParaRPr>
          </a:p>
        </p:txBody>
      </p:sp>
      <p:pic>
        <p:nvPicPr>
          <p:cNvPr id="21" name="Bildobjekt 20"/>
          <p:cNvPicPr>
            <a:picLocks noChangeAspect="1"/>
          </p:cNvPicPr>
          <p:nvPr/>
        </p:nvPicPr>
        <p:blipFill>
          <a:blip r:embed="rId7"/>
          <a:stretch>
            <a:fillRect/>
          </a:stretch>
        </p:blipFill>
        <p:spPr>
          <a:xfrm>
            <a:off x="2168869" y="1418335"/>
            <a:ext cx="2394349" cy="1587897"/>
          </a:xfrm>
          <a:prstGeom prst="rect">
            <a:avLst/>
          </a:prstGeom>
          <a:scene3d>
            <a:camera prst="orthographicFront">
              <a:rot lat="18600000" lon="19200000" rev="2700000"/>
            </a:camera>
            <a:lightRig rig="threePt" dir="t"/>
          </a:scene3d>
          <a:sp3d>
            <a:bevelT w="127000"/>
          </a:sp3d>
        </p:spPr>
      </p:pic>
      <p:pic>
        <p:nvPicPr>
          <p:cNvPr id="22" name="Bildobjekt 21"/>
          <p:cNvPicPr>
            <a:picLocks noChangeAspect="1"/>
          </p:cNvPicPr>
          <p:nvPr/>
        </p:nvPicPr>
        <p:blipFill>
          <a:blip r:embed="rId8"/>
          <a:stretch>
            <a:fillRect/>
          </a:stretch>
        </p:blipFill>
        <p:spPr>
          <a:xfrm>
            <a:off x="7949627" y="939195"/>
            <a:ext cx="2552675" cy="1420983"/>
          </a:xfrm>
          <a:prstGeom prst="rect">
            <a:avLst/>
          </a:prstGeom>
          <a:scene3d>
            <a:camera prst="orthographicFront">
              <a:rot lat="18600000" lon="19200000" rev="2700000"/>
            </a:camera>
            <a:lightRig rig="threePt" dir="t"/>
          </a:scene3d>
          <a:sp3d>
            <a:bevelT w="127000"/>
          </a:sp3d>
        </p:spPr>
      </p:pic>
      <p:pic>
        <p:nvPicPr>
          <p:cNvPr id="23" name="Picture 5"/>
          <p:cNvPicPr>
            <a:picLocks noChangeAspect="1" noChangeArrowheads="1"/>
          </p:cNvPicPr>
          <p:nvPr/>
        </p:nvPicPr>
        <p:blipFill>
          <a:blip r:embed="rId9" cstate="print"/>
          <a:srcRect/>
          <a:stretch>
            <a:fillRect/>
          </a:stretch>
        </p:blipFill>
        <p:spPr bwMode="auto">
          <a:xfrm>
            <a:off x="2105124" y="2762032"/>
            <a:ext cx="4174371" cy="1333490"/>
          </a:xfrm>
          <a:prstGeom prst="rect">
            <a:avLst/>
          </a:prstGeom>
          <a:solidFill>
            <a:schemeClr val="bg1">
              <a:lumMod val="85000"/>
            </a:schemeClr>
          </a:solidFill>
          <a:ln>
            <a:solidFill>
              <a:schemeClr val="tx1"/>
            </a:solidFill>
            <a:headEnd/>
            <a:tailEnd/>
          </a:ln>
          <a:scene3d>
            <a:camera prst="isometricOffAxis1Top">
              <a:rot lat="18600000" lon="19200000" rev="2700000"/>
            </a:camera>
            <a:lightRig rig="threePt" dir="t"/>
          </a:scene3d>
          <a:sp3d>
            <a:bevelT w="127000" prst="cross"/>
          </a:sp3d>
        </p:spPr>
      </p:pic>
      <p:sp>
        <p:nvSpPr>
          <p:cNvPr id="32" name="Rubrik 1"/>
          <p:cNvSpPr txBox="1">
            <a:spLocks/>
          </p:cNvSpPr>
          <p:nvPr/>
        </p:nvSpPr>
        <p:spPr bwMode="auto">
          <a:xfrm>
            <a:off x="1340042" y="397974"/>
            <a:ext cx="9980819" cy="57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Visualiseras i modeller </a:t>
            </a:r>
          </a:p>
        </p:txBody>
      </p:sp>
      <p:cxnSp>
        <p:nvCxnSpPr>
          <p:cNvPr id="33" name="Rak 28"/>
          <p:cNvCxnSpPr>
            <a:cxnSpLocks/>
          </p:cNvCxnSpPr>
          <p:nvPr/>
        </p:nvCxnSpPr>
        <p:spPr bwMode="auto">
          <a:xfrm flipV="1">
            <a:off x="4880390" y="3082805"/>
            <a:ext cx="2976979" cy="230006"/>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4" name="Rak 28"/>
          <p:cNvCxnSpPr>
            <a:cxnSpLocks/>
          </p:cNvCxnSpPr>
          <p:nvPr/>
        </p:nvCxnSpPr>
        <p:spPr bwMode="auto">
          <a:xfrm>
            <a:off x="6534995" y="2019914"/>
            <a:ext cx="1626214" cy="893407"/>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5" name="Rak 28"/>
          <p:cNvCxnSpPr>
            <a:cxnSpLocks/>
          </p:cNvCxnSpPr>
          <p:nvPr/>
        </p:nvCxnSpPr>
        <p:spPr bwMode="auto">
          <a:xfrm flipH="1">
            <a:off x="4245881" y="2045115"/>
            <a:ext cx="2122998" cy="1398281"/>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6" name="Rak 28"/>
          <p:cNvCxnSpPr>
            <a:cxnSpLocks/>
          </p:cNvCxnSpPr>
          <p:nvPr/>
        </p:nvCxnSpPr>
        <p:spPr bwMode="auto">
          <a:xfrm>
            <a:off x="4358588" y="3500497"/>
            <a:ext cx="1447282" cy="659816"/>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7" name="Rak 28"/>
          <p:cNvCxnSpPr>
            <a:cxnSpLocks/>
          </p:cNvCxnSpPr>
          <p:nvPr/>
        </p:nvCxnSpPr>
        <p:spPr bwMode="auto">
          <a:xfrm flipH="1">
            <a:off x="6606914" y="3482295"/>
            <a:ext cx="919620" cy="471031"/>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8" name="Rak 28"/>
          <p:cNvCxnSpPr>
            <a:cxnSpLocks/>
          </p:cNvCxnSpPr>
          <p:nvPr/>
        </p:nvCxnSpPr>
        <p:spPr bwMode="auto">
          <a:xfrm flipH="1">
            <a:off x="7096993" y="3383618"/>
            <a:ext cx="912415" cy="848140"/>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39" name="Rak 28"/>
          <p:cNvCxnSpPr>
            <a:cxnSpLocks/>
          </p:cNvCxnSpPr>
          <p:nvPr/>
        </p:nvCxnSpPr>
        <p:spPr bwMode="auto">
          <a:xfrm>
            <a:off x="3515657" y="2093772"/>
            <a:ext cx="811840" cy="1064210"/>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40" name="Rak 28"/>
          <p:cNvCxnSpPr>
            <a:cxnSpLocks/>
          </p:cNvCxnSpPr>
          <p:nvPr/>
        </p:nvCxnSpPr>
        <p:spPr bwMode="auto">
          <a:xfrm flipH="1">
            <a:off x="8539831" y="1625720"/>
            <a:ext cx="573629" cy="1097391"/>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49" name="Rak 28"/>
          <p:cNvCxnSpPr>
            <a:cxnSpLocks/>
          </p:cNvCxnSpPr>
          <p:nvPr/>
        </p:nvCxnSpPr>
        <p:spPr bwMode="auto">
          <a:xfrm flipH="1">
            <a:off x="5620267" y="4482872"/>
            <a:ext cx="361421" cy="1172517"/>
          </a:xfrm>
          <a:prstGeom prst="line">
            <a:avLst/>
          </a:prstGeom>
          <a:solidFill>
            <a:srgbClr val="B594A1"/>
          </a:solidFill>
          <a:ln w="19050" cap="flat" cmpd="sng" algn="ctr">
            <a:solidFill>
              <a:srgbClr val="0066FF"/>
            </a:solidFill>
            <a:prstDash val="sysDot"/>
            <a:round/>
            <a:headEnd type="none" w="med" len="med"/>
            <a:tailEnd type="none" w="med" len="med"/>
          </a:ln>
          <a:effectLst/>
        </p:spPr>
      </p:cxnSp>
      <p:cxnSp>
        <p:nvCxnSpPr>
          <p:cNvPr id="52" name="Rak 28"/>
          <p:cNvCxnSpPr>
            <a:cxnSpLocks/>
          </p:cNvCxnSpPr>
          <p:nvPr/>
        </p:nvCxnSpPr>
        <p:spPr bwMode="auto">
          <a:xfrm flipH="1">
            <a:off x="5981688" y="4134443"/>
            <a:ext cx="584558" cy="1200524"/>
          </a:xfrm>
          <a:prstGeom prst="line">
            <a:avLst/>
          </a:prstGeom>
          <a:solidFill>
            <a:srgbClr val="B594A1"/>
          </a:solidFill>
          <a:ln w="19050" cap="flat" cmpd="sng" algn="ctr">
            <a:solidFill>
              <a:srgbClr val="0066FF"/>
            </a:solidFill>
            <a:prstDash val="sysDot"/>
            <a:round/>
            <a:headEnd type="none" w="med" len="med"/>
            <a:tailEnd type="none" w="med" len="med"/>
          </a:ln>
          <a:effectLst/>
        </p:spPr>
      </p:cxnSp>
      <p:sp>
        <p:nvSpPr>
          <p:cNvPr id="58" name="Pil: upp-ned 57"/>
          <p:cNvSpPr/>
          <p:nvPr/>
        </p:nvSpPr>
        <p:spPr bwMode="auto">
          <a:xfrm>
            <a:off x="671710" y="1292047"/>
            <a:ext cx="1197692" cy="4663871"/>
          </a:xfrm>
          <a:prstGeom prst="upDownArrow">
            <a:avLst/>
          </a:prstGeom>
          <a:solidFill>
            <a:srgbClr val="74747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vert270" wrap="square" lIns="83820" tIns="83820" rIns="83820" bIns="83820" numCol="1" spcCol="1270" anchor="ctr" anchorCtr="0">
            <a:noAutofit/>
          </a:bodyPr>
          <a:lstStyle/>
          <a:p>
            <a:pPr algn="ctr"/>
            <a:r>
              <a:rPr lang="sv-SE" sz="2000" dirty="0">
                <a:solidFill>
                  <a:schemeClr val="bg1"/>
                </a:solidFill>
              </a:rPr>
              <a:t>Säkerhetskrav</a:t>
            </a:r>
          </a:p>
        </p:txBody>
      </p:sp>
    </p:spTree>
    <p:extLst>
      <p:ext uri="{BB962C8B-B14F-4D97-AF65-F5344CB8AC3E}">
        <p14:creationId xmlns:p14="http://schemas.microsoft.com/office/powerpoint/2010/main" val="3402874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ktangel 73">
            <a:extLst>
              <a:ext uri="{FF2B5EF4-FFF2-40B4-BE49-F238E27FC236}">
                <a16:creationId xmlns:a16="http://schemas.microsoft.com/office/drawing/2014/main" id="{EEBBA86C-4288-40EE-AE8A-9362E89E14DA}"/>
              </a:ext>
            </a:extLst>
          </p:cNvPr>
          <p:cNvSpPr/>
          <p:nvPr/>
        </p:nvSpPr>
        <p:spPr bwMode="auto">
          <a:xfrm>
            <a:off x="2447250" y="4208248"/>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Geografisk grund- information</a:t>
            </a:r>
          </a:p>
        </p:txBody>
      </p:sp>
      <p:sp>
        <p:nvSpPr>
          <p:cNvPr id="75" name="Rektangel 74">
            <a:extLst>
              <a:ext uri="{FF2B5EF4-FFF2-40B4-BE49-F238E27FC236}">
                <a16:creationId xmlns:a16="http://schemas.microsoft.com/office/drawing/2014/main" id="{D8C9393B-8E5B-4C73-8C4D-06EC22CE7DA1}"/>
              </a:ext>
            </a:extLst>
          </p:cNvPr>
          <p:cNvSpPr/>
          <p:nvPr/>
        </p:nvSpPr>
        <p:spPr bwMode="auto">
          <a:xfrm>
            <a:off x="2478716" y="2289878"/>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sv-SE" sz="1200" dirty="0">
                <a:latin typeface="Tahoma" charset="0"/>
              </a:rPr>
              <a:t>Fastighet</a:t>
            </a:r>
          </a:p>
        </p:txBody>
      </p:sp>
      <p:sp>
        <p:nvSpPr>
          <p:cNvPr id="76" name="Rektangel 75">
            <a:extLst>
              <a:ext uri="{FF2B5EF4-FFF2-40B4-BE49-F238E27FC236}">
                <a16:creationId xmlns:a16="http://schemas.microsoft.com/office/drawing/2014/main" id="{B037DB76-6355-4EFC-8A19-613F5511CEC7}"/>
              </a:ext>
            </a:extLst>
          </p:cNvPr>
          <p:cNvSpPr/>
          <p:nvPr/>
        </p:nvSpPr>
        <p:spPr bwMode="auto">
          <a:xfrm>
            <a:off x="3888370" y="2289878"/>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Byggnad</a:t>
            </a:r>
          </a:p>
        </p:txBody>
      </p:sp>
      <p:sp>
        <p:nvSpPr>
          <p:cNvPr id="77" name="Rektangel 76">
            <a:extLst>
              <a:ext uri="{FF2B5EF4-FFF2-40B4-BE49-F238E27FC236}">
                <a16:creationId xmlns:a16="http://schemas.microsoft.com/office/drawing/2014/main" id="{103F30FA-AFEB-498C-A08A-DA45D493F30E}"/>
              </a:ext>
            </a:extLst>
          </p:cNvPr>
          <p:cNvSpPr/>
          <p:nvPr/>
        </p:nvSpPr>
        <p:spPr bwMode="auto">
          <a:xfrm>
            <a:off x="3904998" y="3243847"/>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Skog</a:t>
            </a:r>
          </a:p>
        </p:txBody>
      </p:sp>
      <p:sp>
        <p:nvSpPr>
          <p:cNvPr id="78" name="Rektangel 77">
            <a:extLst>
              <a:ext uri="{FF2B5EF4-FFF2-40B4-BE49-F238E27FC236}">
                <a16:creationId xmlns:a16="http://schemas.microsoft.com/office/drawing/2014/main" id="{A7B82370-64C0-4BFE-AE12-91F8243D67B9}"/>
              </a:ext>
            </a:extLst>
          </p:cNvPr>
          <p:cNvSpPr/>
          <p:nvPr/>
        </p:nvSpPr>
        <p:spPr bwMode="auto">
          <a:xfrm>
            <a:off x="6722494" y="3243847"/>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Finans &amp; Ekonomi</a:t>
            </a:r>
          </a:p>
        </p:txBody>
      </p:sp>
      <p:sp>
        <p:nvSpPr>
          <p:cNvPr id="79" name="Rektangel 78">
            <a:extLst>
              <a:ext uri="{FF2B5EF4-FFF2-40B4-BE49-F238E27FC236}">
                <a16:creationId xmlns:a16="http://schemas.microsoft.com/office/drawing/2014/main" id="{254264BC-0D22-4C2E-B552-AE13E3DAF8EE}"/>
              </a:ext>
            </a:extLst>
          </p:cNvPr>
          <p:cNvSpPr/>
          <p:nvPr/>
        </p:nvSpPr>
        <p:spPr bwMode="auto">
          <a:xfrm>
            <a:off x="5299812" y="2279445"/>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Drift &amp; förvaltning</a:t>
            </a:r>
          </a:p>
        </p:txBody>
      </p:sp>
      <p:sp>
        <p:nvSpPr>
          <p:cNvPr id="80" name="Rektangel 79">
            <a:extLst>
              <a:ext uri="{FF2B5EF4-FFF2-40B4-BE49-F238E27FC236}">
                <a16:creationId xmlns:a16="http://schemas.microsoft.com/office/drawing/2014/main" id="{66900E62-F7D6-451E-A12B-0B2E9D5DEB14}"/>
              </a:ext>
            </a:extLst>
          </p:cNvPr>
          <p:cNvSpPr/>
          <p:nvPr/>
        </p:nvSpPr>
        <p:spPr bwMode="auto">
          <a:xfrm>
            <a:off x="8160235" y="3243847"/>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IT</a:t>
            </a:r>
          </a:p>
        </p:txBody>
      </p:sp>
      <p:sp>
        <p:nvSpPr>
          <p:cNvPr id="81" name="Rektangel 80">
            <a:extLst>
              <a:ext uri="{FF2B5EF4-FFF2-40B4-BE49-F238E27FC236}">
                <a16:creationId xmlns:a16="http://schemas.microsoft.com/office/drawing/2014/main" id="{391C5148-9297-4BFC-AC98-D60C8C5FA4B4}"/>
              </a:ext>
            </a:extLst>
          </p:cNvPr>
          <p:cNvSpPr/>
          <p:nvPr/>
        </p:nvSpPr>
        <p:spPr bwMode="auto">
          <a:xfrm>
            <a:off x="2447250" y="1315043"/>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sv-SE" sz="1200" dirty="0" err="1">
                <a:latin typeface="Tahoma" charset="0"/>
              </a:rPr>
              <a:t>Verksamhets-styrning</a:t>
            </a:r>
            <a:endParaRPr lang="sv-SE" sz="1200" dirty="0">
              <a:latin typeface="Tahoma" charset="0"/>
            </a:endParaRPr>
          </a:p>
        </p:txBody>
      </p:sp>
      <p:sp>
        <p:nvSpPr>
          <p:cNvPr id="82" name="Rektangel 81">
            <a:extLst>
              <a:ext uri="{FF2B5EF4-FFF2-40B4-BE49-F238E27FC236}">
                <a16:creationId xmlns:a16="http://schemas.microsoft.com/office/drawing/2014/main" id="{555EA597-43AC-4592-BA5B-150B47B1F325}"/>
              </a:ext>
            </a:extLst>
          </p:cNvPr>
          <p:cNvSpPr/>
          <p:nvPr/>
        </p:nvSpPr>
        <p:spPr bwMode="auto">
          <a:xfrm>
            <a:off x="5299812" y="3243847"/>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Upplåtelse</a:t>
            </a:r>
          </a:p>
        </p:txBody>
      </p:sp>
      <p:sp>
        <p:nvSpPr>
          <p:cNvPr id="83" name="Rektangel 82">
            <a:extLst>
              <a:ext uri="{FF2B5EF4-FFF2-40B4-BE49-F238E27FC236}">
                <a16:creationId xmlns:a16="http://schemas.microsoft.com/office/drawing/2014/main" id="{EDD20A14-9699-4059-BAA7-1465A25634D5}"/>
              </a:ext>
            </a:extLst>
          </p:cNvPr>
          <p:cNvSpPr/>
          <p:nvPr/>
        </p:nvSpPr>
        <p:spPr bwMode="auto">
          <a:xfrm>
            <a:off x="2478716" y="3243847"/>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sv-SE" sz="1200" dirty="0">
                <a:latin typeface="Tahoma" charset="0"/>
              </a:rPr>
              <a:t>Legal aktör</a:t>
            </a:r>
          </a:p>
        </p:txBody>
      </p:sp>
      <p:sp>
        <p:nvSpPr>
          <p:cNvPr id="84" name="Rektangel 83">
            <a:extLst>
              <a:ext uri="{FF2B5EF4-FFF2-40B4-BE49-F238E27FC236}">
                <a16:creationId xmlns:a16="http://schemas.microsoft.com/office/drawing/2014/main" id="{6227B34D-EFDD-4932-866B-96BE0620BF2D}"/>
              </a:ext>
            </a:extLst>
          </p:cNvPr>
          <p:cNvSpPr/>
          <p:nvPr/>
        </p:nvSpPr>
        <p:spPr bwMode="auto">
          <a:xfrm>
            <a:off x="5299812" y="1315043"/>
            <a:ext cx="1243915" cy="753492"/>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Byggprojekt</a:t>
            </a:r>
          </a:p>
        </p:txBody>
      </p:sp>
      <p:sp>
        <p:nvSpPr>
          <p:cNvPr id="85" name="Rektangel 84">
            <a:extLst>
              <a:ext uri="{FF2B5EF4-FFF2-40B4-BE49-F238E27FC236}">
                <a16:creationId xmlns:a16="http://schemas.microsoft.com/office/drawing/2014/main" id="{90D486ED-2EF6-4D6A-AE57-F56D2BA27D4B}"/>
              </a:ext>
            </a:extLst>
          </p:cNvPr>
          <p:cNvSpPr/>
          <p:nvPr/>
        </p:nvSpPr>
        <p:spPr bwMode="auto">
          <a:xfrm>
            <a:off x="6722493" y="4187382"/>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Arkiv</a:t>
            </a:r>
            <a:r>
              <a:rPr kumimoji="0" lang="sv-SE" sz="1200" b="0" i="0" u="none" strike="noStrike" cap="none" normalizeH="0" dirty="0">
                <a:ln>
                  <a:noFill/>
                </a:ln>
                <a:solidFill>
                  <a:schemeClr val="tx1"/>
                </a:solidFill>
                <a:effectLst/>
                <a:latin typeface="Tahoma" charset="0"/>
              </a:rPr>
              <a:t> (Ärende &amp; handling)</a:t>
            </a:r>
            <a:endParaRPr kumimoji="0" lang="sv-SE" sz="1200" b="0" i="0" u="none" strike="noStrike" cap="none" normalizeH="0" baseline="0" dirty="0">
              <a:ln>
                <a:noFill/>
              </a:ln>
              <a:solidFill>
                <a:schemeClr val="tx1"/>
              </a:solidFill>
              <a:effectLst/>
              <a:latin typeface="Tahoma" charset="0"/>
            </a:endParaRPr>
          </a:p>
        </p:txBody>
      </p:sp>
      <p:sp>
        <p:nvSpPr>
          <p:cNvPr id="86" name="Rektangel 85">
            <a:extLst>
              <a:ext uri="{FF2B5EF4-FFF2-40B4-BE49-F238E27FC236}">
                <a16:creationId xmlns:a16="http://schemas.microsoft.com/office/drawing/2014/main" id="{A303794C-744C-4EA0-8046-3DA9C2814405}"/>
              </a:ext>
            </a:extLst>
          </p:cNvPr>
          <p:cNvSpPr/>
          <p:nvPr/>
        </p:nvSpPr>
        <p:spPr bwMode="auto">
          <a:xfrm>
            <a:off x="5299812" y="4187382"/>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200">
                <a:latin typeface="Tahoma" charset="0"/>
              </a:rPr>
              <a:t>Besök</a:t>
            </a:r>
            <a:endParaRPr kumimoji="0" lang="sv-SE" sz="1200" b="0" i="0" u="none" strike="noStrike" cap="none" normalizeH="0" baseline="0">
              <a:ln>
                <a:noFill/>
              </a:ln>
              <a:solidFill>
                <a:schemeClr val="tx1"/>
              </a:solidFill>
              <a:effectLst/>
              <a:latin typeface="Tahoma" charset="0"/>
            </a:endParaRPr>
          </a:p>
        </p:txBody>
      </p:sp>
      <p:sp>
        <p:nvSpPr>
          <p:cNvPr id="87" name="Rektangel 86">
            <a:extLst>
              <a:ext uri="{FF2B5EF4-FFF2-40B4-BE49-F238E27FC236}">
                <a16:creationId xmlns:a16="http://schemas.microsoft.com/office/drawing/2014/main" id="{B2090325-53B1-4BDA-9992-29E91B6FCCA4}"/>
              </a:ext>
            </a:extLst>
          </p:cNvPr>
          <p:cNvSpPr/>
          <p:nvPr/>
        </p:nvSpPr>
        <p:spPr bwMode="auto">
          <a:xfrm>
            <a:off x="8160235" y="2279445"/>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200">
                <a:latin typeface="Tahoma" charset="0"/>
              </a:rPr>
              <a:t>Kommunikation</a:t>
            </a:r>
            <a:endParaRPr kumimoji="0" lang="sv-SE" sz="1200" b="0" i="0" u="none" strike="noStrike" cap="none" normalizeH="0" baseline="0">
              <a:ln>
                <a:noFill/>
              </a:ln>
              <a:solidFill>
                <a:schemeClr val="tx1"/>
              </a:solidFill>
              <a:effectLst/>
              <a:latin typeface="Tahoma" charset="0"/>
            </a:endParaRPr>
          </a:p>
        </p:txBody>
      </p:sp>
      <p:sp>
        <p:nvSpPr>
          <p:cNvPr id="88" name="Rektangel 87">
            <a:extLst>
              <a:ext uri="{FF2B5EF4-FFF2-40B4-BE49-F238E27FC236}">
                <a16:creationId xmlns:a16="http://schemas.microsoft.com/office/drawing/2014/main" id="{DC8151A9-9931-401A-A44C-D2CB942FD7CF}"/>
              </a:ext>
            </a:extLst>
          </p:cNvPr>
          <p:cNvSpPr/>
          <p:nvPr/>
        </p:nvSpPr>
        <p:spPr bwMode="auto">
          <a:xfrm>
            <a:off x="6733953" y="2279445"/>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Inköp</a:t>
            </a:r>
          </a:p>
        </p:txBody>
      </p:sp>
      <p:sp>
        <p:nvSpPr>
          <p:cNvPr id="89" name="Rektangel 88">
            <a:extLst>
              <a:ext uri="{FF2B5EF4-FFF2-40B4-BE49-F238E27FC236}">
                <a16:creationId xmlns:a16="http://schemas.microsoft.com/office/drawing/2014/main" id="{7032D060-D8A6-46C1-99EB-558E08767D18}"/>
              </a:ext>
            </a:extLst>
          </p:cNvPr>
          <p:cNvSpPr/>
          <p:nvPr/>
        </p:nvSpPr>
        <p:spPr bwMode="auto">
          <a:xfrm>
            <a:off x="8160235" y="1315043"/>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a:ln>
                  <a:noFill/>
                </a:ln>
                <a:solidFill>
                  <a:schemeClr val="tx1"/>
                </a:solidFill>
                <a:effectLst/>
                <a:latin typeface="Tahoma" charset="0"/>
              </a:rPr>
              <a:t>HR</a:t>
            </a:r>
          </a:p>
        </p:txBody>
      </p:sp>
      <p:sp>
        <p:nvSpPr>
          <p:cNvPr id="90" name="Rektangel 89">
            <a:extLst>
              <a:ext uri="{FF2B5EF4-FFF2-40B4-BE49-F238E27FC236}">
                <a16:creationId xmlns:a16="http://schemas.microsoft.com/office/drawing/2014/main" id="{CA0A74C5-5A5F-4543-9C8F-D27AC4413B65}"/>
              </a:ext>
            </a:extLst>
          </p:cNvPr>
          <p:cNvSpPr/>
          <p:nvPr/>
        </p:nvSpPr>
        <p:spPr bwMode="auto">
          <a:xfrm>
            <a:off x="3888371" y="4208248"/>
            <a:ext cx="1243915" cy="753492"/>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Jordbruk</a:t>
            </a:r>
          </a:p>
        </p:txBody>
      </p:sp>
      <p:sp>
        <p:nvSpPr>
          <p:cNvPr id="91" name="Rektangel 90">
            <a:extLst>
              <a:ext uri="{FF2B5EF4-FFF2-40B4-BE49-F238E27FC236}">
                <a16:creationId xmlns:a16="http://schemas.microsoft.com/office/drawing/2014/main" id="{D210D6D2-C5B9-43B4-8777-D000F820626E}"/>
              </a:ext>
            </a:extLst>
          </p:cNvPr>
          <p:cNvSpPr/>
          <p:nvPr/>
        </p:nvSpPr>
        <p:spPr bwMode="auto">
          <a:xfrm>
            <a:off x="3865670" y="1315043"/>
            <a:ext cx="1243915" cy="753492"/>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Anläggning</a:t>
            </a:r>
          </a:p>
        </p:txBody>
      </p:sp>
      <p:sp>
        <p:nvSpPr>
          <p:cNvPr id="92" name="Rektangel 91">
            <a:extLst>
              <a:ext uri="{FF2B5EF4-FFF2-40B4-BE49-F238E27FC236}">
                <a16:creationId xmlns:a16="http://schemas.microsoft.com/office/drawing/2014/main" id="{BF9A938A-D908-4994-BCCD-8441443119E5}"/>
              </a:ext>
            </a:extLst>
          </p:cNvPr>
          <p:cNvSpPr/>
          <p:nvPr/>
        </p:nvSpPr>
        <p:spPr bwMode="auto">
          <a:xfrm>
            <a:off x="6726093" y="1315043"/>
            <a:ext cx="1243915" cy="774358"/>
          </a:xfrm>
          <a:prstGeom prst="rect">
            <a:avLst/>
          </a:prstGeom>
          <a:solidFill>
            <a:srgbClr val="EFDAA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Stiftelser &amp; Fonder</a:t>
            </a:r>
          </a:p>
        </p:txBody>
      </p:sp>
      <p:sp>
        <p:nvSpPr>
          <p:cNvPr id="3" name="Rubrik 1"/>
          <p:cNvSpPr txBox="1">
            <a:spLocks/>
          </p:cNvSpPr>
          <p:nvPr/>
        </p:nvSpPr>
        <p:spPr bwMode="auto">
          <a:xfrm>
            <a:off x="1340042" y="397974"/>
            <a:ext cx="9980819" cy="57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b="1" dirty="0"/>
              <a:t>Exempel</a:t>
            </a:r>
            <a:r>
              <a:rPr lang="sv-SE" dirty="0"/>
              <a:t>: Informationslandskap med informationsområden</a:t>
            </a:r>
            <a:endParaRPr lang="sv-SE" kern="0" dirty="0"/>
          </a:p>
        </p:txBody>
      </p:sp>
      <p:pic>
        <p:nvPicPr>
          <p:cNvPr id="17" name="Bildobjekt 16"/>
          <p:cNvPicPr>
            <a:picLocks noChangeAspect="1"/>
          </p:cNvPicPr>
          <p:nvPr/>
        </p:nvPicPr>
        <p:blipFill rotWithShape="1">
          <a:blip r:embed="rId3">
            <a:clrChange>
              <a:clrFrom>
                <a:srgbClr val="FFFFFF"/>
              </a:clrFrom>
              <a:clrTo>
                <a:srgbClr val="FFFFFF">
                  <a:alpha val="0"/>
                </a:srgbClr>
              </a:clrTo>
            </a:clrChange>
          </a:blip>
          <a:srcRect l="50335" t="26401" r="25690" b="11760"/>
          <a:stretch/>
        </p:blipFill>
        <p:spPr>
          <a:xfrm>
            <a:off x="6283418" y="2273693"/>
            <a:ext cx="359351" cy="856137"/>
          </a:xfrm>
          <a:prstGeom prst="rect">
            <a:avLst/>
          </a:prstGeom>
          <a:effectLst/>
        </p:spPr>
      </p:pic>
      <p:pic>
        <p:nvPicPr>
          <p:cNvPr id="5" name="Bildobjekt 4"/>
          <p:cNvPicPr>
            <a:picLocks noChangeAspect="1"/>
          </p:cNvPicPr>
          <p:nvPr/>
        </p:nvPicPr>
        <p:blipFill>
          <a:blip r:embed="rId4">
            <a:clrChange>
              <a:clrFrom>
                <a:srgbClr val="FFFFFF"/>
              </a:clrFrom>
              <a:clrTo>
                <a:srgbClr val="FFFFFF">
                  <a:alpha val="0"/>
                </a:srgbClr>
              </a:clrTo>
            </a:clrChange>
          </a:blip>
          <a:stretch>
            <a:fillRect/>
          </a:stretch>
        </p:blipFill>
        <p:spPr>
          <a:xfrm>
            <a:off x="9026340" y="1249742"/>
            <a:ext cx="394197" cy="869156"/>
          </a:xfrm>
          <a:prstGeom prst="rect">
            <a:avLst/>
          </a:prstGeom>
        </p:spPr>
      </p:pic>
      <p:cxnSp>
        <p:nvCxnSpPr>
          <p:cNvPr id="25" name="Rak koppling 24"/>
          <p:cNvCxnSpPr>
            <a:cxnSpLocks/>
            <a:stCxn id="32" idx="3"/>
            <a:endCxn id="76" idx="1"/>
          </p:cNvCxnSpPr>
          <p:nvPr/>
        </p:nvCxnSpPr>
        <p:spPr bwMode="auto">
          <a:xfrm flipV="1">
            <a:off x="2116098" y="2677057"/>
            <a:ext cx="1772272" cy="4316"/>
          </a:xfrm>
          <a:prstGeom prst="line">
            <a:avLst/>
          </a:prstGeom>
          <a:solidFill>
            <a:schemeClr val="accent1"/>
          </a:solidFill>
          <a:ln w="127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ktangel 25"/>
          <p:cNvSpPr/>
          <p:nvPr/>
        </p:nvSpPr>
        <p:spPr bwMode="auto">
          <a:xfrm>
            <a:off x="10121526" y="1505554"/>
            <a:ext cx="1580297" cy="1913766"/>
          </a:xfrm>
          <a:prstGeom prst="rect">
            <a:avLst/>
          </a:prstGeom>
          <a:solidFill>
            <a:schemeClr val="bg1">
              <a:alpha val="68000"/>
            </a:schemeClr>
          </a:solidFill>
          <a:ln w="12700" cap="flat" cmpd="sng" algn="ctr">
            <a:solidFill>
              <a:schemeClr val="tx1"/>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Exempel på information i område ”</a:t>
            </a:r>
            <a:r>
              <a:rPr lang="sv-SE" sz="1000" dirty="0">
                <a:latin typeface="Tahoma" panose="020B0604030504040204" pitchFamily="34" charset="0"/>
                <a:ea typeface="Tahoma" panose="020B0604030504040204" pitchFamily="34" charset="0"/>
                <a:cs typeface="Tahoma" panose="020B0604030504040204" pitchFamily="34" charset="0"/>
              </a:rPr>
              <a:t>HR</a:t>
            </a:r>
            <a:r>
              <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Kompetensplan</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Tjänst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Rekryt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Medarbetare</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Anställning</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Konsult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Kompetens</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Erfarenhet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Utbildning</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 </a:t>
            </a:r>
            <a:endPar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27" name="Rak koppling 26"/>
          <p:cNvCxnSpPr>
            <a:cxnSpLocks/>
            <a:stCxn id="5" idx="3"/>
            <a:endCxn id="26" idx="1"/>
          </p:cNvCxnSpPr>
          <p:nvPr/>
        </p:nvCxnSpPr>
        <p:spPr bwMode="auto">
          <a:xfrm>
            <a:off x="9420537" y="1684320"/>
            <a:ext cx="700989" cy="778117"/>
          </a:xfrm>
          <a:prstGeom prst="line">
            <a:avLst/>
          </a:prstGeom>
          <a:solidFill>
            <a:schemeClr val="accent1"/>
          </a:solidFill>
          <a:ln w="127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ktangel 31"/>
          <p:cNvSpPr/>
          <p:nvPr/>
        </p:nvSpPr>
        <p:spPr bwMode="auto">
          <a:xfrm>
            <a:off x="473869" y="2118898"/>
            <a:ext cx="1642229" cy="1124949"/>
          </a:xfrm>
          <a:prstGeom prst="rect">
            <a:avLst/>
          </a:prstGeom>
          <a:solidFill>
            <a:schemeClr val="bg1">
              <a:alpha val="68000"/>
            </a:schemeClr>
          </a:solidFill>
          <a:ln w="12700" cap="flat" cmpd="sng" algn="ctr">
            <a:solidFill>
              <a:schemeClr val="tx1"/>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Exempel på information i område ”Byggnad”:</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Byggnad</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Våningsplan</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Byggnadsenhet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Utrymme</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Installation</a:t>
            </a:r>
            <a:endPar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36" name="Bildobjekt 35"/>
          <p:cNvPicPr>
            <a:picLocks noChangeAspect="1"/>
          </p:cNvPicPr>
          <p:nvPr/>
        </p:nvPicPr>
        <p:blipFill>
          <a:blip r:embed="rId4">
            <a:clrChange>
              <a:clrFrom>
                <a:srgbClr val="FFFFFF"/>
              </a:clrFrom>
              <a:clrTo>
                <a:srgbClr val="FFFFFF">
                  <a:alpha val="0"/>
                </a:srgbClr>
              </a:clrTo>
            </a:clrChange>
          </a:blip>
          <a:stretch>
            <a:fillRect/>
          </a:stretch>
        </p:blipFill>
        <p:spPr>
          <a:xfrm>
            <a:off x="4770630" y="3243847"/>
            <a:ext cx="394197" cy="869156"/>
          </a:xfrm>
          <a:prstGeom prst="rect">
            <a:avLst/>
          </a:prstGeom>
        </p:spPr>
      </p:pic>
      <p:cxnSp>
        <p:nvCxnSpPr>
          <p:cNvPr id="37" name="Rak koppling 36"/>
          <p:cNvCxnSpPr>
            <a:cxnSpLocks/>
            <a:stCxn id="38" idx="0"/>
          </p:cNvCxnSpPr>
          <p:nvPr/>
        </p:nvCxnSpPr>
        <p:spPr bwMode="auto">
          <a:xfrm flipV="1">
            <a:off x="3904998" y="3904343"/>
            <a:ext cx="605329" cy="1430672"/>
          </a:xfrm>
          <a:prstGeom prst="line">
            <a:avLst/>
          </a:prstGeom>
          <a:solidFill>
            <a:schemeClr val="accent1"/>
          </a:solidFill>
          <a:ln w="127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ktangel 37"/>
          <p:cNvSpPr/>
          <p:nvPr/>
        </p:nvSpPr>
        <p:spPr bwMode="auto">
          <a:xfrm>
            <a:off x="2591500" y="5335015"/>
            <a:ext cx="2626996" cy="1085036"/>
          </a:xfrm>
          <a:prstGeom prst="rect">
            <a:avLst/>
          </a:prstGeom>
          <a:solidFill>
            <a:schemeClr val="bg1">
              <a:alpha val="68000"/>
            </a:schemeClr>
          </a:solidFill>
          <a:ln w="12700" cap="flat" cmpd="sng" algn="ctr">
            <a:solidFill>
              <a:schemeClr val="tx1"/>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Exempel på information i område ”Skog”:</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Skog</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Avdelning</a:t>
            </a:r>
          </a:p>
          <a:p>
            <a:pPr defTabSz="914400" eaLnBrk="0" fontAlgn="base" hangingPunct="0">
              <a:spcBef>
                <a:spcPct val="0"/>
              </a:spcBef>
              <a:spcAft>
                <a:spcPct val="0"/>
              </a:spcAft>
            </a:pPr>
            <a:r>
              <a:rPr lang="sv-SE" sz="1000" dirty="0" err="1">
                <a:latin typeface="Tahoma" panose="020B0604030504040204" pitchFamily="34" charset="0"/>
                <a:ea typeface="Tahoma" panose="020B0604030504040204" pitchFamily="34" charset="0"/>
                <a:cs typeface="Tahoma" panose="020B0604030504040204" pitchFamily="34" charset="0"/>
              </a:rPr>
              <a:t>Trädskikt</a:t>
            </a:r>
            <a:endParaRPr lang="sv-SE" sz="1000" dirty="0">
              <a:latin typeface="Tahoma" panose="020B0604030504040204" pitchFamily="34" charset="0"/>
              <a:ea typeface="Tahoma" panose="020B0604030504040204" pitchFamily="34" charset="0"/>
              <a:cs typeface="Tahoma" panose="020B0604030504040204" pitchFamily="34" charset="0"/>
            </a:endParaRP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Åtgärd</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Trakt</a:t>
            </a:r>
          </a:p>
          <a:p>
            <a:pPr defTabSz="914400" eaLnBrk="0" fontAlgn="base" hangingPunct="0">
              <a:spcBef>
                <a:spcPct val="0"/>
              </a:spcBef>
              <a:spcAft>
                <a:spcPct val="0"/>
              </a:spcAft>
            </a:pPr>
            <a:r>
              <a:rPr lang="sv-SE" sz="1000" dirty="0">
                <a:latin typeface="Tahoma" panose="020B0604030504040204" pitchFamily="34" charset="0"/>
                <a:ea typeface="Tahoma" panose="020B0604030504040204" pitchFamily="34" charset="0"/>
                <a:cs typeface="Tahoma" panose="020B0604030504040204" pitchFamily="34" charset="0"/>
              </a:rPr>
              <a:t> </a:t>
            </a:r>
            <a:endParaRPr kumimoji="0" lang="sv-SE"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991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ACB53B94-230A-4EC1-85A9-A5D85F1154BE}"/>
              </a:ext>
            </a:extLst>
          </p:cNvPr>
          <p:cNvSpPr txBox="1"/>
          <p:nvPr/>
        </p:nvSpPr>
        <p:spPr>
          <a:xfrm>
            <a:off x="8272033" y="3914362"/>
            <a:ext cx="3127779" cy="338554"/>
          </a:xfrm>
          <a:prstGeom prst="rect">
            <a:avLst/>
          </a:prstGeom>
          <a:noFill/>
        </p:spPr>
        <p:txBody>
          <a:bodyPr wrap="none" rtlCol="0">
            <a:spAutoFit/>
          </a:bodyPr>
          <a:lstStyle/>
          <a:p>
            <a:r>
              <a:rPr lang="sv-SE" sz="1600" dirty="0"/>
              <a:t>”Ägare av informationsområde”</a:t>
            </a:r>
          </a:p>
        </p:txBody>
      </p:sp>
      <p:sp>
        <p:nvSpPr>
          <p:cNvPr id="8" name="textruta 7">
            <a:extLst>
              <a:ext uri="{FF2B5EF4-FFF2-40B4-BE49-F238E27FC236}">
                <a16:creationId xmlns:a16="http://schemas.microsoft.com/office/drawing/2014/main" id="{04D6C276-A8E7-4777-9C60-83AFCBB662CD}"/>
              </a:ext>
            </a:extLst>
          </p:cNvPr>
          <p:cNvSpPr txBox="1"/>
          <p:nvPr/>
        </p:nvSpPr>
        <p:spPr>
          <a:xfrm>
            <a:off x="8272033" y="4682781"/>
            <a:ext cx="2226892" cy="338554"/>
          </a:xfrm>
          <a:prstGeom prst="rect">
            <a:avLst/>
          </a:prstGeom>
          <a:noFill/>
        </p:spPr>
        <p:txBody>
          <a:bodyPr wrap="none" rtlCol="0">
            <a:spAutoFit/>
          </a:bodyPr>
          <a:lstStyle/>
          <a:p>
            <a:r>
              <a:rPr lang="sv-SE" sz="1600" dirty="0"/>
              <a:t>”Informationsansvarig”</a:t>
            </a:r>
          </a:p>
        </p:txBody>
      </p:sp>
      <p:sp>
        <p:nvSpPr>
          <p:cNvPr id="9" name="textruta 8">
            <a:extLst>
              <a:ext uri="{FF2B5EF4-FFF2-40B4-BE49-F238E27FC236}">
                <a16:creationId xmlns:a16="http://schemas.microsoft.com/office/drawing/2014/main" id="{DF04EBB5-5A1F-4740-9B48-7CE166165C68}"/>
              </a:ext>
            </a:extLst>
          </p:cNvPr>
          <p:cNvSpPr txBox="1"/>
          <p:nvPr/>
        </p:nvSpPr>
        <p:spPr>
          <a:xfrm>
            <a:off x="8312836" y="5622601"/>
            <a:ext cx="2707793" cy="338554"/>
          </a:xfrm>
          <a:prstGeom prst="rect">
            <a:avLst/>
          </a:prstGeom>
          <a:noFill/>
        </p:spPr>
        <p:txBody>
          <a:bodyPr wrap="none" rtlCol="0">
            <a:spAutoFit/>
          </a:bodyPr>
          <a:lstStyle/>
          <a:p>
            <a:r>
              <a:rPr lang="sv-SE" sz="1600" dirty="0"/>
              <a:t>”Informationsområdesteam”</a:t>
            </a:r>
          </a:p>
        </p:txBody>
      </p:sp>
      <p:sp>
        <p:nvSpPr>
          <p:cNvPr id="10" name="Rubrik 1">
            <a:extLst>
              <a:ext uri="{FF2B5EF4-FFF2-40B4-BE49-F238E27FC236}">
                <a16:creationId xmlns:a16="http://schemas.microsoft.com/office/drawing/2014/main" id="{04637DD8-0337-4967-84CA-E5BD39C87307}"/>
              </a:ext>
            </a:extLst>
          </p:cNvPr>
          <p:cNvSpPr txBox="1">
            <a:spLocks/>
          </p:cNvSpPr>
          <p:nvPr/>
        </p:nvSpPr>
        <p:spPr bwMode="auto">
          <a:xfrm>
            <a:off x="1139204" y="337765"/>
            <a:ext cx="8828616" cy="61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dirty="0"/>
              <a:t>Synkronisering, ägarskap och operativt arbete</a:t>
            </a:r>
            <a:endParaRPr lang="sv-SE" kern="0" dirty="0"/>
          </a:p>
        </p:txBody>
      </p:sp>
      <p:sp>
        <p:nvSpPr>
          <p:cNvPr id="12" name="Rektangel 11">
            <a:extLst>
              <a:ext uri="{FF2B5EF4-FFF2-40B4-BE49-F238E27FC236}">
                <a16:creationId xmlns:a16="http://schemas.microsoft.com/office/drawing/2014/main" id="{C59DB7B9-16B9-4661-A25E-F4672EEA2F09}"/>
              </a:ext>
            </a:extLst>
          </p:cNvPr>
          <p:cNvSpPr/>
          <p:nvPr/>
        </p:nvSpPr>
        <p:spPr>
          <a:xfrm>
            <a:off x="8353985" y="1546246"/>
            <a:ext cx="1085874" cy="690880"/>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200" b="1" dirty="0">
                <a:solidFill>
                  <a:schemeClr val="tx1"/>
                </a:solidFill>
                <a:latin typeface="Tahoma" charset="0"/>
              </a:rPr>
              <a:t>Fastighet</a:t>
            </a:r>
          </a:p>
          <a:p>
            <a:pPr algn="ctr" defTabSz="914400" eaLnBrk="0" fontAlgn="base" hangingPunct="0">
              <a:spcBef>
                <a:spcPct val="0"/>
              </a:spcBef>
              <a:spcAft>
                <a:spcPct val="0"/>
              </a:spcAft>
            </a:pPr>
            <a:r>
              <a:rPr lang="sv-SE" sz="800" dirty="0">
                <a:solidFill>
                  <a:schemeClr val="tx1"/>
                </a:solidFill>
                <a:latin typeface="Tahoma" charset="0"/>
              </a:rPr>
              <a:t> - </a:t>
            </a:r>
            <a:r>
              <a:rPr lang="sv-SE" sz="800" dirty="0" err="1">
                <a:solidFill>
                  <a:schemeClr val="tx1"/>
                </a:solidFill>
                <a:latin typeface="Tahoma" charset="0"/>
              </a:rPr>
              <a:t>Fastighets-beteckning</a:t>
            </a:r>
            <a:endParaRPr lang="sv-SE" sz="800" dirty="0">
              <a:solidFill>
                <a:schemeClr val="tx1"/>
              </a:solidFill>
              <a:latin typeface="Tahoma" charset="0"/>
            </a:endParaRPr>
          </a:p>
          <a:p>
            <a:pPr algn="ctr" defTabSz="914400" eaLnBrk="0" fontAlgn="base" hangingPunct="0">
              <a:spcBef>
                <a:spcPct val="0"/>
              </a:spcBef>
              <a:spcAft>
                <a:spcPct val="0"/>
              </a:spcAft>
            </a:pPr>
            <a:endParaRPr lang="sv-SE" sz="1400" dirty="0">
              <a:solidFill>
                <a:schemeClr val="tx1"/>
              </a:solidFill>
              <a:latin typeface="Tahoma" charset="0"/>
            </a:endParaRPr>
          </a:p>
        </p:txBody>
      </p:sp>
      <p:sp>
        <p:nvSpPr>
          <p:cNvPr id="13" name="Rektangel 12">
            <a:extLst>
              <a:ext uri="{FF2B5EF4-FFF2-40B4-BE49-F238E27FC236}">
                <a16:creationId xmlns:a16="http://schemas.microsoft.com/office/drawing/2014/main" id="{680D5FEA-EE34-48B0-814B-E18EBAD7A43C}"/>
              </a:ext>
            </a:extLst>
          </p:cNvPr>
          <p:cNvSpPr/>
          <p:nvPr/>
        </p:nvSpPr>
        <p:spPr>
          <a:xfrm>
            <a:off x="8353985" y="2580066"/>
            <a:ext cx="1085874" cy="690880"/>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200" b="1" dirty="0">
                <a:solidFill>
                  <a:schemeClr val="tx1"/>
                </a:solidFill>
                <a:latin typeface="Tahoma" charset="0"/>
              </a:rPr>
              <a:t>Byggnad</a:t>
            </a:r>
          </a:p>
          <a:p>
            <a:pPr algn="ctr" defTabSz="914400" eaLnBrk="0" fontAlgn="base" hangingPunct="0">
              <a:spcBef>
                <a:spcPct val="0"/>
              </a:spcBef>
              <a:spcAft>
                <a:spcPct val="0"/>
              </a:spcAft>
            </a:pPr>
            <a:r>
              <a:rPr lang="sv-SE" sz="1400" dirty="0">
                <a:solidFill>
                  <a:schemeClr val="tx1"/>
                </a:solidFill>
                <a:latin typeface="Tahoma" charset="0"/>
              </a:rPr>
              <a:t> </a:t>
            </a:r>
          </a:p>
        </p:txBody>
      </p:sp>
      <p:cxnSp>
        <p:nvCxnSpPr>
          <p:cNvPr id="14" name="Rak koppling 13">
            <a:extLst>
              <a:ext uri="{FF2B5EF4-FFF2-40B4-BE49-F238E27FC236}">
                <a16:creationId xmlns:a16="http://schemas.microsoft.com/office/drawing/2014/main" id="{F2E710D0-17C2-45A7-8637-174365365258}"/>
              </a:ext>
            </a:extLst>
          </p:cNvPr>
          <p:cNvCxnSpPr>
            <a:cxnSpLocks/>
            <a:stCxn id="12" idx="2"/>
            <a:endCxn id="13" idx="0"/>
          </p:cNvCxnSpPr>
          <p:nvPr/>
        </p:nvCxnSpPr>
        <p:spPr bwMode="auto">
          <a:xfrm>
            <a:off x="8896922" y="2237126"/>
            <a:ext cx="0" cy="34294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l: höger 14">
            <a:extLst>
              <a:ext uri="{FF2B5EF4-FFF2-40B4-BE49-F238E27FC236}">
                <a16:creationId xmlns:a16="http://schemas.microsoft.com/office/drawing/2014/main" id="{4FE95BF1-0D28-4BAD-B0EB-13D4E5F3CC88}"/>
              </a:ext>
            </a:extLst>
          </p:cNvPr>
          <p:cNvSpPr/>
          <p:nvPr/>
        </p:nvSpPr>
        <p:spPr bwMode="auto">
          <a:xfrm>
            <a:off x="5504787" y="2945234"/>
            <a:ext cx="1182426" cy="69088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ahoma" charset="0"/>
            </a:endParaRPr>
          </a:p>
        </p:txBody>
      </p:sp>
      <p:pic>
        <p:nvPicPr>
          <p:cNvPr id="26" name="Bildobjekt 25">
            <a:extLst>
              <a:ext uri="{FF2B5EF4-FFF2-40B4-BE49-F238E27FC236}">
                <a16:creationId xmlns:a16="http://schemas.microsoft.com/office/drawing/2014/main" id="{4C8F74BF-FB0B-4A78-97BA-317027DBD6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73404" y="5409464"/>
            <a:ext cx="346880" cy="764828"/>
          </a:xfrm>
          <a:prstGeom prst="rect">
            <a:avLst/>
          </a:prstGeom>
        </p:spPr>
      </p:pic>
      <p:pic>
        <p:nvPicPr>
          <p:cNvPr id="38" name="Bildobjekt 37">
            <a:extLst>
              <a:ext uri="{FF2B5EF4-FFF2-40B4-BE49-F238E27FC236}">
                <a16:creationId xmlns:a16="http://schemas.microsoft.com/office/drawing/2014/main" id="{9AB0E097-586C-4A96-AD60-F9A255B9BC07}"/>
              </a:ext>
            </a:extLst>
          </p:cNvPr>
          <p:cNvPicPr>
            <a:picLocks noChangeAspect="1"/>
          </p:cNvPicPr>
          <p:nvPr/>
        </p:nvPicPr>
        <p:blipFill>
          <a:blip r:embed="rId4"/>
          <a:stretch>
            <a:fillRect/>
          </a:stretch>
        </p:blipFill>
        <p:spPr>
          <a:xfrm rot="887529">
            <a:off x="3182908" y="2597494"/>
            <a:ext cx="749873" cy="987638"/>
          </a:xfrm>
          <a:prstGeom prst="rect">
            <a:avLst/>
          </a:prstGeom>
        </p:spPr>
      </p:pic>
      <p:pic>
        <p:nvPicPr>
          <p:cNvPr id="39" name="Bildobjekt 38">
            <a:extLst>
              <a:ext uri="{FF2B5EF4-FFF2-40B4-BE49-F238E27FC236}">
                <a16:creationId xmlns:a16="http://schemas.microsoft.com/office/drawing/2014/main" id="{0C992180-D01E-4156-BE07-A7DF07F0645D}"/>
              </a:ext>
            </a:extLst>
          </p:cNvPr>
          <p:cNvPicPr>
            <a:picLocks noChangeAspect="1"/>
          </p:cNvPicPr>
          <p:nvPr/>
        </p:nvPicPr>
        <p:blipFill>
          <a:blip r:embed="rId5"/>
          <a:stretch>
            <a:fillRect/>
          </a:stretch>
        </p:blipFill>
        <p:spPr>
          <a:xfrm rot="20597966">
            <a:off x="1322454" y="1633163"/>
            <a:ext cx="749873" cy="987638"/>
          </a:xfrm>
          <a:prstGeom prst="rect">
            <a:avLst/>
          </a:prstGeom>
        </p:spPr>
      </p:pic>
      <p:pic>
        <p:nvPicPr>
          <p:cNvPr id="44" name="Bildobjekt 43">
            <a:extLst>
              <a:ext uri="{FF2B5EF4-FFF2-40B4-BE49-F238E27FC236}">
                <a16:creationId xmlns:a16="http://schemas.microsoft.com/office/drawing/2014/main" id="{2F0F4053-AA41-4798-BAF1-FE97127FA1D5}"/>
              </a:ext>
            </a:extLst>
          </p:cNvPr>
          <p:cNvPicPr>
            <a:picLocks noChangeAspect="1"/>
          </p:cNvPicPr>
          <p:nvPr/>
        </p:nvPicPr>
        <p:blipFill>
          <a:blip r:embed="rId6"/>
          <a:stretch>
            <a:fillRect/>
          </a:stretch>
        </p:blipFill>
        <p:spPr>
          <a:xfrm rot="20823305">
            <a:off x="1926742" y="2438794"/>
            <a:ext cx="749873" cy="987638"/>
          </a:xfrm>
          <a:prstGeom prst="rect">
            <a:avLst/>
          </a:prstGeom>
        </p:spPr>
      </p:pic>
      <p:pic>
        <p:nvPicPr>
          <p:cNvPr id="50" name="Bildobjekt 49">
            <a:extLst>
              <a:ext uri="{FF2B5EF4-FFF2-40B4-BE49-F238E27FC236}">
                <a16:creationId xmlns:a16="http://schemas.microsoft.com/office/drawing/2014/main" id="{746FF6CA-C933-4238-8582-B0D98DB87DB4}"/>
              </a:ext>
            </a:extLst>
          </p:cNvPr>
          <p:cNvPicPr>
            <a:picLocks noChangeAspect="1"/>
          </p:cNvPicPr>
          <p:nvPr/>
        </p:nvPicPr>
        <p:blipFill>
          <a:blip r:embed="rId7"/>
          <a:stretch>
            <a:fillRect/>
          </a:stretch>
        </p:blipFill>
        <p:spPr>
          <a:xfrm rot="1147587">
            <a:off x="3205509" y="1624491"/>
            <a:ext cx="749873" cy="987638"/>
          </a:xfrm>
          <a:prstGeom prst="rect">
            <a:avLst/>
          </a:prstGeom>
        </p:spPr>
      </p:pic>
      <p:pic>
        <p:nvPicPr>
          <p:cNvPr id="51" name="Bildobjekt 50">
            <a:extLst>
              <a:ext uri="{FF2B5EF4-FFF2-40B4-BE49-F238E27FC236}">
                <a16:creationId xmlns:a16="http://schemas.microsoft.com/office/drawing/2014/main" id="{0A7C6FBA-7EA2-45AC-A5C9-839CB7C8FFC8}"/>
              </a:ext>
            </a:extLst>
          </p:cNvPr>
          <p:cNvPicPr>
            <a:picLocks noChangeAspect="1"/>
          </p:cNvPicPr>
          <p:nvPr/>
        </p:nvPicPr>
        <p:blipFill>
          <a:blip r:embed="rId8"/>
          <a:stretch>
            <a:fillRect/>
          </a:stretch>
        </p:blipFill>
        <p:spPr>
          <a:xfrm rot="20608315">
            <a:off x="2590471" y="2044857"/>
            <a:ext cx="749873" cy="987638"/>
          </a:xfrm>
          <a:prstGeom prst="rect">
            <a:avLst/>
          </a:prstGeom>
        </p:spPr>
      </p:pic>
      <p:pic>
        <p:nvPicPr>
          <p:cNvPr id="52" name="Bildobjekt 51">
            <a:extLst>
              <a:ext uri="{FF2B5EF4-FFF2-40B4-BE49-F238E27FC236}">
                <a16:creationId xmlns:a16="http://schemas.microsoft.com/office/drawing/2014/main" id="{0DC9AEDC-458F-4491-9A37-3BEDC06C80B1}"/>
              </a:ext>
            </a:extLst>
          </p:cNvPr>
          <p:cNvPicPr>
            <a:picLocks noChangeAspect="1"/>
          </p:cNvPicPr>
          <p:nvPr/>
        </p:nvPicPr>
        <p:blipFill>
          <a:blip r:embed="rId9"/>
          <a:stretch>
            <a:fillRect/>
          </a:stretch>
        </p:blipFill>
        <p:spPr>
          <a:xfrm rot="586772">
            <a:off x="2058748" y="1426165"/>
            <a:ext cx="749873" cy="957155"/>
          </a:xfrm>
          <a:prstGeom prst="rect">
            <a:avLst/>
          </a:prstGeom>
        </p:spPr>
      </p:pic>
      <p:pic>
        <p:nvPicPr>
          <p:cNvPr id="54" name="Bildobjekt 53">
            <a:extLst>
              <a:ext uri="{FF2B5EF4-FFF2-40B4-BE49-F238E27FC236}">
                <a16:creationId xmlns:a16="http://schemas.microsoft.com/office/drawing/2014/main" id="{3A42E512-ED9E-437F-9F41-D91E684BCE3C}"/>
              </a:ext>
            </a:extLst>
          </p:cNvPr>
          <p:cNvPicPr>
            <a:picLocks noChangeAspect="1"/>
          </p:cNvPicPr>
          <p:nvPr/>
        </p:nvPicPr>
        <p:blipFill rotWithShape="1">
          <a:blip r:embed="rId10">
            <a:clrChange>
              <a:clrFrom>
                <a:srgbClr val="FFFFFF"/>
              </a:clrFrom>
              <a:clrTo>
                <a:srgbClr val="FFFFFF">
                  <a:alpha val="0"/>
                </a:srgbClr>
              </a:clrTo>
            </a:clrChange>
          </a:blip>
          <a:srcRect l="50335" t="26401" r="25690" b="11760"/>
          <a:stretch/>
        </p:blipFill>
        <p:spPr>
          <a:xfrm>
            <a:off x="6955424" y="5460264"/>
            <a:ext cx="316217" cy="753372"/>
          </a:xfrm>
          <a:prstGeom prst="rect">
            <a:avLst/>
          </a:prstGeom>
          <a:effectLst/>
        </p:spPr>
      </p:pic>
      <p:pic>
        <p:nvPicPr>
          <p:cNvPr id="55" name="Bildobjekt 54">
            <a:extLst>
              <a:ext uri="{FF2B5EF4-FFF2-40B4-BE49-F238E27FC236}">
                <a16:creationId xmlns:a16="http://schemas.microsoft.com/office/drawing/2014/main" id="{8FECF3FF-317E-4EE7-A042-5F7E6448D7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58529" y="5448808"/>
            <a:ext cx="346880" cy="764828"/>
          </a:xfrm>
          <a:prstGeom prst="rect">
            <a:avLst/>
          </a:prstGeom>
        </p:spPr>
      </p:pic>
      <p:pic>
        <p:nvPicPr>
          <p:cNvPr id="56" name="Bildobjekt 55">
            <a:extLst>
              <a:ext uri="{FF2B5EF4-FFF2-40B4-BE49-F238E27FC236}">
                <a16:creationId xmlns:a16="http://schemas.microsoft.com/office/drawing/2014/main" id="{72036C43-8AA2-4EEF-9AF5-3F88FF81D6EE}"/>
              </a:ext>
            </a:extLst>
          </p:cNvPr>
          <p:cNvPicPr>
            <a:picLocks noChangeAspect="1"/>
          </p:cNvPicPr>
          <p:nvPr/>
        </p:nvPicPr>
        <p:blipFill rotWithShape="1">
          <a:blip r:embed="rId10">
            <a:clrChange>
              <a:clrFrom>
                <a:srgbClr val="FFFFFF"/>
              </a:clrFrom>
              <a:clrTo>
                <a:srgbClr val="FFFFFF">
                  <a:alpha val="0"/>
                </a:srgbClr>
              </a:clrTo>
            </a:clrChange>
          </a:blip>
          <a:srcRect l="50335" t="26401" r="25690" b="11760"/>
          <a:stretch/>
        </p:blipFill>
        <p:spPr>
          <a:xfrm>
            <a:off x="7711077" y="5385803"/>
            <a:ext cx="316217" cy="753372"/>
          </a:xfrm>
          <a:prstGeom prst="rect">
            <a:avLst/>
          </a:prstGeom>
          <a:effectLst/>
        </p:spPr>
      </p:pic>
      <p:pic>
        <p:nvPicPr>
          <p:cNvPr id="57" name="Bildobjekt 56">
            <a:extLst>
              <a:ext uri="{FF2B5EF4-FFF2-40B4-BE49-F238E27FC236}">
                <a16:creationId xmlns:a16="http://schemas.microsoft.com/office/drawing/2014/main" id="{94ADAC1B-045E-471F-84F6-D8E69BB69E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25153" y="5427737"/>
            <a:ext cx="346880" cy="764828"/>
          </a:xfrm>
          <a:prstGeom prst="rect">
            <a:avLst/>
          </a:prstGeom>
        </p:spPr>
      </p:pic>
      <p:pic>
        <p:nvPicPr>
          <p:cNvPr id="58" name="Bildobjekt 57">
            <a:extLst>
              <a:ext uri="{FF2B5EF4-FFF2-40B4-BE49-F238E27FC236}">
                <a16:creationId xmlns:a16="http://schemas.microsoft.com/office/drawing/2014/main" id="{A6099C34-D207-45D6-B67C-DFDB3504E8DF}"/>
              </a:ext>
            </a:extLst>
          </p:cNvPr>
          <p:cNvPicPr>
            <a:picLocks noChangeAspect="1"/>
          </p:cNvPicPr>
          <p:nvPr/>
        </p:nvPicPr>
        <p:blipFill rotWithShape="1">
          <a:blip r:embed="rId10">
            <a:clrChange>
              <a:clrFrom>
                <a:srgbClr val="FFFFFF"/>
              </a:clrFrom>
              <a:clrTo>
                <a:srgbClr val="FFFFFF">
                  <a:alpha val="0"/>
                </a:srgbClr>
              </a:clrTo>
            </a:clrChange>
          </a:blip>
          <a:srcRect l="50335" t="26401" r="25690" b="11760"/>
          <a:stretch/>
        </p:blipFill>
        <p:spPr>
          <a:xfrm>
            <a:off x="7925153" y="3673044"/>
            <a:ext cx="316217" cy="753372"/>
          </a:xfrm>
          <a:prstGeom prst="rect">
            <a:avLst/>
          </a:prstGeom>
          <a:effectLst/>
        </p:spPr>
      </p:pic>
      <p:pic>
        <p:nvPicPr>
          <p:cNvPr id="59" name="Bildobjekt 58">
            <a:extLst>
              <a:ext uri="{FF2B5EF4-FFF2-40B4-BE49-F238E27FC236}">
                <a16:creationId xmlns:a16="http://schemas.microsoft.com/office/drawing/2014/main" id="{BA078A49-E054-4857-8B24-C1BE68E116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09821" y="4515437"/>
            <a:ext cx="346880" cy="764828"/>
          </a:xfrm>
          <a:prstGeom prst="rect">
            <a:avLst/>
          </a:prstGeom>
        </p:spPr>
      </p:pic>
      <p:pic>
        <p:nvPicPr>
          <p:cNvPr id="60" name="Bildobjekt 59">
            <a:extLst>
              <a:ext uri="{FF2B5EF4-FFF2-40B4-BE49-F238E27FC236}">
                <a16:creationId xmlns:a16="http://schemas.microsoft.com/office/drawing/2014/main" id="{313121BB-E258-4BD7-BC72-102E57A731F0}"/>
              </a:ext>
            </a:extLst>
          </p:cNvPr>
          <p:cNvPicPr>
            <a:picLocks noChangeAspect="1"/>
          </p:cNvPicPr>
          <p:nvPr/>
        </p:nvPicPr>
        <p:blipFill>
          <a:blip r:embed="rId11"/>
          <a:stretch>
            <a:fillRect/>
          </a:stretch>
        </p:blipFill>
        <p:spPr>
          <a:xfrm rot="20589081">
            <a:off x="1324847" y="4035784"/>
            <a:ext cx="1546851" cy="1465438"/>
          </a:xfrm>
          <a:prstGeom prst="rect">
            <a:avLst/>
          </a:prstGeom>
        </p:spPr>
      </p:pic>
      <p:pic>
        <p:nvPicPr>
          <p:cNvPr id="61" name="Bildobjekt 60">
            <a:extLst>
              <a:ext uri="{FF2B5EF4-FFF2-40B4-BE49-F238E27FC236}">
                <a16:creationId xmlns:a16="http://schemas.microsoft.com/office/drawing/2014/main" id="{8DF81AB9-DAA9-494A-855F-09622C73B9C5}"/>
              </a:ext>
            </a:extLst>
          </p:cNvPr>
          <p:cNvPicPr>
            <a:picLocks noChangeAspect="1"/>
          </p:cNvPicPr>
          <p:nvPr/>
        </p:nvPicPr>
        <p:blipFill>
          <a:blip r:embed="rId12"/>
          <a:stretch>
            <a:fillRect/>
          </a:stretch>
        </p:blipFill>
        <p:spPr>
          <a:xfrm rot="1204910">
            <a:off x="2773708" y="4240018"/>
            <a:ext cx="1662341" cy="1109864"/>
          </a:xfrm>
          <a:prstGeom prst="rect">
            <a:avLst/>
          </a:prstGeom>
        </p:spPr>
      </p:pic>
      <p:pic>
        <p:nvPicPr>
          <p:cNvPr id="53" name="Bildobjekt 52">
            <a:extLst>
              <a:ext uri="{FF2B5EF4-FFF2-40B4-BE49-F238E27FC236}">
                <a16:creationId xmlns:a16="http://schemas.microsoft.com/office/drawing/2014/main" id="{8B3F6E46-C1C4-43B4-A799-0154F975D59C}"/>
              </a:ext>
            </a:extLst>
          </p:cNvPr>
          <p:cNvPicPr>
            <a:picLocks noChangeAspect="1"/>
          </p:cNvPicPr>
          <p:nvPr/>
        </p:nvPicPr>
        <p:blipFill>
          <a:blip r:embed="rId13"/>
          <a:stretch>
            <a:fillRect/>
          </a:stretch>
        </p:blipFill>
        <p:spPr>
          <a:xfrm>
            <a:off x="1502567" y="5013822"/>
            <a:ext cx="2822680" cy="948035"/>
          </a:xfrm>
          <a:prstGeom prst="rect">
            <a:avLst/>
          </a:prstGeom>
        </p:spPr>
      </p:pic>
    </p:spTree>
    <p:extLst>
      <p:ext uri="{BB962C8B-B14F-4D97-AF65-F5344CB8AC3E}">
        <p14:creationId xmlns:p14="http://schemas.microsoft.com/office/powerpoint/2010/main" val="1248973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BECD0CE9-C72B-45CB-A4F1-1D48A8437F51}"/>
              </a:ext>
            </a:extLst>
          </p:cNvPr>
          <p:cNvGrpSpPr/>
          <p:nvPr/>
        </p:nvGrpSpPr>
        <p:grpSpPr>
          <a:xfrm>
            <a:off x="7782906" y="2515445"/>
            <a:ext cx="3496396" cy="3594625"/>
            <a:chOff x="6030303" y="1807874"/>
            <a:chExt cx="3496396" cy="3594625"/>
          </a:xfrm>
        </p:grpSpPr>
        <p:sp>
          <p:nvSpPr>
            <p:cNvPr id="54" name="Rektangel 53"/>
            <p:cNvSpPr/>
            <p:nvPr/>
          </p:nvSpPr>
          <p:spPr bwMode="auto">
            <a:xfrm>
              <a:off x="6030303" y="1807874"/>
              <a:ext cx="3496396" cy="3594625"/>
            </a:xfrm>
            <a:prstGeom prst="rect">
              <a:avLst/>
            </a:prstGeom>
            <a:solidFill>
              <a:schemeClr val="accent5"/>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:Traktdirektiv</a:t>
              </a:r>
            </a:p>
          </p:txBody>
        </p:sp>
        <p:sp>
          <p:nvSpPr>
            <p:cNvPr id="4" name="Rektangel 3"/>
            <p:cNvSpPr/>
            <p:nvPr/>
          </p:nvSpPr>
          <p:spPr>
            <a:xfrm>
              <a:off x="8217335" y="3275719"/>
              <a:ext cx="1084811" cy="63301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000" b="1" dirty="0">
                  <a:solidFill>
                    <a:schemeClr val="tx1"/>
                  </a:solidFill>
                  <a:latin typeface="Tahoma" charset="0"/>
                </a:rPr>
                <a:t>Trakt</a:t>
              </a:r>
            </a:p>
          </p:txBody>
        </p:sp>
        <p:sp>
          <p:nvSpPr>
            <p:cNvPr id="5" name="Rektangel 4"/>
            <p:cNvSpPr/>
            <p:nvPr/>
          </p:nvSpPr>
          <p:spPr>
            <a:xfrm>
              <a:off x="6238667" y="2383542"/>
              <a:ext cx="1093409" cy="63301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000" b="1" dirty="0">
                  <a:solidFill>
                    <a:schemeClr val="tx1"/>
                  </a:solidFill>
                  <a:latin typeface="Tahoma" charset="0"/>
                </a:rPr>
                <a:t>Fastighet</a:t>
              </a:r>
            </a:p>
            <a:p>
              <a:pPr algn="ctr" defTabSz="914400" eaLnBrk="0" fontAlgn="base" hangingPunct="0">
                <a:spcBef>
                  <a:spcPct val="0"/>
                </a:spcBef>
                <a:spcAft>
                  <a:spcPct val="0"/>
                </a:spcAft>
              </a:pPr>
              <a:r>
                <a:rPr lang="sv-SE" sz="1000" dirty="0">
                  <a:solidFill>
                    <a:schemeClr val="tx1"/>
                  </a:solidFill>
                  <a:latin typeface="Tahoma" charset="0"/>
                </a:rPr>
                <a:t> - </a:t>
              </a:r>
              <a:r>
                <a:rPr lang="sv-SE" sz="1000" dirty="0" err="1">
                  <a:solidFill>
                    <a:schemeClr val="tx1"/>
                  </a:solidFill>
                  <a:latin typeface="Tahoma" charset="0"/>
                </a:rPr>
                <a:t>Fastighets-beteckning</a:t>
              </a:r>
              <a:endParaRPr lang="sv-SE" sz="1000" dirty="0">
                <a:solidFill>
                  <a:schemeClr val="tx1"/>
                </a:solidFill>
                <a:latin typeface="Tahoma" charset="0"/>
              </a:endParaRPr>
            </a:p>
          </p:txBody>
        </p:sp>
        <p:cxnSp>
          <p:nvCxnSpPr>
            <p:cNvPr id="8" name="Rak 17"/>
            <p:cNvCxnSpPr>
              <a:stCxn id="48" idx="2"/>
              <a:endCxn id="11" idx="0"/>
            </p:cNvCxnSpPr>
            <p:nvPr/>
          </p:nvCxnSpPr>
          <p:spPr>
            <a:xfrm>
              <a:off x="6792433" y="3908733"/>
              <a:ext cx="0" cy="518322"/>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ktangel 9"/>
            <p:cNvSpPr/>
            <p:nvPr/>
          </p:nvSpPr>
          <p:spPr>
            <a:xfrm>
              <a:off x="8235183" y="4427055"/>
              <a:ext cx="1066963" cy="63301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000" b="1" dirty="0">
                  <a:solidFill>
                    <a:schemeClr val="tx1"/>
                  </a:solidFill>
                  <a:latin typeface="Tahoma" charset="0"/>
                </a:rPr>
                <a:t>Åtgärd</a:t>
              </a:r>
            </a:p>
          </p:txBody>
        </p:sp>
        <p:sp>
          <p:nvSpPr>
            <p:cNvPr id="11" name="Rektangel 10"/>
            <p:cNvSpPr/>
            <p:nvPr/>
          </p:nvSpPr>
          <p:spPr>
            <a:xfrm>
              <a:off x="6252789" y="4427055"/>
              <a:ext cx="1079287" cy="63301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000" b="1" dirty="0">
                  <a:solidFill>
                    <a:schemeClr val="tx1"/>
                  </a:solidFill>
                  <a:latin typeface="Tahoma" charset="0"/>
                </a:rPr>
                <a:t>Avdelning</a:t>
              </a:r>
            </a:p>
          </p:txBody>
        </p:sp>
        <p:cxnSp>
          <p:nvCxnSpPr>
            <p:cNvPr id="12" name="Rak 32"/>
            <p:cNvCxnSpPr>
              <a:stCxn id="11" idx="3"/>
              <a:endCxn id="10" idx="1"/>
            </p:cNvCxnSpPr>
            <p:nvPr/>
          </p:nvCxnSpPr>
          <p:spPr>
            <a:xfrm>
              <a:off x="7332076" y="4743563"/>
              <a:ext cx="903107"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ak 33"/>
            <p:cNvCxnSpPr>
              <a:stCxn id="4" idx="2"/>
              <a:endCxn id="10" idx="0"/>
            </p:cNvCxnSpPr>
            <p:nvPr/>
          </p:nvCxnSpPr>
          <p:spPr>
            <a:xfrm>
              <a:off x="8759741" y="3908734"/>
              <a:ext cx="8924" cy="518321"/>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8867999" y="4005108"/>
              <a:ext cx="317395" cy="292388"/>
            </a:xfrm>
            <a:prstGeom prst="rect">
              <a:avLst/>
            </a:prstGeom>
            <a:noFill/>
          </p:spPr>
          <p:txBody>
            <a:bodyPr wrap="none" lIns="0" tIns="0" rIns="0" bIns="0" rtlCol="0">
              <a:spAutoFit/>
            </a:bodyPr>
            <a:lstStyle/>
            <a:p>
              <a:r>
                <a:rPr lang="sv-SE" sz="900" dirty="0">
                  <a:latin typeface="Tahoma" panose="020B0604030504040204" pitchFamily="34" charset="0"/>
                  <a:ea typeface="Tahoma" panose="020B0604030504040204" pitchFamily="34" charset="0"/>
                  <a:cs typeface="Tahoma" panose="020B0604030504040204" pitchFamily="34" charset="0"/>
                </a:rPr>
                <a:t>består</a:t>
              </a:r>
            </a:p>
            <a:p>
              <a:r>
                <a:rPr lang="sv-SE" sz="1000" dirty="0">
                  <a:latin typeface="Tahoma" panose="020B0604030504040204" pitchFamily="34" charset="0"/>
                  <a:ea typeface="Tahoma" panose="020B0604030504040204" pitchFamily="34" charset="0"/>
                  <a:cs typeface="Tahoma" panose="020B0604030504040204" pitchFamily="34" charset="0"/>
                </a:rPr>
                <a:t>av</a:t>
              </a:r>
            </a:p>
          </p:txBody>
        </p:sp>
        <p:sp>
          <p:nvSpPr>
            <p:cNvPr id="21" name="Likbent triangel 20"/>
            <p:cNvSpPr/>
            <p:nvPr/>
          </p:nvSpPr>
          <p:spPr>
            <a:xfrm rot="10995400">
              <a:off x="8739723" y="4137415"/>
              <a:ext cx="68089" cy="60959"/>
            </a:xfrm>
            <a:prstGeom prst="triangle">
              <a:avLst/>
            </a:prstGeom>
            <a:solidFill>
              <a:schemeClr val="accent5">
                <a:lumMod val="50000"/>
              </a:schemeClr>
            </a:solidFill>
            <a:ln w="38100">
              <a:solidFill>
                <a:schemeClr val="accent1">
                  <a:lumMod val="75000"/>
                </a:schemeClr>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000" dirty="0">
                <a:solidFill>
                  <a:schemeClr val="accent1"/>
                </a:solidFill>
                <a:latin typeface="Intro Cond" charset="0"/>
                <a:ea typeface="Intro Cond" charset="0"/>
                <a:cs typeface="Intro Cond" charset="0"/>
              </a:endParaRPr>
            </a:p>
          </p:txBody>
        </p:sp>
        <p:sp>
          <p:nvSpPr>
            <p:cNvPr id="41" name="textruta 40"/>
            <p:cNvSpPr txBox="1"/>
            <p:nvPr/>
          </p:nvSpPr>
          <p:spPr>
            <a:xfrm>
              <a:off x="7809420" y="2494317"/>
              <a:ext cx="351058" cy="153888"/>
            </a:xfrm>
            <a:prstGeom prst="rect">
              <a:avLst/>
            </a:prstGeom>
            <a:noFill/>
          </p:spPr>
          <p:txBody>
            <a:bodyPr wrap="none" lIns="0" tIns="0" rIns="0" bIns="0" rtlCol="0">
              <a:spAutoFit/>
            </a:bodyPr>
            <a:lstStyle/>
            <a:p>
              <a:r>
                <a:rPr lang="sv-SE" sz="1000" dirty="0">
                  <a:latin typeface="Tahoma" panose="020B0604030504040204" pitchFamily="34" charset="0"/>
                  <a:ea typeface="Tahoma" panose="020B0604030504040204" pitchFamily="34" charset="0"/>
                  <a:cs typeface="Tahoma" panose="020B0604030504040204" pitchFamily="34" charset="0"/>
                </a:rPr>
                <a:t> </a:t>
              </a:r>
              <a:r>
                <a:rPr lang="sv-SE" sz="900" dirty="0">
                  <a:latin typeface="Tahoma" panose="020B0604030504040204" pitchFamily="34" charset="0"/>
                  <a:ea typeface="Tahoma" panose="020B0604030504040204" pitchFamily="34" charset="0"/>
                  <a:cs typeface="Tahoma" panose="020B0604030504040204" pitchFamily="34" charset="0"/>
                </a:rPr>
                <a:t>finns</a:t>
              </a:r>
              <a:r>
                <a:rPr lang="sv-SE" sz="1000" dirty="0">
                  <a:latin typeface="Tahoma" panose="020B0604030504040204" pitchFamily="34" charset="0"/>
                  <a:ea typeface="Tahoma" panose="020B0604030504040204" pitchFamily="34" charset="0"/>
                  <a:cs typeface="Tahoma" panose="020B0604030504040204" pitchFamily="34" charset="0"/>
                </a:rPr>
                <a:t> i</a:t>
              </a:r>
            </a:p>
          </p:txBody>
        </p:sp>
        <p:sp>
          <p:nvSpPr>
            <p:cNvPr id="42" name="Likbent triangel 41"/>
            <p:cNvSpPr/>
            <p:nvPr/>
          </p:nvSpPr>
          <p:spPr>
            <a:xfrm rot="16200000">
              <a:off x="7954470" y="2676172"/>
              <a:ext cx="60959" cy="60959"/>
            </a:xfrm>
            <a:prstGeom prst="triangle">
              <a:avLst/>
            </a:prstGeom>
            <a:solidFill>
              <a:schemeClr val="accent5">
                <a:lumMod val="50000"/>
              </a:schemeClr>
            </a:solidFill>
            <a:ln w="38100">
              <a:solidFill>
                <a:schemeClr val="accent1">
                  <a:lumMod val="75000"/>
                </a:schemeClr>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000" dirty="0">
                <a:solidFill>
                  <a:schemeClr val="accent1"/>
                </a:solidFill>
                <a:latin typeface="Intro Cond" charset="0"/>
                <a:ea typeface="Intro Cond" charset="0"/>
                <a:cs typeface="Intro Cond" charset="0"/>
              </a:endParaRPr>
            </a:p>
          </p:txBody>
        </p:sp>
        <p:sp>
          <p:nvSpPr>
            <p:cNvPr id="46" name="textruta 45"/>
            <p:cNvSpPr txBox="1"/>
            <p:nvPr/>
          </p:nvSpPr>
          <p:spPr>
            <a:xfrm>
              <a:off x="7469121" y="4550776"/>
              <a:ext cx="609141" cy="153888"/>
            </a:xfrm>
            <a:prstGeom prst="rect">
              <a:avLst/>
            </a:prstGeom>
            <a:noFill/>
          </p:spPr>
          <p:txBody>
            <a:bodyPr wrap="none" lIns="0" tIns="0" rIns="0" bIns="0" rtlCol="0">
              <a:spAutoFit/>
            </a:bodyPr>
            <a:lstStyle/>
            <a:p>
              <a:r>
                <a:rPr lang="sv-SE" sz="900" dirty="0">
                  <a:latin typeface="Tahoma" panose="020B0604030504040204" pitchFamily="34" charset="0"/>
                  <a:ea typeface="Tahoma" panose="020B0604030504040204" pitchFamily="34" charset="0"/>
                  <a:cs typeface="Tahoma" panose="020B0604030504040204" pitchFamily="34" charset="0"/>
                </a:rPr>
                <a:t>genomförs</a:t>
              </a:r>
              <a:r>
                <a:rPr lang="sv-SE" sz="1000" dirty="0">
                  <a:latin typeface="Tahoma" panose="020B0604030504040204" pitchFamily="34" charset="0"/>
                  <a:ea typeface="Tahoma" panose="020B0604030504040204" pitchFamily="34" charset="0"/>
                  <a:cs typeface="Tahoma" panose="020B0604030504040204" pitchFamily="34" charset="0"/>
                </a:rPr>
                <a:t> i</a:t>
              </a:r>
            </a:p>
          </p:txBody>
        </p:sp>
        <p:sp>
          <p:nvSpPr>
            <p:cNvPr id="47" name="Likbent triangel 46"/>
            <p:cNvSpPr/>
            <p:nvPr/>
          </p:nvSpPr>
          <p:spPr>
            <a:xfrm rot="16200000">
              <a:off x="7743211" y="4704664"/>
              <a:ext cx="60959" cy="60959"/>
            </a:xfrm>
            <a:prstGeom prst="triangle">
              <a:avLst/>
            </a:prstGeom>
            <a:solidFill>
              <a:schemeClr val="accent5">
                <a:lumMod val="50000"/>
              </a:schemeClr>
            </a:solidFill>
            <a:ln w="38100">
              <a:solidFill>
                <a:schemeClr val="accent1">
                  <a:lumMod val="75000"/>
                </a:schemeClr>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000" dirty="0">
                <a:solidFill>
                  <a:schemeClr val="accent1"/>
                </a:solidFill>
                <a:latin typeface="Intro Cond" charset="0"/>
                <a:ea typeface="Intro Cond" charset="0"/>
                <a:cs typeface="Intro Cond" charset="0"/>
              </a:endParaRPr>
            </a:p>
          </p:txBody>
        </p:sp>
        <p:sp>
          <p:nvSpPr>
            <p:cNvPr id="48" name="Rektangel 47"/>
            <p:cNvSpPr/>
            <p:nvPr/>
          </p:nvSpPr>
          <p:spPr>
            <a:xfrm>
              <a:off x="6252789" y="3275718"/>
              <a:ext cx="1079287" cy="63301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1000" b="1" dirty="0">
                  <a:solidFill>
                    <a:schemeClr val="tx1"/>
                  </a:solidFill>
                  <a:latin typeface="Tahoma" charset="0"/>
                </a:rPr>
                <a:t>Skog</a:t>
              </a:r>
            </a:p>
          </p:txBody>
        </p:sp>
        <p:cxnSp>
          <p:nvCxnSpPr>
            <p:cNvPr id="51" name="Koppling: vinklad 50"/>
            <p:cNvCxnSpPr>
              <a:stCxn id="5" idx="3"/>
              <a:endCxn id="4" idx="0"/>
            </p:cNvCxnSpPr>
            <p:nvPr/>
          </p:nvCxnSpPr>
          <p:spPr bwMode="auto">
            <a:xfrm>
              <a:off x="7332076" y="2700050"/>
              <a:ext cx="1427665" cy="575669"/>
            </a:xfrm>
            <a:prstGeom prst="bentConnector2">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7" name="Likbent triangel 56"/>
            <p:cNvSpPr/>
            <p:nvPr/>
          </p:nvSpPr>
          <p:spPr>
            <a:xfrm rot="10800000" flipV="1">
              <a:off x="6754891" y="4137414"/>
              <a:ext cx="60959" cy="60959"/>
            </a:xfrm>
            <a:prstGeom prst="triangle">
              <a:avLst/>
            </a:prstGeom>
            <a:solidFill>
              <a:schemeClr val="accent5">
                <a:lumMod val="50000"/>
              </a:schemeClr>
            </a:solidFill>
            <a:ln w="38100">
              <a:solidFill>
                <a:schemeClr val="accent1">
                  <a:lumMod val="75000"/>
                </a:schemeClr>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endParaRPr lang="sv-SE" sz="1867" dirty="0">
                <a:solidFill>
                  <a:schemeClr val="accent1"/>
                </a:solidFill>
                <a:latin typeface="Intro Cond" charset="0"/>
                <a:ea typeface="Intro Cond" charset="0"/>
                <a:cs typeface="Intro Cond" charset="0"/>
              </a:endParaRPr>
            </a:p>
          </p:txBody>
        </p:sp>
        <p:sp>
          <p:nvSpPr>
            <p:cNvPr id="69" name="textruta 68"/>
            <p:cNvSpPr txBox="1"/>
            <p:nvPr/>
          </p:nvSpPr>
          <p:spPr>
            <a:xfrm>
              <a:off x="6874360" y="4104966"/>
              <a:ext cx="318998" cy="138499"/>
            </a:xfrm>
            <a:prstGeom prst="rect">
              <a:avLst/>
            </a:prstGeom>
            <a:noFill/>
          </p:spPr>
          <p:txBody>
            <a:bodyPr wrap="none" lIns="0" tIns="0" rIns="0" bIns="0" rtlCol="0">
              <a:spAutoFit/>
            </a:bodyPr>
            <a:lstStyle/>
            <a:p>
              <a:r>
                <a:rPr lang="sv-SE" sz="900" dirty="0">
                  <a:latin typeface="Tahoma" panose="020B0604030504040204" pitchFamily="34" charset="0"/>
                  <a:ea typeface="Tahoma" panose="020B0604030504040204" pitchFamily="34" charset="0"/>
                  <a:cs typeface="Tahoma" panose="020B0604030504040204" pitchFamily="34" charset="0"/>
                </a:rPr>
                <a:t>ingår i</a:t>
              </a:r>
              <a:endParaRPr lang="sv-SE" sz="1000" dirty="0">
                <a:latin typeface="Tahoma" panose="020B0604030504040204" pitchFamily="34" charset="0"/>
                <a:ea typeface="Tahoma" panose="020B0604030504040204" pitchFamily="34" charset="0"/>
                <a:cs typeface="Tahoma" panose="020B0604030504040204" pitchFamily="34" charset="0"/>
              </a:endParaRPr>
            </a:p>
          </p:txBody>
        </p:sp>
      </p:grpSp>
      <p:sp>
        <p:nvSpPr>
          <p:cNvPr id="70" name="Rubrik 1"/>
          <p:cNvSpPr txBox="1">
            <a:spLocks/>
          </p:cNvSpPr>
          <p:nvPr/>
        </p:nvSpPr>
        <p:spPr bwMode="auto">
          <a:xfrm>
            <a:off x="1340042" y="397974"/>
            <a:ext cx="9980819" cy="57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dirty="0"/>
              <a:t>Exempel: information sammanställd i affärsobjekt</a:t>
            </a:r>
            <a:endParaRPr lang="sv-SE" kern="0" dirty="0"/>
          </a:p>
        </p:txBody>
      </p:sp>
      <p:pic>
        <p:nvPicPr>
          <p:cNvPr id="6" name="Bildobjekt 5">
            <a:extLst>
              <a:ext uri="{FF2B5EF4-FFF2-40B4-BE49-F238E27FC236}">
                <a16:creationId xmlns:a16="http://schemas.microsoft.com/office/drawing/2014/main" id="{8679964A-FBDC-44EA-A56E-0C45F557F372}"/>
              </a:ext>
            </a:extLst>
          </p:cNvPr>
          <p:cNvPicPr>
            <a:picLocks noChangeAspect="1"/>
          </p:cNvPicPr>
          <p:nvPr/>
        </p:nvPicPr>
        <p:blipFill>
          <a:blip r:embed="rId3"/>
          <a:stretch>
            <a:fillRect/>
          </a:stretch>
        </p:blipFill>
        <p:spPr>
          <a:xfrm>
            <a:off x="419285" y="1285360"/>
            <a:ext cx="6926717" cy="3208733"/>
          </a:xfrm>
          <a:prstGeom prst="flowChartDocument">
            <a:avLst/>
          </a:prstGeom>
        </p:spPr>
      </p:pic>
      <p:cxnSp>
        <p:nvCxnSpPr>
          <p:cNvPr id="14" name="Rak koppling 13">
            <a:extLst>
              <a:ext uri="{FF2B5EF4-FFF2-40B4-BE49-F238E27FC236}">
                <a16:creationId xmlns:a16="http://schemas.microsoft.com/office/drawing/2014/main" id="{E9E52C96-D67F-428E-8A6E-FC8644FD4F60}"/>
              </a:ext>
            </a:extLst>
          </p:cNvPr>
          <p:cNvCxnSpPr/>
          <p:nvPr/>
        </p:nvCxnSpPr>
        <p:spPr bwMode="auto">
          <a:xfrm>
            <a:off x="3407229" y="2242457"/>
            <a:ext cx="4432717" cy="3867613"/>
          </a:xfrm>
          <a:prstGeom prst="line">
            <a:avLst/>
          </a:prstGeom>
          <a:solidFill>
            <a:schemeClr val="accent1"/>
          </a:solidFill>
          <a:ln w="28575" cap="flat" cmpd="sng" algn="ctr">
            <a:solidFill>
              <a:schemeClr val="accent3">
                <a:lumMod val="50000"/>
              </a:schemeClr>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Rak koppling 62">
            <a:extLst>
              <a:ext uri="{FF2B5EF4-FFF2-40B4-BE49-F238E27FC236}">
                <a16:creationId xmlns:a16="http://schemas.microsoft.com/office/drawing/2014/main" id="{B0131BD0-6BD1-435E-9571-030B7E2134BE}"/>
              </a:ext>
            </a:extLst>
          </p:cNvPr>
          <p:cNvCxnSpPr/>
          <p:nvPr/>
        </p:nvCxnSpPr>
        <p:spPr bwMode="auto">
          <a:xfrm>
            <a:off x="3753916" y="2207907"/>
            <a:ext cx="4028990" cy="307538"/>
          </a:xfrm>
          <a:prstGeom prst="line">
            <a:avLst/>
          </a:prstGeom>
          <a:solidFill>
            <a:schemeClr val="accent1"/>
          </a:solidFill>
          <a:ln w="28575" cap="flat" cmpd="sng" algn="ctr">
            <a:solidFill>
              <a:schemeClr val="accent3">
                <a:lumMod val="50000"/>
              </a:schemeClr>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3998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ubrik 1"/>
          <p:cNvSpPr txBox="1">
            <a:spLocks/>
          </p:cNvSpPr>
          <p:nvPr/>
        </p:nvSpPr>
        <p:spPr bwMode="auto">
          <a:xfrm>
            <a:off x="1340042" y="397974"/>
            <a:ext cx="9980819" cy="57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dirty="0"/>
              <a:t>Informationens metadata (exempel)</a:t>
            </a:r>
            <a:endParaRPr lang="sv-SE" kern="0" dirty="0"/>
          </a:p>
        </p:txBody>
      </p:sp>
      <p:sp>
        <p:nvSpPr>
          <p:cNvPr id="9" name="Rektangel: rundade hörn 8">
            <a:extLst>
              <a:ext uri="{FF2B5EF4-FFF2-40B4-BE49-F238E27FC236}">
                <a16:creationId xmlns:a16="http://schemas.microsoft.com/office/drawing/2014/main" id="{18286CBC-1CD4-4258-B553-9430FB7B07C4}"/>
              </a:ext>
            </a:extLst>
          </p:cNvPr>
          <p:cNvSpPr/>
          <p:nvPr/>
        </p:nvSpPr>
        <p:spPr bwMode="auto">
          <a:xfrm>
            <a:off x="5439104" y="1337074"/>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Term och definition</a:t>
            </a:r>
          </a:p>
        </p:txBody>
      </p:sp>
      <p:sp>
        <p:nvSpPr>
          <p:cNvPr id="28" name="Rektangel: rundade hörn 27">
            <a:extLst>
              <a:ext uri="{FF2B5EF4-FFF2-40B4-BE49-F238E27FC236}">
                <a16:creationId xmlns:a16="http://schemas.microsoft.com/office/drawing/2014/main" id="{AFDB0100-3CC1-4731-9ABA-129694FB4AB0}"/>
              </a:ext>
            </a:extLst>
          </p:cNvPr>
          <p:cNvSpPr/>
          <p:nvPr/>
        </p:nvSpPr>
        <p:spPr bwMode="auto">
          <a:xfrm>
            <a:off x="3700017" y="1665736"/>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Ägare/ ansvarig</a:t>
            </a:r>
          </a:p>
        </p:txBody>
      </p:sp>
      <p:sp>
        <p:nvSpPr>
          <p:cNvPr id="29" name="Rektangel: rundade hörn 28">
            <a:extLst>
              <a:ext uri="{FF2B5EF4-FFF2-40B4-BE49-F238E27FC236}">
                <a16:creationId xmlns:a16="http://schemas.microsoft.com/office/drawing/2014/main" id="{E0A21DC9-312F-47CF-BDA3-13952B287A6D}"/>
              </a:ext>
            </a:extLst>
          </p:cNvPr>
          <p:cNvSpPr/>
          <p:nvPr/>
        </p:nvSpPr>
        <p:spPr bwMode="auto">
          <a:xfrm>
            <a:off x="7196078" y="1662722"/>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Värdeförråd</a:t>
            </a:r>
          </a:p>
        </p:txBody>
      </p:sp>
      <p:sp>
        <p:nvSpPr>
          <p:cNvPr id="62" name="Rektangel: rundade hörn 61">
            <a:extLst>
              <a:ext uri="{FF2B5EF4-FFF2-40B4-BE49-F238E27FC236}">
                <a16:creationId xmlns:a16="http://schemas.microsoft.com/office/drawing/2014/main" id="{9EBD449E-BF21-45D0-9FA6-BF59E7CA49DA}"/>
              </a:ext>
            </a:extLst>
          </p:cNvPr>
          <p:cNvSpPr/>
          <p:nvPr/>
        </p:nvSpPr>
        <p:spPr bwMode="auto">
          <a:xfrm>
            <a:off x="7980591" y="2659774"/>
            <a:ext cx="1279615"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Format, längd, defaultvärde</a:t>
            </a:r>
          </a:p>
        </p:txBody>
      </p:sp>
      <p:sp>
        <p:nvSpPr>
          <p:cNvPr id="64" name="Rektangel: rundade hörn 63">
            <a:extLst>
              <a:ext uri="{FF2B5EF4-FFF2-40B4-BE49-F238E27FC236}">
                <a16:creationId xmlns:a16="http://schemas.microsoft.com/office/drawing/2014/main" id="{405C23E5-8E56-4FE4-86CC-C9781F83807E}"/>
              </a:ext>
            </a:extLst>
          </p:cNvPr>
          <p:cNvSpPr/>
          <p:nvPr/>
        </p:nvSpPr>
        <p:spPr bwMode="auto">
          <a:xfrm>
            <a:off x="3616812" y="4672299"/>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Påverkande regelverk</a:t>
            </a:r>
          </a:p>
        </p:txBody>
      </p:sp>
      <p:sp>
        <p:nvSpPr>
          <p:cNvPr id="66" name="Rektangel: rundade hörn 65">
            <a:extLst>
              <a:ext uri="{FF2B5EF4-FFF2-40B4-BE49-F238E27FC236}">
                <a16:creationId xmlns:a16="http://schemas.microsoft.com/office/drawing/2014/main" id="{8A7F439C-8362-4B35-9CB8-2844F86133E8}"/>
              </a:ext>
            </a:extLst>
          </p:cNvPr>
          <p:cNvSpPr/>
          <p:nvPr/>
        </p:nvSpPr>
        <p:spPr bwMode="auto">
          <a:xfrm>
            <a:off x="2943501" y="3674496"/>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Informations- klassificering</a:t>
            </a:r>
          </a:p>
        </p:txBody>
      </p:sp>
      <p:sp>
        <p:nvSpPr>
          <p:cNvPr id="67" name="Rektangel: rundade hörn 66">
            <a:extLst>
              <a:ext uri="{FF2B5EF4-FFF2-40B4-BE49-F238E27FC236}">
                <a16:creationId xmlns:a16="http://schemas.microsoft.com/office/drawing/2014/main" id="{0E79671A-C609-4F91-AE38-4D4384F8669F}"/>
              </a:ext>
            </a:extLst>
          </p:cNvPr>
          <p:cNvSpPr/>
          <p:nvPr/>
        </p:nvSpPr>
        <p:spPr bwMode="auto">
          <a:xfrm>
            <a:off x="2931793" y="2640804"/>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Kvalitetskrav</a:t>
            </a:r>
          </a:p>
        </p:txBody>
      </p:sp>
      <p:sp>
        <p:nvSpPr>
          <p:cNvPr id="84" name="Rektangel: rundade hörn 83">
            <a:extLst>
              <a:ext uri="{FF2B5EF4-FFF2-40B4-BE49-F238E27FC236}">
                <a16:creationId xmlns:a16="http://schemas.microsoft.com/office/drawing/2014/main" id="{7C625709-B416-4E57-8C96-BE802BE90496}"/>
              </a:ext>
            </a:extLst>
          </p:cNvPr>
          <p:cNvSpPr/>
          <p:nvPr/>
        </p:nvSpPr>
        <p:spPr bwMode="auto">
          <a:xfrm>
            <a:off x="5439103" y="5031317"/>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Användande processer</a:t>
            </a:r>
          </a:p>
        </p:txBody>
      </p:sp>
      <p:sp>
        <p:nvSpPr>
          <p:cNvPr id="85" name="Rektangel: rundade hörn 84">
            <a:extLst>
              <a:ext uri="{FF2B5EF4-FFF2-40B4-BE49-F238E27FC236}">
                <a16:creationId xmlns:a16="http://schemas.microsoft.com/office/drawing/2014/main" id="{E2293776-7534-4FF1-9D40-3D80691DE1E4}"/>
              </a:ext>
            </a:extLst>
          </p:cNvPr>
          <p:cNvSpPr/>
          <p:nvPr/>
        </p:nvSpPr>
        <p:spPr bwMode="auto">
          <a:xfrm>
            <a:off x="7261394" y="4672300"/>
            <a:ext cx="1279614"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 Förekomst i IT-stöd</a:t>
            </a:r>
          </a:p>
        </p:txBody>
      </p:sp>
      <p:sp>
        <p:nvSpPr>
          <p:cNvPr id="86" name="Rektangel: rundade hörn 85">
            <a:extLst>
              <a:ext uri="{FF2B5EF4-FFF2-40B4-BE49-F238E27FC236}">
                <a16:creationId xmlns:a16="http://schemas.microsoft.com/office/drawing/2014/main" id="{885CBA76-EE61-4B31-A1ED-6951ADC900BE}"/>
              </a:ext>
            </a:extLst>
          </p:cNvPr>
          <p:cNvSpPr/>
          <p:nvPr/>
        </p:nvSpPr>
        <p:spPr bwMode="auto">
          <a:xfrm>
            <a:off x="8016218" y="3674497"/>
            <a:ext cx="1279615" cy="651641"/>
          </a:xfrm>
          <a:prstGeom prst="roundRect">
            <a:avLst/>
          </a:prstGeom>
          <a:solidFill>
            <a:schemeClr val="accent5"/>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200" b="0" i="0" u="none" strike="noStrike" cap="none" normalizeH="0" baseline="0" dirty="0">
                <a:ln>
                  <a:noFill/>
                </a:ln>
                <a:solidFill>
                  <a:schemeClr val="tx1"/>
                </a:solidFill>
                <a:effectLst/>
                <a:latin typeface="Tahoma" charset="0"/>
              </a:rPr>
              <a:t>Informationens livscykel</a:t>
            </a:r>
          </a:p>
        </p:txBody>
      </p:sp>
      <p:pic>
        <p:nvPicPr>
          <p:cNvPr id="5" name="Bildobjekt 4">
            <a:extLst>
              <a:ext uri="{FF2B5EF4-FFF2-40B4-BE49-F238E27FC236}">
                <a16:creationId xmlns:a16="http://schemas.microsoft.com/office/drawing/2014/main" id="{AD183661-D5C4-4FC1-956D-3EA494F4D9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65792" y="2172637"/>
            <a:ext cx="2696649" cy="2696649"/>
          </a:xfrm>
          <a:prstGeom prst="rect">
            <a:avLst/>
          </a:prstGeom>
        </p:spPr>
      </p:pic>
    </p:spTree>
    <p:extLst>
      <p:ext uri="{BB962C8B-B14F-4D97-AF65-F5344CB8AC3E}">
        <p14:creationId xmlns:p14="http://schemas.microsoft.com/office/powerpoint/2010/main" val="238233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F0166B-210D-4439-BD3D-B98A3F22F6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3" t="3950" r="5709" b="9430"/>
          <a:stretch/>
        </p:blipFill>
        <p:spPr bwMode="auto">
          <a:xfrm>
            <a:off x="2416629" y="1322818"/>
            <a:ext cx="7358742" cy="4212364"/>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1">
            <a:extLst>
              <a:ext uri="{FF2B5EF4-FFF2-40B4-BE49-F238E27FC236}">
                <a16:creationId xmlns:a16="http://schemas.microsoft.com/office/drawing/2014/main" id="{140FEEE8-9941-4907-B0AD-CCDA8AFC81E5}"/>
              </a:ext>
            </a:extLst>
          </p:cNvPr>
          <p:cNvSpPr txBox="1">
            <a:spLocks/>
          </p:cNvSpPr>
          <p:nvPr/>
        </p:nvSpPr>
        <p:spPr bwMode="auto">
          <a:xfrm>
            <a:off x="1201107" y="460896"/>
            <a:ext cx="8828616"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Låg datakvalitet / ”övertro på datas exakthet”</a:t>
            </a:r>
          </a:p>
        </p:txBody>
      </p:sp>
    </p:spTree>
    <p:extLst>
      <p:ext uri="{BB962C8B-B14F-4D97-AF65-F5344CB8AC3E}">
        <p14:creationId xmlns:p14="http://schemas.microsoft.com/office/powerpoint/2010/main" val="1851763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1BE9CCE-E15B-43FA-AA5C-DD6937A190AE}"/>
              </a:ext>
            </a:extLst>
          </p:cNvPr>
          <p:cNvSpPr txBox="1">
            <a:spLocks/>
          </p:cNvSpPr>
          <p:nvPr/>
        </p:nvSpPr>
        <p:spPr bwMode="auto">
          <a:xfrm>
            <a:off x="1201107" y="460896"/>
            <a:ext cx="10653820"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Missförstånd, missuppfattningar, olika erfarenheter och kunskaper</a:t>
            </a:r>
          </a:p>
        </p:txBody>
      </p:sp>
      <p:pic>
        <p:nvPicPr>
          <p:cNvPr id="6" name="Bildobjekt 5" descr="En bild som visar text&#10;&#10;Automatiskt genererad beskrivning">
            <a:extLst>
              <a:ext uri="{FF2B5EF4-FFF2-40B4-BE49-F238E27FC236}">
                <a16:creationId xmlns:a16="http://schemas.microsoft.com/office/drawing/2014/main" id="{A6BA838F-025F-4E69-B3FA-4EEDB290FE08}"/>
              </a:ext>
            </a:extLst>
          </p:cNvPr>
          <p:cNvPicPr>
            <a:picLocks noChangeAspect="1"/>
          </p:cNvPicPr>
          <p:nvPr/>
        </p:nvPicPr>
        <p:blipFill>
          <a:blip r:embed="rId3"/>
          <a:stretch>
            <a:fillRect/>
          </a:stretch>
        </p:blipFill>
        <p:spPr>
          <a:xfrm>
            <a:off x="2235199" y="1310980"/>
            <a:ext cx="8270875" cy="4537370"/>
          </a:xfrm>
          <a:prstGeom prst="rect">
            <a:avLst/>
          </a:prstGeom>
        </p:spPr>
      </p:pic>
    </p:spTree>
    <p:extLst>
      <p:ext uri="{BB962C8B-B14F-4D97-AF65-F5344CB8AC3E}">
        <p14:creationId xmlns:p14="http://schemas.microsoft.com/office/powerpoint/2010/main" val="3881774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97A1F56-96B4-4967-9E88-E3009E142E99}"/>
              </a:ext>
            </a:extLst>
          </p:cNvPr>
          <p:cNvSpPr txBox="1">
            <a:spLocks/>
          </p:cNvSpPr>
          <p:nvPr/>
        </p:nvSpPr>
        <p:spPr bwMode="auto">
          <a:xfrm>
            <a:off x="1201107" y="460896"/>
            <a:ext cx="8828616"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Anita Jansson</a:t>
            </a:r>
          </a:p>
        </p:txBody>
      </p:sp>
      <p:sp>
        <p:nvSpPr>
          <p:cNvPr id="12" name="Rektangel 11">
            <a:extLst>
              <a:ext uri="{FF2B5EF4-FFF2-40B4-BE49-F238E27FC236}">
                <a16:creationId xmlns:a16="http://schemas.microsoft.com/office/drawing/2014/main" id="{607F3965-BAFF-474D-9D3A-607F4F06B9EA}"/>
              </a:ext>
            </a:extLst>
          </p:cNvPr>
          <p:cNvSpPr/>
          <p:nvPr/>
        </p:nvSpPr>
        <p:spPr>
          <a:xfrm>
            <a:off x="803087" y="1712438"/>
            <a:ext cx="5809293" cy="3170099"/>
          </a:xfrm>
          <a:prstGeom prst="rect">
            <a:avLst/>
          </a:prstGeom>
        </p:spPr>
        <p:txBody>
          <a:bodyPr wrap="square">
            <a:spAutoFit/>
          </a:bodyPr>
          <a:lstStyle/>
          <a:p>
            <a:pPr marL="285750" indent="-285750">
              <a:lnSpc>
                <a:spcPct val="150000"/>
              </a:lnSpc>
              <a:buFont typeface="Arial" panose="020B0604020202020204" pitchFamily="34" charset="0"/>
              <a:buChar char="•"/>
            </a:pPr>
            <a:r>
              <a:rPr lang="sv-SE" sz="2000" dirty="0"/>
              <a:t>Verksamhetsarkitekt på Statens fastighetsverk</a:t>
            </a:r>
          </a:p>
          <a:p>
            <a:pPr marL="285750" indent="-285750">
              <a:lnSpc>
                <a:spcPct val="150000"/>
              </a:lnSpc>
              <a:buFont typeface="Arial" panose="020B0604020202020204" pitchFamily="34" charset="0"/>
              <a:buChar char="•"/>
            </a:pPr>
            <a:r>
              <a:rPr lang="sv-SE" sz="2000" dirty="0"/>
              <a:t>Tidigare konsult</a:t>
            </a:r>
          </a:p>
          <a:p>
            <a:pPr marL="285750" indent="-285750">
              <a:lnSpc>
                <a:spcPct val="150000"/>
              </a:lnSpc>
              <a:buFont typeface="Arial" panose="020B0604020202020204" pitchFamily="34" charset="0"/>
              <a:buChar char="•"/>
            </a:pPr>
            <a:r>
              <a:rPr lang="sv-SE" sz="2000" dirty="0"/>
              <a:t>Hjälper verksamheter att utvecklas</a:t>
            </a:r>
          </a:p>
          <a:p>
            <a:pPr marL="285750" indent="-285750">
              <a:lnSpc>
                <a:spcPct val="150000"/>
              </a:lnSpc>
              <a:buFont typeface="Arial" panose="020B0604020202020204" pitchFamily="34" charset="0"/>
              <a:buChar char="•"/>
            </a:pPr>
            <a:r>
              <a:rPr lang="sv-SE" sz="2000" dirty="0"/>
              <a:t>Lärare</a:t>
            </a:r>
          </a:p>
          <a:p>
            <a:pPr marL="285750" indent="-285750">
              <a:lnSpc>
                <a:spcPct val="150000"/>
              </a:lnSpc>
              <a:buFont typeface="Arial" panose="020B0604020202020204" pitchFamily="34" charset="0"/>
              <a:buChar char="•"/>
            </a:pPr>
            <a:r>
              <a:rPr lang="sv-SE" sz="2000" dirty="0"/>
              <a:t>Föreläsare</a:t>
            </a:r>
          </a:p>
          <a:p>
            <a:pPr marL="285750" indent="-285750">
              <a:lnSpc>
                <a:spcPct val="150000"/>
              </a:lnSpc>
              <a:buFont typeface="Arial" panose="020B0604020202020204" pitchFamily="34" charset="0"/>
              <a:buChar char="•"/>
            </a:pPr>
            <a:r>
              <a:rPr lang="sv-SE" sz="2000" dirty="0"/>
              <a:t>Författare</a:t>
            </a:r>
          </a:p>
          <a:p>
            <a:pPr marL="285750" indent="-285750">
              <a:buFont typeface="Arial" panose="020B0604020202020204" pitchFamily="34" charset="0"/>
              <a:buChar char="•"/>
            </a:pPr>
            <a:endParaRPr lang="sv-SE" sz="2000" dirty="0"/>
          </a:p>
        </p:txBody>
      </p:sp>
      <p:sp>
        <p:nvSpPr>
          <p:cNvPr id="2" name="Rectangle 3">
            <a:extLst>
              <a:ext uri="{FF2B5EF4-FFF2-40B4-BE49-F238E27FC236}">
                <a16:creationId xmlns:a16="http://schemas.microsoft.com/office/drawing/2014/main" id="{6A89D75D-2CDA-48E3-8000-31C5FA4709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5" name="Bildobjekt 4" descr="En bild som visar person, leende, utomhus&#10;&#10;Automatiskt genererad beskrivning">
            <a:extLst>
              <a:ext uri="{FF2B5EF4-FFF2-40B4-BE49-F238E27FC236}">
                <a16:creationId xmlns:a16="http://schemas.microsoft.com/office/drawing/2014/main" id="{08D5BB41-AC8C-41E2-AEDD-C8E6426D3B16}"/>
              </a:ext>
            </a:extLst>
          </p:cNvPr>
          <p:cNvPicPr>
            <a:picLocks noChangeAspect="1"/>
          </p:cNvPicPr>
          <p:nvPr/>
        </p:nvPicPr>
        <p:blipFill>
          <a:blip r:embed="rId3"/>
          <a:stretch>
            <a:fillRect/>
          </a:stretch>
        </p:blipFill>
        <p:spPr>
          <a:xfrm>
            <a:off x="7314344" y="587862"/>
            <a:ext cx="2531012" cy="3253399"/>
          </a:xfrm>
          <a:prstGeom prst="rect">
            <a:avLst/>
          </a:prstGeom>
        </p:spPr>
      </p:pic>
      <p:pic>
        <p:nvPicPr>
          <p:cNvPr id="7" name="Bildobjekt 6" descr="En bild som visar text, cd, hjul, redskap&#10;&#10;Automatiskt genererad beskrivning">
            <a:extLst>
              <a:ext uri="{FF2B5EF4-FFF2-40B4-BE49-F238E27FC236}">
                <a16:creationId xmlns:a16="http://schemas.microsoft.com/office/drawing/2014/main" id="{7363CEDC-3707-4437-8DDA-5E483DC162FC}"/>
              </a:ext>
            </a:extLst>
          </p:cNvPr>
          <p:cNvPicPr>
            <a:picLocks noChangeAspect="1"/>
          </p:cNvPicPr>
          <p:nvPr/>
        </p:nvPicPr>
        <p:blipFill>
          <a:blip r:embed="rId4"/>
          <a:stretch>
            <a:fillRect/>
          </a:stretch>
        </p:blipFill>
        <p:spPr>
          <a:xfrm>
            <a:off x="9506856" y="3041403"/>
            <a:ext cx="2246173" cy="3170099"/>
          </a:xfrm>
          <a:prstGeom prst="rect">
            <a:avLst/>
          </a:prstGeom>
        </p:spPr>
      </p:pic>
    </p:spTree>
    <p:extLst>
      <p:ext uri="{BB962C8B-B14F-4D97-AF65-F5344CB8AC3E}">
        <p14:creationId xmlns:p14="http://schemas.microsoft.com/office/powerpoint/2010/main" val="117312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201107" y="1240672"/>
            <a:ext cx="4732020" cy="2450927"/>
          </a:xfrm>
        </p:spPr>
        <p:txBody>
          <a:bodyPr wrap="square">
            <a:spAutoFit/>
          </a:bodyPr>
          <a:lstStyle/>
          <a:p>
            <a:pPr defTabSz="457200">
              <a:lnSpc>
                <a:spcPct val="150000"/>
              </a:lnSpc>
            </a:pPr>
            <a:r>
              <a:rPr lang="sv-SE" sz="1800" kern="1200" dirty="0">
                <a:solidFill>
                  <a:schemeClr val="tx1"/>
                </a:solidFill>
              </a:rPr>
              <a:t>En verksamhet är ett väl avgränsat gäng människor med:</a:t>
            </a:r>
          </a:p>
          <a:p>
            <a:pPr marL="285750" indent="-285750" defTabSz="457200">
              <a:lnSpc>
                <a:spcPct val="150000"/>
              </a:lnSpc>
              <a:buFont typeface="Arial" panose="020B0604020202020204" pitchFamily="34" charset="0"/>
              <a:buChar char="•"/>
            </a:pPr>
            <a:r>
              <a:rPr lang="sv-SE" sz="1800" kern="1200" dirty="0">
                <a:solidFill>
                  <a:schemeClr val="tx1"/>
                </a:solidFill>
              </a:rPr>
              <a:t>Mål att uppfylla</a:t>
            </a:r>
          </a:p>
          <a:p>
            <a:pPr marL="285750" indent="-285750" defTabSz="457200">
              <a:lnSpc>
                <a:spcPct val="150000"/>
              </a:lnSpc>
              <a:buFont typeface="Arial" panose="020B0604020202020204" pitchFamily="34" charset="0"/>
              <a:buChar char="•"/>
            </a:pPr>
            <a:r>
              <a:rPr lang="sv-SE" sz="1800" kern="1200" dirty="0">
                <a:solidFill>
                  <a:schemeClr val="tx1"/>
                </a:solidFill>
              </a:rPr>
              <a:t>Någon sorts ”vinst” att uppnå</a:t>
            </a:r>
          </a:p>
          <a:p>
            <a:pPr marL="285750" indent="-285750" defTabSz="457200">
              <a:lnSpc>
                <a:spcPct val="150000"/>
              </a:lnSpc>
              <a:buFont typeface="Arial" panose="020B0604020202020204" pitchFamily="34" charset="0"/>
              <a:buChar char="•"/>
            </a:pPr>
            <a:endParaRPr lang="en-US" sz="1800" kern="1200" dirty="0">
              <a:solidFill>
                <a:schemeClr val="tx1"/>
              </a:solidFill>
            </a:endParaRPr>
          </a:p>
        </p:txBody>
      </p:sp>
      <p:sp>
        <p:nvSpPr>
          <p:cNvPr id="3" name="Rektangel 2">
            <a:extLst>
              <a:ext uri="{FF2B5EF4-FFF2-40B4-BE49-F238E27FC236}">
                <a16:creationId xmlns:a16="http://schemas.microsoft.com/office/drawing/2014/main" id="{E45C626C-DFDF-4853-B576-F7249206E496}"/>
              </a:ext>
            </a:extLst>
          </p:cNvPr>
          <p:cNvSpPr/>
          <p:nvPr/>
        </p:nvSpPr>
        <p:spPr>
          <a:xfrm>
            <a:off x="1306830" y="3429000"/>
            <a:ext cx="4732020" cy="2750100"/>
          </a:xfrm>
          <a:prstGeom prst="rect">
            <a:avLst/>
          </a:prstGeom>
        </p:spPr>
        <p:txBody>
          <a:bodyPr vert="horz" lIns="0" tIns="0" rIns="0" bIns="0" rtlCol="0">
            <a:noAutofit/>
          </a:bodyPr>
          <a:lstStyle/>
          <a:p>
            <a:pPr>
              <a:lnSpc>
                <a:spcPct val="130000"/>
              </a:lnSpc>
              <a:spcBef>
                <a:spcPts val="1200"/>
              </a:spcBef>
            </a:pPr>
            <a:r>
              <a:rPr lang="sv-SE" dirty="0"/>
              <a:t>Alla verksamhet har:</a:t>
            </a:r>
          </a:p>
          <a:p>
            <a:pPr marL="342900" indent="-342900">
              <a:lnSpc>
                <a:spcPct val="130000"/>
              </a:lnSpc>
              <a:spcBef>
                <a:spcPts val="1200"/>
              </a:spcBef>
              <a:buFont typeface="Arial" panose="020B0604020202020204" pitchFamily="34" charset="0"/>
              <a:buChar char="•"/>
            </a:pPr>
            <a:r>
              <a:rPr lang="sv-SE" dirty="0"/>
              <a:t>Minst en sorts ”</a:t>
            </a:r>
            <a:r>
              <a:rPr lang="sv-SE" b="1" dirty="0"/>
              <a:t>kund”</a:t>
            </a:r>
            <a:r>
              <a:rPr lang="sv-SE" dirty="0"/>
              <a:t> </a:t>
            </a:r>
          </a:p>
          <a:p>
            <a:pPr marL="342900" indent="-342900">
              <a:lnSpc>
                <a:spcPct val="130000"/>
              </a:lnSpc>
              <a:spcBef>
                <a:spcPts val="1200"/>
              </a:spcBef>
              <a:buFont typeface="Arial" panose="020B0604020202020204" pitchFamily="34" charset="0"/>
              <a:buChar char="•"/>
            </a:pPr>
            <a:r>
              <a:rPr lang="sv-SE" dirty="0"/>
              <a:t>Minst en sorts </a:t>
            </a:r>
            <a:r>
              <a:rPr lang="sv-SE" b="1" dirty="0"/>
              <a:t>produkt</a:t>
            </a:r>
            <a:r>
              <a:rPr lang="sv-SE" dirty="0"/>
              <a:t> eller </a:t>
            </a:r>
            <a:r>
              <a:rPr lang="sv-SE" b="1" dirty="0"/>
              <a:t>tjänst</a:t>
            </a:r>
            <a:r>
              <a:rPr lang="sv-SE" dirty="0"/>
              <a:t> som man säljer/erbjuder och levererar</a:t>
            </a:r>
          </a:p>
          <a:p>
            <a:pPr marL="342900" indent="-342900">
              <a:lnSpc>
                <a:spcPct val="130000"/>
              </a:lnSpc>
              <a:spcBef>
                <a:spcPts val="1200"/>
              </a:spcBef>
              <a:buFont typeface="Arial" panose="020B0604020202020204" pitchFamily="34" charset="0"/>
              <a:buChar char="•"/>
            </a:pPr>
            <a:r>
              <a:rPr lang="sv-SE" dirty="0"/>
              <a:t>Någon sorts </a:t>
            </a:r>
            <a:r>
              <a:rPr lang="sv-SE" b="1" dirty="0"/>
              <a:t>avtal</a:t>
            </a:r>
            <a:r>
              <a:rPr lang="sv-SE" dirty="0"/>
              <a:t> om vad som ska levereras</a:t>
            </a:r>
          </a:p>
        </p:txBody>
      </p:sp>
      <p:sp>
        <p:nvSpPr>
          <p:cNvPr id="21" name="Rubrik 1">
            <a:extLst>
              <a:ext uri="{FF2B5EF4-FFF2-40B4-BE49-F238E27FC236}">
                <a16:creationId xmlns:a16="http://schemas.microsoft.com/office/drawing/2014/main" id="{AB045DB1-9BD6-4634-A012-1CE44311E5EC}"/>
              </a:ext>
            </a:extLst>
          </p:cNvPr>
          <p:cNvSpPr txBox="1">
            <a:spLocks/>
          </p:cNvSpPr>
          <p:nvPr/>
        </p:nvSpPr>
        <p:spPr bwMode="auto">
          <a:xfrm>
            <a:off x="1201107" y="460896"/>
            <a:ext cx="8828616"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Vad är en verksamhet?</a:t>
            </a:r>
          </a:p>
        </p:txBody>
      </p:sp>
      <p:grpSp>
        <p:nvGrpSpPr>
          <p:cNvPr id="4" name="Grupp 3">
            <a:extLst>
              <a:ext uri="{FF2B5EF4-FFF2-40B4-BE49-F238E27FC236}">
                <a16:creationId xmlns:a16="http://schemas.microsoft.com/office/drawing/2014/main" id="{89E92763-4147-4B4A-9842-8DF7522FFF56}"/>
              </a:ext>
            </a:extLst>
          </p:cNvPr>
          <p:cNvGrpSpPr/>
          <p:nvPr/>
        </p:nvGrpSpPr>
        <p:grpSpPr>
          <a:xfrm>
            <a:off x="6291123" y="1145648"/>
            <a:ext cx="5031232" cy="4674960"/>
            <a:chOff x="6291123" y="1145648"/>
            <a:chExt cx="5031232" cy="4674960"/>
          </a:xfrm>
        </p:grpSpPr>
        <p:pic>
          <p:nvPicPr>
            <p:cNvPr id="7" name="Picture 1">
              <a:extLst>
                <a:ext uri="{FF2B5EF4-FFF2-40B4-BE49-F238E27FC236}">
                  <a16:creationId xmlns:a16="http://schemas.microsoft.com/office/drawing/2014/main" id="{8D48B7F1-CEC1-46C6-9B64-53EEAB829769}"/>
                </a:ext>
              </a:extLst>
            </p:cNvPr>
            <p:cNvPicPr>
              <a:picLocks noChangeAspect="1"/>
            </p:cNvPicPr>
            <p:nvPr/>
          </p:nvPicPr>
          <p:blipFill>
            <a:blip r:embed="rId3"/>
            <a:stretch>
              <a:fillRect/>
            </a:stretch>
          </p:blipFill>
          <p:spPr>
            <a:xfrm>
              <a:off x="8863096" y="2334227"/>
              <a:ext cx="1559902" cy="306962"/>
            </a:xfrm>
            <a:prstGeom prst="rect">
              <a:avLst/>
            </a:prstGeom>
          </p:spPr>
        </p:pic>
        <p:pic>
          <p:nvPicPr>
            <p:cNvPr id="8" name="Picture 3">
              <a:extLst>
                <a:ext uri="{FF2B5EF4-FFF2-40B4-BE49-F238E27FC236}">
                  <a16:creationId xmlns:a16="http://schemas.microsoft.com/office/drawing/2014/main" id="{E887F7C7-4B8B-4C71-9609-047D0CA2862E}"/>
                </a:ext>
              </a:extLst>
            </p:cNvPr>
            <p:cNvPicPr>
              <a:picLocks noChangeAspect="1"/>
            </p:cNvPicPr>
            <p:nvPr/>
          </p:nvPicPr>
          <p:blipFill>
            <a:blip r:embed="rId4"/>
            <a:stretch>
              <a:fillRect/>
            </a:stretch>
          </p:blipFill>
          <p:spPr>
            <a:xfrm>
              <a:off x="6507056" y="3672542"/>
              <a:ext cx="835579" cy="761750"/>
            </a:xfrm>
            <a:prstGeom prst="rect">
              <a:avLst/>
            </a:prstGeom>
          </p:spPr>
        </p:pic>
        <p:pic>
          <p:nvPicPr>
            <p:cNvPr id="9" name="Picture 6">
              <a:extLst>
                <a:ext uri="{FF2B5EF4-FFF2-40B4-BE49-F238E27FC236}">
                  <a16:creationId xmlns:a16="http://schemas.microsoft.com/office/drawing/2014/main" id="{EA7AA387-D600-4D47-A67A-95FFDCD83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425" y="1210635"/>
              <a:ext cx="2394103" cy="575543"/>
            </a:xfrm>
            <a:prstGeom prst="rect">
              <a:avLst/>
            </a:prstGeom>
          </p:spPr>
        </p:pic>
        <p:pic>
          <p:nvPicPr>
            <p:cNvPr id="10" name="Picture 7">
              <a:extLst>
                <a:ext uri="{FF2B5EF4-FFF2-40B4-BE49-F238E27FC236}">
                  <a16:creationId xmlns:a16="http://schemas.microsoft.com/office/drawing/2014/main" id="{1870E23E-C247-40A6-9F93-299180A5C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4099" y="3200757"/>
              <a:ext cx="1392763" cy="1069685"/>
            </a:xfrm>
            <a:prstGeom prst="rect">
              <a:avLst/>
            </a:prstGeom>
          </p:spPr>
        </p:pic>
        <p:pic>
          <p:nvPicPr>
            <p:cNvPr id="11" name="Picture 8">
              <a:extLst>
                <a:ext uri="{FF2B5EF4-FFF2-40B4-BE49-F238E27FC236}">
                  <a16:creationId xmlns:a16="http://schemas.microsoft.com/office/drawing/2014/main" id="{B249DFA8-223B-4C1F-BCF3-46099EE51F48}"/>
                </a:ext>
              </a:extLst>
            </p:cNvPr>
            <p:cNvPicPr>
              <a:picLocks noChangeAspect="1"/>
            </p:cNvPicPr>
            <p:nvPr/>
          </p:nvPicPr>
          <p:blipFill>
            <a:blip r:embed="rId7"/>
            <a:stretch>
              <a:fillRect/>
            </a:stretch>
          </p:blipFill>
          <p:spPr>
            <a:xfrm>
              <a:off x="6363637" y="1611189"/>
              <a:ext cx="832433" cy="1554538"/>
            </a:xfrm>
            <a:prstGeom prst="rect">
              <a:avLst/>
            </a:prstGeom>
          </p:spPr>
        </p:pic>
        <p:pic>
          <p:nvPicPr>
            <p:cNvPr id="12" name="Picture 9">
              <a:extLst>
                <a:ext uri="{FF2B5EF4-FFF2-40B4-BE49-F238E27FC236}">
                  <a16:creationId xmlns:a16="http://schemas.microsoft.com/office/drawing/2014/main" id="{C9BE6648-6C37-4252-BA62-B4DADDAA59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254" y="2129915"/>
              <a:ext cx="1086802" cy="860093"/>
            </a:xfrm>
            <a:prstGeom prst="rect">
              <a:avLst/>
            </a:prstGeom>
          </p:spPr>
        </p:pic>
        <p:pic>
          <p:nvPicPr>
            <p:cNvPr id="13" name="Picture 10">
              <a:extLst>
                <a:ext uri="{FF2B5EF4-FFF2-40B4-BE49-F238E27FC236}">
                  <a16:creationId xmlns:a16="http://schemas.microsoft.com/office/drawing/2014/main" id="{EBC107AA-F1C9-437A-8EF6-61BCC7DB24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9117" y="2904965"/>
              <a:ext cx="2123238" cy="687592"/>
            </a:xfrm>
            <a:prstGeom prst="rect">
              <a:avLst/>
            </a:prstGeom>
          </p:spPr>
        </p:pic>
        <p:pic>
          <p:nvPicPr>
            <p:cNvPr id="14" name="Picture 11">
              <a:extLst>
                <a:ext uri="{FF2B5EF4-FFF2-40B4-BE49-F238E27FC236}">
                  <a16:creationId xmlns:a16="http://schemas.microsoft.com/office/drawing/2014/main" id="{266B371E-E364-4B96-9003-87D746A12E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5703" y="5366415"/>
              <a:ext cx="1953414" cy="454193"/>
            </a:xfrm>
            <a:prstGeom prst="rect">
              <a:avLst/>
            </a:prstGeom>
          </p:spPr>
        </p:pic>
        <p:pic>
          <p:nvPicPr>
            <p:cNvPr id="15" name="Picture 13">
              <a:extLst>
                <a:ext uri="{FF2B5EF4-FFF2-40B4-BE49-F238E27FC236}">
                  <a16:creationId xmlns:a16="http://schemas.microsoft.com/office/drawing/2014/main" id="{B044F176-9373-4E91-B0CA-9B49BE5925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30151" y="4697467"/>
              <a:ext cx="1331838" cy="362971"/>
            </a:xfrm>
            <a:prstGeom prst="rect">
              <a:avLst/>
            </a:prstGeom>
          </p:spPr>
        </p:pic>
        <p:pic>
          <p:nvPicPr>
            <p:cNvPr id="16" name="Bildobjekt 15">
              <a:extLst>
                <a:ext uri="{FF2B5EF4-FFF2-40B4-BE49-F238E27FC236}">
                  <a16:creationId xmlns:a16="http://schemas.microsoft.com/office/drawing/2014/main" id="{910A6760-EE58-4949-AFE8-FA38915893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42220" y="3993174"/>
              <a:ext cx="1517702" cy="1083835"/>
            </a:xfrm>
            <a:prstGeom prst="rect">
              <a:avLst/>
            </a:prstGeom>
          </p:spPr>
        </p:pic>
        <p:pic>
          <p:nvPicPr>
            <p:cNvPr id="17" name="Bildobjekt 16">
              <a:extLst>
                <a:ext uri="{FF2B5EF4-FFF2-40B4-BE49-F238E27FC236}">
                  <a16:creationId xmlns:a16="http://schemas.microsoft.com/office/drawing/2014/main" id="{F4E1CF87-CE44-4E6B-81C1-A12D975E0A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36042" y="1145648"/>
              <a:ext cx="1173912" cy="1097282"/>
            </a:xfrm>
            <a:prstGeom prst="rect">
              <a:avLst/>
            </a:prstGeom>
          </p:spPr>
        </p:pic>
        <p:grpSp>
          <p:nvGrpSpPr>
            <p:cNvPr id="2" name="Grupp 1">
              <a:extLst>
                <a:ext uri="{FF2B5EF4-FFF2-40B4-BE49-F238E27FC236}">
                  <a16:creationId xmlns:a16="http://schemas.microsoft.com/office/drawing/2014/main" id="{84EABEE3-7854-4C84-A231-15AAD7DECB19}"/>
                </a:ext>
              </a:extLst>
            </p:cNvPr>
            <p:cNvGrpSpPr/>
            <p:nvPr/>
          </p:nvGrpSpPr>
          <p:grpSpPr>
            <a:xfrm>
              <a:off x="6291123" y="1145648"/>
              <a:ext cx="4958718" cy="4674960"/>
              <a:chOff x="6291123" y="1145648"/>
              <a:chExt cx="4958718" cy="4674960"/>
            </a:xfrm>
          </p:grpSpPr>
          <p:pic>
            <p:nvPicPr>
              <p:cNvPr id="18" name="Picture 1">
                <a:extLst>
                  <a:ext uri="{FF2B5EF4-FFF2-40B4-BE49-F238E27FC236}">
                    <a16:creationId xmlns:a16="http://schemas.microsoft.com/office/drawing/2014/main" id="{93AB0CD9-D43F-400A-B141-CC4E966A32BA}"/>
                  </a:ext>
                </a:extLst>
              </p:cNvPr>
              <p:cNvPicPr>
                <a:picLocks noChangeAspect="1"/>
              </p:cNvPicPr>
              <p:nvPr/>
            </p:nvPicPr>
            <p:blipFill>
              <a:blip r:embed="rId3"/>
              <a:stretch>
                <a:fillRect/>
              </a:stretch>
            </p:blipFill>
            <p:spPr>
              <a:xfrm>
                <a:off x="8790582" y="2334227"/>
                <a:ext cx="1559902" cy="306962"/>
              </a:xfrm>
              <a:prstGeom prst="rect">
                <a:avLst/>
              </a:prstGeom>
            </p:spPr>
          </p:pic>
          <p:pic>
            <p:nvPicPr>
              <p:cNvPr id="19" name="Picture 3">
                <a:extLst>
                  <a:ext uri="{FF2B5EF4-FFF2-40B4-BE49-F238E27FC236}">
                    <a16:creationId xmlns:a16="http://schemas.microsoft.com/office/drawing/2014/main" id="{E83C1EE6-B3BC-45A7-850E-0A421C5C9D8E}"/>
                  </a:ext>
                </a:extLst>
              </p:cNvPr>
              <p:cNvPicPr>
                <a:picLocks noChangeAspect="1"/>
              </p:cNvPicPr>
              <p:nvPr/>
            </p:nvPicPr>
            <p:blipFill>
              <a:blip r:embed="rId4"/>
              <a:stretch>
                <a:fillRect/>
              </a:stretch>
            </p:blipFill>
            <p:spPr>
              <a:xfrm>
                <a:off x="6434542" y="3672542"/>
                <a:ext cx="835579" cy="761750"/>
              </a:xfrm>
              <a:prstGeom prst="rect">
                <a:avLst/>
              </a:prstGeom>
            </p:spPr>
          </p:pic>
          <p:pic>
            <p:nvPicPr>
              <p:cNvPr id="20" name="Picture 6">
                <a:extLst>
                  <a:ext uri="{FF2B5EF4-FFF2-40B4-BE49-F238E27FC236}">
                    <a16:creationId xmlns:a16="http://schemas.microsoft.com/office/drawing/2014/main" id="{4FA2A345-021F-40BD-B76B-1165813486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6911" y="1210635"/>
                <a:ext cx="2394103" cy="575543"/>
              </a:xfrm>
              <a:prstGeom prst="rect">
                <a:avLst/>
              </a:prstGeom>
            </p:spPr>
          </p:pic>
          <p:pic>
            <p:nvPicPr>
              <p:cNvPr id="22" name="Picture 7">
                <a:extLst>
                  <a:ext uri="{FF2B5EF4-FFF2-40B4-BE49-F238E27FC236}">
                    <a16:creationId xmlns:a16="http://schemas.microsoft.com/office/drawing/2014/main" id="{C61EB277-1228-4E34-A21C-55FA2E6BA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1585" y="3200757"/>
                <a:ext cx="1392763" cy="1069685"/>
              </a:xfrm>
              <a:prstGeom prst="rect">
                <a:avLst/>
              </a:prstGeom>
            </p:spPr>
          </p:pic>
          <p:pic>
            <p:nvPicPr>
              <p:cNvPr id="23" name="Picture 8">
                <a:extLst>
                  <a:ext uri="{FF2B5EF4-FFF2-40B4-BE49-F238E27FC236}">
                    <a16:creationId xmlns:a16="http://schemas.microsoft.com/office/drawing/2014/main" id="{E695DD89-AC11-4763-A9AE-281296D5FBA9}"/>
                  </a:ext>
                </a:extLst>
              </p:cNvPr>
              <p:cNvPicPr>
                <a:picLocks noChangeAspect="1"/>
              </p:cNvPicPr>
              <p:nvPr/>
            </p:nvPicPr>
            <p:blipFill>
              <a:blip r:embed="rId7"/>
              <a:stretch>
                <a:fillRect/>
              </a:stretch>
            </p:blipFill>
            <p:spPr>
              <a:xfrm>
                <a:off x="6291123" y="1611189"/>
                <a:ext cx="832433" cy="1554538"/>
              </a:xfrm>
              <a:prstGeom prst="rect">
                <a:avLst/>
              </a:prstGeom>
            </p:spPr>
          </p:pic>
          <p:pic>
            <p:nvPicPr>
              <p:cNvPr id="24" name="Picture 9">
                <a:extLst>
                  <a:ext uri="{FF2B5EF4-FFF2-40B4-BE49-F238E27FC236}">
                    <a16:creationId xmlns:a16="http://schemas.microsoft.com/office/drawing/2014/main" id="{747780E4-DDDD-4123-AF85-4D2EDA3AD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6740" y="2129915"/>
                <a:ext cx="1086802" cy="860093"/>
              </a:xfrm>
              <a:prstGeom prst="rect">
                <a:avLst/>
              </a:prstGeom>
            </p:spPr>
          </p:pic>
          <p:pic>
            <p:nvPicPr>
              <p:cNvPr id="25" name="Picture 10">
                <a:extLst>
                  <a:ext uri="{FF2B5EF4-FFF2-40B4-BE49-F238E27FC236}">
                    <a16:creationId xmlns:a16="http://schemas.microsoft.com/office/drawing/2014/main" id="{03592B5F-C038-4232-8C5C-C59B7251C7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6603" y="2904965"/>
                <a:ext cx="2123238" cy="687592"/>
              </a:xfrm>
              <a:prstGeom prst="rect">
                <a:avLst/>
              </a:prstGeom>
            </p:spPr>
          </p:pic>
          <p:pic>
            <p:nvPicPr>
              <p:cNvPr id="26" name="Picture 11">
                <a:extLst>
                  <a:ext uri="{FF2B5EF4-FFF2-40B4-BE49-F238E27FC236}">
                    <a16:creationId xmlns:a16="http://schemas.microsoft.com/office/drawing/2014/main" id="{D6E72EBF-F051-4379-9E7F-3DE5853017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3189" y="5366415"/>
                <a:ext cx="1953414" cy="454193"/>
              </a:xfrm>
              <a:prstGeom prst="rect">
                <a:avLst/>
              </a:prstGeom>
            </p:spPr>
          </p:pic>
          <p:pic>
            <p:nvPicPr>
              <p:cNvPr id="27" name="Picture 13">
                <a:extLst>
                  <a:ext uri="{FF2B5EF4-FFF2-40B4-BE49-F238E27FC236}">
                    <a16:creationId xmlns:a16="http://schemas.microsoft.com/office/drawing/2014/main" id="{DD9C0148-ADB8-49BB-8CC5-B31284C85B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7637" y="4697467"/>
                <a:ext cx="1331838" cy="362971"/>
              </a:xfrm>
              <a:prstGeom prst="rect">
                <a:avLst/>
              </a:prstGeom>
            </p:spPr>
          </p:pic>
          <p:pic>
            <p:nvPicPr>
              <p:cNvPr id="28" name="Bildobjekt 27">
                <a:extLst>
                  <a:ext uri="{FF2B5EF4-FFF2-40B4-BE49-F238E27FC236}">
                    <a16:creationId xmlns:a16="http://schemas.microsoft.com/office/drawing/2014/main" id="{44302E20-F9A1-40DC-962F-7C39091E41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69706" y="3993174"/>
                <a:ext cx="1517702" cy="1083835"/>
              </a:xfrm>
              <a:prstGeom prst="rect">
                <a:avLst/>
              </a:prstGeom>
            </p:spPr>
          </p:pic>
          <p:pic>
            <p:nvPicPr>
              <p:cNvPr id="29" name="Bildobjekt 28">
                <a:extLst>
                  <a:ext uri="{FF2B5EF4-FFF2-40B4-BE49-F238E27FC236}">
                    <a16:creationId xmlns:a16="http://schemas.microsoft.com/office/drawing/2014/main" id="{999717D4-CCB6-4B82-A33A-4A311B329F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63528" y="1145648"/>
                <a:ext cx="1173912" cy="1097282"/>
              </a:xfrm>
              <a:prstGeom prst="rect">
                <a:avLst/>
              </a:prstGeom>
            </p:spPr>
          </p:pic>
        </p:grpSp>
      </p:grpSp>
    </p:spTree>
    <p:extLst>
      <p:ext uri="{BB962C8B-B14F-4D97-AF65-F5344CB8AC3E}">
        <p14:creationId xmlns:p14="http://schemas.microsoft.com/office/powerpoint/2010/main" val="163795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latshållare för text 18"/>
          <p:cNvSpPr txBox="1">
            <a:spLocks/>
          </p:cNvSpPr>
          <p:nvPr/>
        </p:nvSpPr>
        <p:spPr>
          <a:xfrm>
            <a:off x="1324021" y="3391520"/>
            <a:ext cx="4894894" cy="3370666"/>
          </a:xfrm>
          <a:prstGeom prst="rect">
            <a:avLst/>
          </a:prstGeom>
        </p:spPr>
        <p:txBody>
          <a:bodyPr wrap="square">
            <a:spAutoFit/>
          </a:bodyPr>
          <a:lstStyle>
            <a:defPPr>
              <a:defRPr lang="en-US"/>
            </a:defPPr>
            <a:lvl1pPr marL="285750" indent="-285750">
              <a:lnSpc>
                <a:spcPct val="150000"/>
              </a:lnSpc>
              <a:buFont typeface="Arial" panose="020B0604020202020204" pitchFamily="34" charset="0"/>
              <a:buChar char="•"/>
              <a:defRPr sz="2000"/>
            </a:lvl1pPr>
            <a:lvl2pPr marL="742950" indent="-285750" algn="l" defTabSz="457200" rtl="0" eaLnBrk="0" fontAlgn="base" hangingPunct="0">
              <a:spcBef>
                <a:spcPct val="20000"/>
              </a:spcBef>
              <a:spcAft>
                <a:spcPct val="0"/>
              </a:spcAft>
              <a:buClr>
                <a:schemeClr val="accent1"/>
              </a:buClr>
              <a:buFont typeface="Arial" charset="0"/>
              <a:buChar char="–"/>
              <a:defRPr sz="1100" b="0" i="0" kern="1200">
                <a:solidFill>
                  <a:schemeClr val="tx1"/>
                </a:solidFill>
                <a:latin typeface="Gotham Light"/>
                <a:ea typeface="ＭＳ Ｐゴシック" pitchFamily="34" charset="-128"/>
                <a:cs typeface="Gotham Light"/>
              </a:defRPr>
            </a:lvl2pPr>
            <a:lvl3pPr marL="1143000" indent="-228600" algn="l" defTabSz="457200" rtl="0" eaLnBrk="0" fontAlgn="base" hangingPunct="0">
              <a:spcBef>
                <a:spcPct val="20000"/>
              </a:spcBef>
              <a:spcAft>
                <a:spcPct val="0"/>
              </a:spcAft>
              <a:buClr>
                <a:schemeClr val="accent1"/>
              </a:buClr>
              <a:buFont typeface="Arial" charset="0"/>
              <a:buChar char="•"/>
              <a:defRPr sz="1100" b="0" i="0" kern="1200">
                <a:solidFill>
                  <a:schemeClr val="tx1"/>
                </a:solidFill>
                <a:latin typeface="Gotham Light"/>
                <a:ea typeface="ＭＳ Ｐゴシック" pitchFamily="34" charset="-128"/>
                <a:cs typeface="Gotham Light"/>
              </a:defRPr>
            </a:lvl3pPr>
            <a:lvl4pPr marL="1600200" indent="-228600" algn="l" defTabSz="457200" rtl="0" eaLnBrk="0" fontAlgn="base" hangingPunct="0">
              <a:spcBef>
                <a:spcPct val="20000"/>
              </a:spcBef>
              <a:spcAft>
                <a:spcPct val="0"/>
              </a:spcAft>
              <a:buClr>
                <a:schemeClr val="accent1"/>
              </a:buClr>
              <a:buFont typeface="Arial" charset="0"/>
              <a:buChar char="–"/>
              <a:defRPr sz="1100" b="0" i="0" kern="1200">
                <a:solidFill>
                  <a:schemeClr val="tx1"/>
                </a:solidFill>
                <a:latin typeface="Gotham Light"/>
                <a:ea typeface="ＭＳ Ｐゴシック" pitchFamily="34" charset="-128"/>
                <a:cs typeface="Gotham Light"/>
              </a:defRPr>
            </a:lvl4pPr>
            <a:lvl5pPr marL="2057400" indent="-228600" algn="l" defTabSz="457200" rtl="0" eaLnBrk="0" fontAlgn="base" hangingPunct="0">
              <a:spcBef>
                <a:spcPct val="20000"/>
              </a:spcBef>
              <a:spcAft>
                <a:spcPct val="0"/>
              </a:spcAft>
              <a:buClr>
                <a:schemeClr val="accent1"/>
              </a:buClr>
              <a:buFont typeface="Arial" charset="0"/>
              <a:buChar char="»"/>
              <a:defRPr sz="1100" b="0" i="0" kern="1200">
                <a:solidFill>
                  <a:schemeClr val="tx1"/>
                </a:solidFill>
                <a:latin typeface="Gotham Light"/>
                <a:ea typeface="ＭＳ Ｐゴシック" pitchFamily="34" charset="-128"/>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1600" u="sng" dirty="0"/>
              <a:t>Byggnadsarkitekten</a:t>
            </a:r>
          </a:p>
          <a:p>
            <a:r>
              <a:rPr lang="sv-SE" sz="1600" dirty="0"/>
              <a:t>Tar reda på </a:t>
            </a:r>
            <a:r>
              <a:rPr lang="sv-SE" sz="1600" b="1" dirty="0"/>
              <a:t>behov</a:t>
            </a:r>
          </a:p>
          <a:p>
            <a:r>
              <a:rPr lang="sv-SE" sz="1600" dirty="0"/>
              <a:t>Funderar ut </a:t>
            </a:r>
            <a:r>
              <a:rPr lang="sv-SE" sz="1600" b="1" dirty="0"/>
              <a:t>lösningar</a:t>
            </a:r>
            <a:r>
              <a:rPr lang="sv-SE" sz="1600" dirty="0"/>
              <a:t> på behoven</a:t>
            </a:r>
          </a:p>
          <a:p>
            <a:r>
              <a:rPr lang="sv-SE" sz="1600" dirty="0"/>
              <a:t>Ser </a:t>
            </a:r>
            <a:r>
              <a:rPr lang="sv-SE" sz="1600" b="1" dirty="0"/>
              <a:t>helheten</a:t>
            </a:r>
            <a:r>
              <a:rPr lang="sv-SE" sz="1600" dirty="0"/>
              <a:t> – hela huset med alla dess funktioner</a:t>
            </a:r>
          </a:p>
          <a:p>
            <a:r>
              <a:rPr lang="sv-SE" sz="1600" dirty="0"/>
              <a:t>Hanterar även </a:t>
            </a:r>
            <a:r>
              <a:rPr lang="sv-SE" sz="1600" b="1" dirty="0"/>
              <a:t>detaljer</a:t>
            </a:r>
          </a:p>
          <a:p>
            <a:r>
              <a:rPr lang="sv-SE" sz="1600" dirty="0"/>
              <a:t>Beskriver huset m h a byggnadsritningar – </a:t>
            </a:r>
            <a:r>
              <a:rPr lang="sv-SE" sz="1600" b="1" dirty="0"/>
              <a:t>modeller</a:t>
            </a:r>
            <a:r>
              <a:rPr lang="sv-SE" sz="1600" dirty="0"/>
              <a:t> </a:t>
            </a:r>
          </a:p>
          <a:p>
            <a:endParaRPr lang="sv-SE" sz="1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021" y="1177762"/>
            <a:ext cx="2859315" cy="2112715"/>
          </a:xfrm>
          <a:prstGeom prst="rect">
            <a:avLst/>
          </a:prstGeom>
        </p:spPr>
      </p:pic>
      <p:sp>
        <p:nvSpPr>
          <p:cNvPr id="6" name="Platshållare för text 18"/>
          <p:cNvSpPr txBox="1">
            <a:spLocks/>
          </p:cNvSpPr>
          <p:nvPr/>
        </p:nvSpPr>
        <p:spPr>
          <a:xfrm>
            <a:off x="6212413" y="3395770"/>
            <a:ext cx="5210933" cy="3001334"/>
          </a:xfrm>
          <a:prstGeom prst="rect">
            <a:avLst/>
          </a:prstGeom>
        </p:spPr>
        <p:txBody>
          <a:bodyPr wrap="square">
            <a:spAutoFit/>
          </a:bodyPr>
          <a:lstStyle>
            <a:defPPr>
              <a:defRPr lang="en-US"/>
            </a:defPPr>
            <a:lvl1pPr indent="0">
              <a:lnSpc>
                <a:spcPct val="150000"/>
              </a:lnSpc>
              <a:buFont typeface="Arial" panose="020B0604020202020204" pitchFamily="34" charset="0"/>
              <a:buNone/>
              <a:defRPr sz="2000"/>
            </a:lvl1pPr>
            <a:lvl2pPr marL="742950" indent="-285750" eaLnBrk="0" fontAlgn="base" hangingPunct="0">
              <a:spcBef>
                <a:spcPct val="20000"/>
              </a:spcBef>
              <a:spcAft>
                <a:spcPct val="0"/>
              </a:spcAft>
              <a:buClr>
                <a:schemeClr val="accent1"/>
              </a:buClr>
              <a:buFont typeface="Arial" charset="0"/>
              <a:buChar char="–"/>
              <a:defRPr sz="1100" b="0" i="0">
                <a:latin typeface="Gotham Light"/>
                <a:ea typeface="ＭＳ Ｐゴシック" pitchFamily="34" charset="-128"/>
                <a:cs typeface="Gotham Light"/>
              </a:defRPr>
            </a:lvl2pPr>
            <a:lvl3pPr marL="1143000" indent="-228600" eaLnBrk="0" fontAlgn="base" hangingPunct="0">
              <a:spcBef>
                <a:spcPct val="20000"/>
              </a:spcBef>
              <a:spcAft>
                <a:spcPct val="0"/>
              </a:spcAft>
              <a:buClr>
                <a:schemeClr val="accent1"/>
              </a:buClr>
              <a:buFont typeface="Arial" charset="0"/>
              <a:buChar char="•"/>
              <a:defRPr sz="1100" b="0" i="0">
                <a:latin typeface="Gotham Light"/>
                <a:ea typeface="ＭＳ Ｐゴシック" pitchFamily="34" charset="-128"/>
                <a:cs typeface="Gotham Light"/>
              </a:defRPr>
            </a:lvl3pPr>
            <a:lvl4pPr marL="1600200" indent="-228600" eaLnBrk="0" fontAlgn="base" hangingPunct="0">
              <a:spcBef>
                <a:spcPct val="20000"/>
              </a:spcBef>
              <a:spcAft>
                <a:spcPct val="0"/>
              </a:spcAft>
              <a:buClr>
                <a:schemeClr val="accent1"/>
              </a:buClr>
              <a:buFont typeface="Arial" charset="0"/>
              <a:buChar char="–"/>
              <a:defRPr sz="1100" b="0" i="0">
                <a:latin typeface="Gotham Light"/>
                <a:ea typeface="ＭＳ Ｐゴシック" pitchFamily="34" charset="-128"/>
                <a:cs typeface="Gotham Light"/>
              </a:defRPr>
            </a:lvl4pPr>
            <a:lvl5pPr marL="2057400" indent="-228600" eaLnBrk="0" fontAlgn="base" hangingPunct="0">
              <a:spcBef>
                <a:spcPct val="20000"/>
              </a:spcBef>
              <a:spcAft>
                <a:spcPct val="0"/>
              </a:spcAft>
              <a:buClr>
                <a:schemeClr val="accent1"/>
              </a:buClr>
              <a:buFont typeface="Arial" charset="0"/>
              <a:buChar char="»"/>
              <a:defRPr sz="1100" b="0" i="0">
                <a:latin typeface="Gotham Light"/>
                <a:ea typeface="ＭＳ Ｐゴシック" pitchFamily="34" charset="-128"/>
                <a:cs typeface="Gotham Light"/>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u="sng" dirty="0"/>
              <a:t>Verksamhetsarkitekten</a:t>
            </a:r>
            <a:r>
              <a:rPr lang="sv-SE" sz="1600" dirty="0"/>
              <a:t>:</a:t>
            </a:r>
          </a:p>
          <a:p>
            <a:pPr marL="342900" indent="-342900">
              <a:buFont typeface="Arial" panose="020B0604020202020204" pitchFamily="34" charset="0"/>
              <a:buChar char="•"/>
            </a:pPr>
            <a:r>
              <a:rPr lang="sv-SE" sz="1600" dirty="0"/>
              <a:t>Tar reda på och tydliggör verksamhetens </a:t>
            </a:r>
            <a:r>
              <a:rPr lang="sv-SE" sz="1600" b="1" dirty="0"/>
              <a:t>behov</a:t>
            </a:r>
          </a:p>
          <a:p>
            <a:pPr marL="342900" indent="-342900">
              <a:buFont typeface="Arial" panose="020B0604020202020204" pitchFamily="34" charset="0"/>
              <a:buChar char="•"/>
            </a:pPr>
            <a:r>
              <a:rPr lang="sv-SE" sz="1600" dirty="0"/>
              <a:t>Analyserar och funderar ut </a:t>
            </a:r>
            <a:r>
              <a:rPr lang="sv-SE" sz="1600" b="1" dirty="0"/>
              <a:t>lösningar</a:t>
            </a:r>
            <a:r>
              <a:rPr lang="sv-SE" sz="1600" dirty="0"/>
              <a:t> på alla behov</a:t>
            </a:r>
          </a:p>
          <a:p>
            <a:pPr marL="342900" indent="-342900">
              <a:buFont typeface="Arial" panose="020B0604020202020204" pitchFamily="34" charset="0"/>
              <a:buChar char="•"/>
            </a:pPr>
            <a:r>
              <a:rPr lang="sv-SE" sz="1600" dirty="0"/>
              <a:t>Ser </a:t>
            </a:r>
            <a:r>
              <a:rPr lang="sv-SE" sz="1600" b="1" dirty="0"/>
              <a:t>helheten</a:t>
            </a:r>
            <a:r>
              <a:rPr lang="sv-SE" sz="1600" dirty="0"/>
              <a:t> – hela verksamheten med alla dess funktioner</a:t>
            </a:r>
          </a:p>
          <a:p>
            <a:pPr marL="342900" indent="-342900">
              <a:buFont typeface="Arial" panose="020B0604020202020204" pitchFamily="34" charset="0"/>
              <a:buChar char="•"/>
            </a:pPr>
            <a:r>
              <a:rPr lang="sv-SE" sz="1600" dirty="0"/>
              <a:t>Hanterar även detaljer</a:t>
            </a:r>
          </a:p>
          <a:p>
            <a:pPr marL="342900" indent="-342900">
              <a:buFont typeface="Arial" panose="020B0604020202020204" pitchFamily="34" charset="0"/>
              <a:buChar char="•"/>
            </a:pPr>
            <a:r>
              <a:rPr lang="sv-SE" sz="1600" dirty="0"/>
              <a:t>Beskriver verksamheten m h a  olika typer av modeller (”ritningar” över verksamheten)</a:t>
            </a:r>
          </a:p>
        </p:txBody>
      </p:sp>
      <p:sp>
        <p:nvSpPr>
          <p:cNvPr id="7" name="Rubrik 1">
            <a:extLst>
              <a:ext uri="{FF2B5EF4-FFF2-40B4-BE49-F238E27FC236}">
                <a16:creationId xmlns:a16="http://schemas.microsoft.com/office/drawing/2014/main" id="{C719CC12-5194-4380-9E34-948B1550339F}"/>
              </a:ext>
            </a:extLst>
          </p:cNvPr>
          <p:cNvSpPr txBox="1">
            <a:spLocks/>
          </p:cNvSpPr>
          <p:nvPr/>
        </p:nvSpPr>
        <p:spPr bwMode="auto">
          <a:xfrm>
            <a:off x="1201106" y="460896"/>
            <a:ext cx="10222239"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Jämförelse: Byggnadsarkitektur vs Verksamhetsarkitektur</a:t>
            </a:r>
          </a:p>
        </p:txBody>
      </p:sp>
      <p:pic>
        <p:nvPicPr>
          <p:cNvPr id="10" name="Bildobjekt 9">
            <a:extLst>
              <a:ext uri="{FF2B5EF4-FFF2-40B4-BE49-F238E27FC236}">
                <a16:creationId xmlns:a16="http://schemas.microsoft.com/office/drawing/2014/main" id="{00A629D9-FBF4-4EC8-A9BF-562774569E52}"/>
              </a:ext>
            </a:extLst>
          </p:cNvPr>
          <p:cNvPicPr>
            <a:picLocks noChangeAspect="1"/>
          </p:cNvPicPr>
          <p:nvPr/>
        </p:nvPicPr>
        <p:blipFill>
          <a:blip r:embed="rId4"/>
          <a:stretch>
            <a:fillRect/>
          </a:stretch>
        </p:blipFill>
        <p:spPr>
          <a:xfrm>
            <a:off x="6709623" y="1150186"/>
            <a:ext cx="2423685" cy="1875326"/>
          </a:xfrm>
          <a:prstGeom prst="rect">
            <a:avLst/>
          </a:prstGeom>
        </p:spPr>
      </p:pic>
      <p:cxnSp>
        <p:nvCxnSpPr>
          <p:cNvPr id="14" name="Rak pilkoppling 13">
            <a:extLst>
              <a:ext uri="{FF2B5EF4-FFF2-40B4-BE49-F238E27FC236}">
                <a16:creationId xmlns:a16="http://schemas.microsoft.com/office/drawing/2014/main" id="{1EB76299-627E-47B4-AF42-F9F554DFEF24}"/>
              </a:ext>
            </a:extLst>
          </p:cNvPr>
          <p:cNvCxnSpPr/>
          <p:nvPr/>
        </p:nvCxnSpPr>
        <p:spPr bwMode="auto">
          <a:xfrm flipV="1">
            <a:off x="6491592" y="1158657"/>
            <a:ext cx="0" cy="1740793"/>
          </a:xfrm>
          <a:prstGeom prst="straightConnector1">
            <a:avLst/>
          </a:prstGeom>
          <a:solidFill>
            <a:schemeClr val="accent1"/>
          </a:solidFill>
          <a:ln w="28575"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a:extLst>
              <a:ext uri="{FF2B5EF4-FFF2-40B4-BE49-F238E27FC236}">
                <a16:creationId xmlns:a16="http://schemas.microsoft.com/office/drawing/2014/main" id="{0373216B-BC28-433C-A679-118335CC95C8}"/>
              </a:ext>
            </a:extLst>
          </p:cNvPr>
          <p:cNvCxnSpPr/>
          <p:nvPr/>
        </p:nvCxnSpPr>
        <p:spPr bwMode="auto">
          <a:xfrm flipV="1">
            <a:off x="6592958" y="3118444"/>
            <a:ext cx="2433772" cy="1"/>
          </a:xfrm>
          <a:prstGeom prst="straightConnector1">
            <a:avLst/>
          </a:prstGeom>
          <a:solidFill>
            <a:schemeClr val="accent1"/>
          </a:solidFill>
          <a:ln w="28575"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Rak pilkoppling 17">
            <a:extLst>
              <a:ext uri="{FF2B5EF4-FFF2-40B4-BE49-F238E27FC236}">
                <a16:creationId xmlns:a16="http://schemas.microsoft.com/office/drawing/2014/main" id="{5B41EC33-3B2D-47D0-9D9F-38738C77E8BD}"/>
              </a:ext>
            </a:extLst>
          </p:cNvPr>
          <p:cNvCxnSpPr/>
          <p:nvPr/>
        </p:nvCxnSpPr>
        <p:spPr bwMode="auto">
          <a:xfrm flipV="1">
            <a:off x="8980404" y="1219904"/>
            <a:ext cx="471867" cy="1581711"/>
          </a:xfrm>
          <a:prstGeom prst="straightConnector1">
            <a:avLst/>
          </a:prstGeom>
          <a:solidFill>
            <a:schemeClr val="accent1"/>
          </a:solidFill>
          <a:ln w="28575"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ruta 18">
            <a:extLst>
              <a:ext uri="{FF2B5EF4-FFF2-40B4-BE49-F238E27FC236}">
                <a16:creationId xmlns:a16="http://schemas.microsoft.com/office/drawing/2014/main" id="{5FDB723F-81E3-4D45-835F-82F03D913C59}"/>
              </a:ext>
            </a:extLst>
          </p:cNvPr>
          <p:cNvSpPr txBox="1"/>
          <p:nvPr/>
        </p:nvSpPr>
        <p:spPr>
          <a:xfrm rot="16200000">
            <a:off x="5408827" y="1905942"/>
            <a:ext cx="1853392" cy="246221"/>
          </a:xfrm>
          <a:prstGeom prst="rect">
            <a:avLst/>
          </a:prstGeom>
          <a:noFill/>
        </p:spPr>
        <p:txBody>
          <a:bodyPr wrap="none" rtlCol="0">
            <a:spAutoFit/>
          </a:bodyPr>
          <a:lstStyle/>
          <a:p>
            <a:r>
              <a:rPr lang="sv-SE" sz="1000" dirty="0">
                <a:solidFill>
                  <a:srgbClr val="C00000"/>
                </a:solidFill>
              </a:rPr>
              <a:t>Medarbetare             Ledning </a:t>
            </a:r>
          </a:p>
        </p:txBody>
      </p:sp>
      <p:sp>
        <p:nvSpPr>
          <p:cNvPr id="21" name="textruta 20">
            <a:extLst>
              <a:ext uri="{FF2B5EF4-FFF2-40B4-BE49-F238E27FC236}">
                <a16:creationId xmlns:a16="http://schemas.microsoft.com/office/drawing/2014/main" id="{333B4F69-8551-419C-AE78-C260A66363AD}"/>
              </a:ext>
            </a:extLst>
          </p:cNvPr>
          <p:cNvSpPr txBox="1"/>
          <p:nvPr/>
        </p:nvSpPr>
        <p:spPr>
          <a:xfrm>
            <a:off x="6863110" y="3118444"/>
            <a:ext cx="1893467" cy="246221"/>
          </a:xfrm>
          <a:prstGeom prst="rect">
            <a:avLst/>
          </a:prstGeom>
          <a:noFill/>
        </p:spPr>
        <p:txBody>
          <a:bodyPr wrap="none" rtlCol="0">
            <a:spAutoFit/>
          </a:bodyPr>
          <a:lstStyle/>
          <a:p>
            <a:r>
              <a:rPr lang="sv-SE" sz="1000" dirty="0">
                <a:solidFill>
                  <a:srgbClr val="C00000"/>
                </a:solidFill>
              </a:rPr>
              <a:t>Alla verksamhetens funktioner</a:t>
            </a:r>
          </a:p>
        </p:txBody>
      </p:sp>
      <p:sp>
        <p:nvSpPr>
          <p:cNvPr id="22" name="textruta 21">
            <a:extLst>
              <a:ext uri="{FF2B5EF4-FFF2-40B4-BE49-F238E27FC236}">
                <a16:creationId xmlns:a16="http://schemas.microsoft.com/office/drawing/2014/main" id="{8A8E89F5-E240-4D99-BC1A-8E57C24A45BC}"/>
              </a:ext>
            </a:extLst>
          </p:cNvPr>
          <p:cNvSpPr txBox="1"/>
          <p:nvPr/>
        </p:nvSpPr>
        <p:spPr>
          <a:xfrm rot="17169052">
            <a:off x="8458304" y="1924380"/>
            <a:ext cx="1786066" cy="246221"/>
          </a:xfrm>
          <a:prstGeom prst="rect">
            <a:avLst/>
          </a:prstGeom>
          <a:noFill/>
        </p:spPr>
        <p:txBody>
          <a:bodyPr wrap="none" rtlCol="0">
            <a:spAutoFit/>
          </a:bodyPr>
          <a:lstStyle/>
          <a:p>
            <a:r>
              <a:rPr lang="sv-SE" sz="1000" dirty="0">
                <a:solidFill>
                  <a:srgbClr val="C00000"/>
                </a:solidFill>
              </a:rPr>
              <a:t>Övergripande        Detaljerat</a:t>
            </a:r>
          </a:p>
        </p:txBody>
      </p:sp>
    </p:spTree>
    <p:extLst>
      <p:ext uri="{BB962C8B-B14F-4D97-AF65-F5344CB8AC3E}">
        <p14:creationId xmlns:p14="http://schemas.microsoft.com/office/powerpoint/2010/main" val="40079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 name="Grupp 1023">
            <a:extLst>
              <a:ext uri="{FF2B5EF4-FFF2-40B4-BE49-F238E27FC236}">
                <a16:creationId xmlns:a16="http://schemas.microsoft.com/office/drawing/2014/main" id="{AFD211E6-0250-407B-B6E9-7A5FE0110F02}"/>
              </a:ext>
            </a:extLst>
          </p:cNvPr>
          <p:cNvGrpSpPr/>
          <p:nvPr/>
        </p:nvGrpSpPr>
        <p:grpSpPr>
          <a:xfrm>
            <a:off x="2343181" y="1220849"/>
            <a:ext cx="2834640" cy="4185767"/>
            <a:chOff x="2209800" y="1417638"/>
            <a:chExt cx="2362200" cy="4185766"/>
          </a:xfrm>
        </p:grpSpPr>
        <p:pic>
          <p:nvPicPr>
            <p:cNvPr id="4" name="Bildobjekt 3">
              <a:extLst>
                <a:ext uri="{FF2B5EF4-FFF2-40B4-BE49-F238E27FC236}">
                  <a16:creationId xmlns:a16="http://schemas.microsoft.com/office/drawing/2014/main" id="{421DAE1F-AB60-486F-A7C6-84118FF76726}"/>
                </a:ext>
              </a:extLst>
            </p:cNvPr>
            <p:cNvPicPr>
              <a:picLocks noChangeAspect="1"/>
            </p:cNvPicPr>
            <p:nvPr/>
          </p:nvPicPr>
          <p:blipFill>
            <a:blip r:embed="rId3"/>
            <a:stretch>
              <a:fillRect/>
            </a:stretch>
          </p:blipFill>
          <p:spPr>
            <a:xfrm>
              <a:off x="2209800" y="1417638"/>
              <a:ext cx="2362200" cy="4185766"/>
            </a:xfrm>
            <a:prstGeom prst="rect">
              <a:avLst/>
            </a:prstGeom>
          </p:spPr>
        </p:pic>
        <p:cxnSp>
          <p:nvCxnSpPr>
            <p:cNvPr id="14" name="Rak koppling 13">
              <a:extLst>
                <a:ext uri="{FF2B5EF4-FFF2-40B4-BE49-F238E27FC236}">
                  <a16:creationId xmlns:a16="http://schemas.microsoft.com/office/drawing/2014/main" id="{2FFB8E03-0301-4648-8E1F-23CF336D2899}"/>
                </a:ext>
              </a:extLst>
            </p:cNvPr>
            <p:cNvCxnSpPr>
              <a:cxnSpLocks/>
            </p:cNvCxnSpPr>
            <p:nvPr/>
          </p:nvCxnSpPr>
          <p:spPr>
            <a:xfrm flipV="1">
              <a:off x="3048000" y="4214311"/>
              <a:ext cx="176094"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5E0C89F1-B10B-4C7F-AE97-0298F1679EBC}"/>
                </a:ext>
              </a:extLst>
            </p:cNvPr>
            <p:cNvCxnSpPr>
              <a:cxnSpLocks/>
            </p:cNvCxnSpPr>
            <p:nvPr/>
          </p:nvCxnSpPr>
          <p:spPr>
            <a:xfrm>
              <a:off x="3552588" y="4214311"/>
              <a:ext cx="201944"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latshållare för innehåll 5">
            <a:extLst>
              <a:ext uri="{FF2B5EF4-FFF2-40B4-BE49-F238E27FC236}">
                <a16:creationId xmlns:a16="http://schemas.microsoft.com/office/drawing/2014/main" id="{036690AF-F6DB-4648-AEAC-4198E50E8FD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343007" y="3384673"/>
            <a:ext cx="3170491" cy="1104719"/>
          </a:xfrm>
        </p:spPr>
      </p:pic>
      <p:sp>
        <p:nvSpPr>
          <p:cNvPr id="1025" name="Ellips 1024">
            <a:extLst>
              <a:ext uri="{FF2B5EF4-FFF2-40B4-BE49-F238E27FC236}">
                <a16:creationId xmlns:a16="http://schemas.microsoft.com/office/drawing/2014/main" id="{ACE471DC-23DD-4BFA-AFCC-C94DC0D732FF}"/>
              </a:ext>
            </a:extLst>
          </p:cNvPr>
          <p:cNvSpPr/>
          <p:nvPr/>
        </p:nvSpPr>
        <p:spPr>
          <a:xfrm>
            <a:off x="3739086" y="3765610"/>
            <a:ext cx="100584"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sp>
        <p:nvSpPr>
          <p:cNvPr id="1027" name="Rektangel 1026">
            <a:extLst>
              <a:ext uri="{FF2B5EF4-FFF2-40B4-BE49-F238E27FC236}">
                <a16:creationId xmlns:a16="http://schemas.microsoft.com/office/drawing/2014/main" id="{BFDC22B2-7F7C-4A5D-A256-9546D222EE64}"/>
              </a:ext>
            </a:extLst>
          </p:cNvPr>
          <p:cNvSpPr/>
          <p:nvPr/>
        </p:nvSpPr>
        <p:spPr>
          <a:xfrm>
            <a:off x="2554968" y="5353603"/>
            <a:ext cx="2424955" cy="480131"/>
          </a:xfrm>
          <a:prstGeom prst="rect">
            <a:avLst/>
          </a:prstGeom>
          <a:noFill/>
        </p:spPr>
        <p:txBody>
          <a:bodyPr wrap="square" lIns="109728" tIns="54864" rIns="109728" bIns="54864">
            <a:spAutoFit/>
          </a:bodyPr>
          <a:lstStyle/>
          <a:p>
            <a:pPr algn="ctr"/>
            <a:r>
              <a:rPr lang="sv-SE" sz="2400" dirty="0">
                <a:ln w="0"/>
                <a:effectLst>
                  <a:outerShdw blurRad="38100" dist="25400" dir="5400000" algn="ctr" rotWithShape="0">
                    <a:srgbClr val="6E747A">
                      <a:alpha val="43000"/>
                    </a:srgbClr>
                  </a:outerShdw>
                </a:effectLst>
              </a:rPr>
              <a:t>Verksamheten</a:t>
            </a:r>
          </a:p>
        </p:txBody>
      </p:sp>
      <p:sp>
        <p:nvSpPr>
          <p:cNvPr id="37" name="Rektangel 36">
            <a:extLst>
              <a:ext uri="{FF2B5EF4-FFF2-40B4-BE49-F238E27FC236}">
                <a16:creationId xmlns:a16="http://schemas.microsoft.com/office/drawing/2014/main" id="{8143E7F2-0177-4BA9-A7CB-79B1BB89F360}"/>
              </a:ext>
            </a:extLst>
          </p:cNvPr>
          <p:cNvSpPr/>
          <p:nvPr/>
        </p:nvSpPr>
        <p:spPr>
          <a:xfrm>
            <a:off x="7798601" y="4493163"/>
            <a:ext cx="2424955" cy="369332"/>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Kunderna</a:t>
            </a:r>
          </a:p>
        </p:txBody>
      </p:sp>
      <p:sp>
        <p:nvSpPr>
          <p:cNvPr id="38" name="Rektangel 37">
            <a:extLst>
              <a:ext uri="{FF2B5EF4-FFF2-40B4-BE49-F238E27FC236}">
                <a16:creationId xmlns:a16="http://schemas.microsoft.com/office/drawing/2014/main" id="{A9E1A20A-63BA-44EE-98C0-67E6483C91DE}"/>
              </a:ext>
            </a:extLst>
          </p:cNvPr>
          <p:cNvSpPr/>
          <p:nvPr/>
        </p:nvSpPr>
        <p:spPr>
          <a:xfrm>
            <a:off x="4944756" y="3165199"/>
            <a:ext cx="2424955" cy="369332"/>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Erbjudanden</a:t>
            </a:r>
          </a:p>
        </p:txBody>
      </p:sp>
      <p:sp>
        <p:nvSpPr>
          <p:cNvPr id="41" name="Rektangel 40">
            <a:extLst>
              <a:ext uri="{FF2B5EF4-FFF2-40B4-BE49-F238E27FC236}">
                <a16:creationId xmlns:a16="http://schemas.microsoft.com/office/drawing/2014/main" id="{769D18E3-F35A-4633-946F-18F32EF1C4E5}"/>
              </a:ext>
            </a:extLst>
          </p:cNvPr>
          <p:cNvSpPr/>
          <p:nvPr/>
        </p:nvSpPr>
        <p:spPr>
          <a:xfrm>
            <a:off x="715673" y="2573058"/>
            <a:ext cx="1814057" cy="627864"/>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Det interna arbetet</a:t>
            </a:r>
          </a:p>
        </p:txBody>
      </p:sp>
      <p:sp>
        <p:nvSpPr>
          <p:cNvPr id="45" name="Pil: höger 44">
            <a:extLst>
              <a:ext uri="{FF2B5EF4-FFF2-40B4-BE49-F238E27FC236}">
                <a16:creationId xmlns:a16="http://schemas.microsoft.com/office/drawing/2014/main" id="{A6C23BD7-C587-4A72-8FA5-B65147ED1AEE}"/>
              </a:ext>
            </a:extLst>
          </p:cNvPr>
          <p:cNvSpPr/>
          <p:nvPr/>
        </p:nvSpPr>
        <p:spPr>
          <a:xfrm rot="2648325">
            <a:off x="2063013" y="2971906"/>
            <a:ext cx="189240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grpSp>
        <p:nvGrpSpPr>
          <p:cNvPr id="5" name="Grupp 4">
            <a:extLst>
              <a:ext uri="{FF2B5EF4-FFF2-40B4-BE49-F238E27FC236}">
                <a16:creationId xmlns:a16="http://schemas.microsoft.com/office/drawing/2014/main" id="{72F10448-DA43-4683-BA9B-A4639F80E767}"/>
              </a:ext>
            </a:extLst>
          </p:cNvPr>
          <p:cNvGrpSpPr/>
          <p:nvPr/>
        </p:nvGrpSpPr>
        <p:grpSpPr>
          <a:xfrm>
            <a:off x="8382880" y="1482915"/>
            <a:ext cx="2424955" cy="1680321"/>
            <a:chOff x="6925797" y="1984503"/>
            <a:chExt cx="2020796" cy="1680320"/>
          </a:xfrm>
        </p:grpSpPr>
        <p:pic>
          <p:nvPicPr>
            <p:cNvPr id="1033" name="Bildobjekt 1032">
              <a:extLst>
                <a:ext uri="{FF2B5EF4-FFF2-40B4-BE49-F238E27FC236}">
                  <a16:creationId xmlns:a16="http://schemas.microsoft.com/office/drawing/2014/main" id="{1A3B2330-EF90-4F3F-9833-0439E5387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7152" y="1984503"/>
              <a:ext cx="1554160" cy="1098672"/>
            </a:xfrm>
            <a:prstGeom prst="rect">
              <a:avLst/>
            </a:prstGeom>
          </p:spPr>
        </p:pic>
        <p:sp>
          <p:nvSpPr>
            <p:cNvPr id="48" name="Rektangel 47">
              <a:extLst>
                <a:ext uri="{FF2B5EF4-FFF2-40B4-BE49-F238E27FC236}">
                  <a16:creationId xmlns:a16="http://schemas.microsoft.com/office/drawing/2014/main" id="{6DFB3CD5-028C-4FBB-A307-CA0FF00242E9}"/>
                </a:ext>
              </a:extLst>
            </p:cNvPr>
            <p:cNvSpPr/>
            <p:nvPr/>
          </p:nvSpPr>
          <p:spPr>
            <a:xfrm>
              <a:off x="6925797" y="3036959"/>
              <a:ext cx="2020796" cy="627864"/>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Kundernas behov/ önskemål</a:t>
              </a:r>
            </a:p>
          </p:txBody>
        </p:sp>
      </p:grpSp>
      <p:grpSp>
        <p:nvGrpSpPr>
          <p:cNvPr id="7" name="Grupp 6">
            <a:extLst>
              <a:ext uri="{FF2B5EF4-FFF2-40B4-BE49-F238E27FC236}">
                <a16:creationId xmlns:a16="http://schemas.microsoft.com/office/drawing/2014/main" id="{931B8D95-0CAF-4326-A07B-C80F467CB338}"/>
              </a:ext>
            </a:extLst>
          </p:cNvPr>
          <p:cNvGrpSpPr/>
          <p:nvPr/>
        </p:nvGrpSpPr>
        <p:grpSpPr>
          <a:xfrm>
            <a:off x="4548802" y="2222652"/>
            <a:ext cx="3299910" cy="966598"/>
            <a:chOff x="3730733" y="2724242"/>
            <a:chExt cx="2749925" cy="966597"/>
          </a:xfrm>
        </p:grpSpPr>
        <p:pic>
          <p:nvPicPr>
            <p:cNvPr id="8" name="Bildobjekt 7">
              <a:extLst>
                <a:ext uri="{FF2B5EF4-FFF2-40B4-BE49-F238E27FC236}">
                  <a16:creationId xmlns:a16="http://schemas.microsoft.com/office/drawing/2014/main" id="{D5A0F6C2-F81C-4A48-B0CE-21F5AA1D8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514" y="2724242"/>
              <a:ext cx="1123950" cy="966597"/>
            </a:xfrm>
            <a:prstGeom prst="rect">
              <a:avLst/>
            </a:prstGeom>
          </p:spPr>
        </p:pic>
        <p:sp>
          <p:nvSpPr>
            <p:cNvPr id="1031" name="Pil: höger 1030">
              <a:extLst>
                <a:ext uri="{FF2B5EF4-FFF2-40B4-BE49-F238E27FC236}">
                  <a16:creationId xmlns:a16="http://schemas.microsoft.com/office/drawing/2014/main" id="{CF8ABD11-BAC2-4BCF-95D9-0DF9BBFB0620}"/>
                </a:ext>
              </a:extLst>
            </p:cNvPr>
            <p:cNvSpPr/>
            <p:nvPr/>
          </p:nvSpPr>
          <p:spPr>
            <a:xfrm rot="20610083">
              <a:off x="3730733" y="3231702"/>
              <a:ext cx="659921" cy="278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sp>
          <p:nvSpPr>
            <p:cNvPr id="25" name="Pil: höger 24">
              <a:extLst>
                <a:ext uri="{FF2B5EF4-FFF2-40B4-BE49-F238E27FC236}">
                  <a16:creationId xmlns:a16="http://schemas.microsoft.com/office/drawing/2014/main" id="{1C781C0D-90DF-456F-A727-BEAA1BE18927}"/>
                </a:ext>
              </a:extLst>
            </p:cNvPr>
            <p:cNvSpPr/>
            <p:nvPr/>
          </p:nvSpPr>
          <p:spPr>
            <a:xfrm rot="1406866">
              <a:off x="5710454" y="3288403"/>
              <a:ext cx="770204" cy="326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grpSp>
      <p:sp>
        <p:nvSpPr>
          <p:cNvPr id="40" name="Rektangel 39">
            <a:extLst>
              <a:ext uri="{FF2B5EF4-FFF2-40B4-BE49-F238E27FC236}">
                <a16:creationId xmlns:a16="http://schemas.microsoft.com/office/drawing/2014/main" id="{C27F335E-291C-4AD7-8378-1EFF98D57DA8}"/>
              </a:ext>
            </a:extLst>
          </p:cNvPr>
          <p:cNvSpPr/>
          <p:nvPr/>
        </p:nvSpPr>
        <p:spPr>
          <a:xfrm>
            <a:off x="5113097" y="4710829"/>
            <a:ext cx="2424955" cy="369332"/>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Kostnader</a:t>
            </a:r>
          </a:p>
        </p:txBody>
      </p:sp>
      <p:sp>
        <p:nvSpPr>
          <p:cNvPr id="26" name="Pil: höger 25">
            <a:extLst>
              <a:ext uri="{FF2B5EF4-FFF2-40B4-BE49-F238E27FC236}">
                <a16:creationId xmlns:a16="http://schemas.microsoft.com/office/drawing/2014/main" id="{D6F2264C-92E0-4CC0-B13A-B4A718FD92E2}"/>
              </a:ext>
            </a:extLst>
          </p:cNvPr>
          <p:cNvSpPr/>
          <p:nvPr/>
        </p:nvSpPr>
        <p:spPr>
          <a:xfrm rot="1136967">
            <a:off x="4340517" y="4188420"/>
            <a:ext cx="1031546" cy="290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grpSp>
        <p:nvGrpSpPr>
          <p:cNvPr id="9" name="Grupp 8">
            <a:extLst>
              <a:ext uri="{FF2B5EF4-FFF2-40B4-BE49-F238E27FC236}">
                <a16:creationId xmlns:a16="http://schemas.microsoft.com/office/drawing/2014/main" id="{0C72D530-9C5E-439E-A46F-3F06A3AF7411}"/>
              </a:ext>
            </a:extLst>
          </p:cNvPr>
          <p:cNvGrpSpPr/>
          <p:nvPr/>
        </p:nvGrpSpPr>
        <p:grpSpPr>
          <a:xfrm>
            <a:off x="143673" y="4301300"/>
            <a:ext cx="3039179" cy="915284"/>
            <a:chOff x="88392" y="4721869"/>
            <a:chExt cx="2532649" cy="915284"/>
          </a:xfrm>
        </p:grpSpPr>
        <p:pic>
          <p:nvPicPr>
            <p:cNvPr id="11" name="Bildobjekt 10">
              <a:extLst>
                <a:ext uri="{FF2B5EF4-FFF2-40B4-BE49-F238E27FC236}">
                  <a16:creationId xmlns:a16="http://schemas.microsoft.com/office/drawing/2014/main" id="{396FB102-EDE5-470E-A93F-DA733281AC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06" y="4788707"/>
              <a:ext cx="1219200" cy="609600"/>
            </a:xfrm>
            <a:prstGeom prst="rect">
              <a:avLst/>
            </a:prstGeom>
          </p:spPr>
        </p:pic>
        <p:sp>
          <p:nvSpPr>
            <p:cNvPr id="39" name="Rektangel 38">
              <a:extLst>
                <a:ext uri="{FF2B5EF4-FFF2-40B4-BE49-F238E27FC236}">
                  <a16:creationId xmlns:a16="http://schemas.microsoft.com/office/drawing/2014/main" id="{2E4D27F2-18D4-4B9A-BD7E-BD68E40F8074}"/>
                </a:ext>
              </a:extLst>
            </p:cNvPr>
            <p:cNvSpPr/>
            <p:nvPr/>
          </p:nvSpPr>
          <p:spPr>
            <a:xfrm>
              <a:off x="88392" y="5267821"/>
              <a:ext cx="2020796" cy="369332"/>
            </a:xfrm>
            <a:prstGeom prst="rect">
              <a:avLst/>
            </a:prstGeom>
            <a:noFill/>
          </p:spPr>
          <p:txBody>
            <a:bodyPr wrap="square" lIns="109728" tIns="54864" rIns="109728" bIns="54864">
              <a:spAutoFit/>
            </a:bodyPr>
            <a:lstStyle/>
            <a:p>
              <a:pPr algn="ctr"/>
              <a:r>
                <a:rPr lang="sv-SE" sz="1680" dirty="0">
                  <a:ln w="0"/>
                  <a:effectLst>
                    <a:outerShdw blurRad="38100" dist="25400" dir="5400000" algn="ctr" rotWithShape="0">
                      <a:srgbClr val="6E747A">
                        <a:alpha val="43000"/>
                      </a:srgbClr>
                    </a:outerShdw>
                  </a:effectLst>
                </a:rPr>
                <a:t>Intäkter</a:t>
              </a:r>
            </a:p>
          </p:txBody>
        </p:sp>
        <p:sp>
          <p:nvSpPr>
            <p:cNvPr id="28" name="Pil: höger 27">
              <a:extLst>
                <a:ext uri="{FF2B5EF4-FFF2-40B4-BE49-F238E27FC236}">
                  <a16:creationId xmlns:a16="http://schemas.microsoft.com/office/drawing/2014/main" id="{DBB148CC-9D82-410B-B158-B71B8C259277}"/>
                </a:ext>
              </a:extLst>
            </p:cNvPr>
            <p:cNvSpPr/>
            <p:nvPr/>
          </p:nvSpPr>
          <p:spPr>
            <a:xfrm rot="20340748">
              <a:off x="1789812" y="4721869"/>
              <a:ext cx="831229" cy="288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60"/>
            </a:p>
          </p:txBody>
        </p:sp>
      </p:grpSp>
      <p:pic>
        <p:nvPicPr>
          <p:cNvPr id="31" name="Bildobjekt 30">
            <a:extLst>
              <a:ext uri="{FF2B5EF4-FFF2-40B4-BE49-F238E27FC236}">
                <a16:creationId xmlns:a16="http://schemas.microsoft.com/office/drawing/2014/main" id="{E7BB7FA4-23B4-430E-B606-4CCD84DE6B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463" y="4184592"/>
            <a:ext cx="1463040" cy="609600"/>
          </a:xfrm>
          <a:prstGeom prst="rect">
            <a:avLst/>
          </a:prstGeom>
        </p:spPr>
      </p:pic>
      <p:sp>
        <p:nvSpPr>
          <p:cNvPr id="32" name="Rubrik 1">
            <a:extLst>
              <a:ext uri="{FF2B5EF4-FFF2-40B4-BE49-F238E27FC236}">
                <a16:creationId xmlns:a16="http://schemas.microsoft.com/office/drawing/2014/main" id="{232BCBD2-FD8C-431D-90EF-11DCEB311DC7}"/>
              </a:ext>
            </a:extLst>
          </p:cNvPr>
          <p:cNvSpPr txBox="1">
            <a:spLocks/>
          </p:cNvSpPr>
          <p:nvPr/>
        </p:nvSpPr>
        <p:spPr bwMode="auto">
          <a:xfrm>
            <a:off x="1201107" y="460896"/>
            <a:ext cx="8828616" cy="4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lnSpc>
                <a:spcPts val="3500"/>
              </a:lnSpc>
              <a:spcBef>
                <a:spcPct val="0"/>
              </a:spcBef>
              <a:spcAft>
                <a:spcPct val="0"/>
              </a:spcAft>
              <a:buFont typeface="Times"/>
              <a:defRPr sz="2800">
                <a:solidFill>
                  <a:srgbClr val="FDFDFD"/>
                </a:solidFill>
                <a:latin typeface="+mj-lt"/>
                <a:ea typeface="+mj-ea"/>
                <a:cs typeface="+mj-cs"/>
              </a:defRPr>
            </a:lvl1pPr>
            <a:lvl2pPr algn="l" rtl="0" eaLnBrk="1" fontAlgn="base" hangingPunct="1">
              <a:lnSpc>
                <a:spcPts val="3500"/>
              </a:lnSpc>
              <a:spcBef>
                <a:spcPct val="0"/>
              </a:spcBef>
              <a:spcAft>
                <a:spcPct val="0"/>
              </a:spcAft>
              <a:buFont typeface="Times"/>
              <a:defRPr sz="2800">
                <a:solidFill>
                  <a:srgbClr val="FDFDFD"/>
                </a:solidFill>
                <a:latin typeface="Tahoma" charset="0"/>
              </a:defRPr>
            </a:lvl2pPr>
            <a:lvl3pPr algn="l" rtl="0" eaLnBrk="1" fontAlgn="base" hangingPunct="1">
              <a:lnSpc>
                <a:spcPts val="3500"/>
              </a:lnSpc>
              <a:spcBef>
                <a:spcPct val="0"/>
              </a:spcBef>
              <a:spcAft>
                <a:spcPct val="0"/>
              </a:spcAft>
              <a:buFont typeface="Times"/>
              <a:defRPr sz="2800">
                <a:solidFill>
                  <a:srgbClr val="FDFDFD"/>
                </a:solidFill>
                <a:latin typeface="Tahoma" charset="0"/>
              </a:defRPr>
            </a:lvl3pPr>
            <a:lvl4pPr algn="l" rtl="0" eaLnBrk="1" fontAlgn="base" hangingPunct="1">
              <a:lnSpc>
                <a:spcPts val="3500"/>
              </a:lnSpc>
              <a:spcBef>
                <a:spcPct val="0"/>
              </a:spcBef>
              <a:spcAft>
                <a:spcPct val="0"/>
              </a:spcAft>
              <a:buFont typeface="Times"/>
              <a:defRPr sz="2800">
                <a:solidFill>
                  <a:srgbClr val="FDFDFD"/>
                </a:solidFill>
                <a:latin typeface="Tahoma" charset="0"/>
              </a:defRPr>
            </a:lvl4pPr>
            <a:lvl5pPr algn="l" rtl="0" eaLnBrk="1" fontAlgn="base" hangingPunct="1">
              <a:lnSpc>
                <a:spcPts val="3500"/>
              </a:lnSpc>
              <a:spcBef>
                <a:spcPct val="0"/>
              </a:spcBef>
              <a:spcAft>
                <a:spcPct val="0"/>
              </a:spcAft>
              <a:buFont typeface="Times"/>
              <a:defRPr sz="2800">
                <a:solidFill>
                  <a:srgbClr val="FDFDFD"/>
                </a:solidFill>
                <a:latin typeface="Tahoma" charset="0"/>
              </a:defRPr>
            </a:lvl5pPr>
            <a:lvl6pPr marL="457200" algn="l" rtl="0" eaLnBrk="1" fontAlgn="base" hangingPunct="1">
              <a:lnSpc>
                <a:spcPts val="3500"/>
              </a:lnSpc>
              <a:spcBef>
                <a:spcPct val="0"/>
              </a:spcBef>
              <a:spcAft>
                <a:spcPct val="0"/>
              </a:spcAft>
              <a:buFont typeface="Times"/>
              <a:defRPr sz="2800">
                <a:solidFill>
                  <a:srgbClr val="FDFDFD"/>
                </a:solidFill>
                <a:latin typeface="Tahoma" charset="0"/>
              </a:defRPr>
            </a:lvl6pPr>
            <a:lvl7pPr marL="914400" algn="l" rtl="0" eaLnBrk="1" fontAlgn="base" hangingPunct="1">
              <a:lnSpc>
                <a:spcPts val="3500"/>
              </a:lnSpc>
              <a:spcBef>
                <a:spcPct val="0"/>
              </a:spcBef>
              <a:spcAft>
                <a:spcPct val="0"/>
              </a:spcAft>
              <a:buFont typeface="Times"/>
              <a:defRPr sz="2800">
                <a:solidFill>
                  <a:srgbClr val="FDFDFD"/>
                </a:solidFill>
                <a:latin typeface="Tahoma" charset="0"/>
              </a:defRPr>
            </a:lvl7pPr>
            <a:lvl8pPr marL="1371600" algn="l" rtl="0" eaLnBrk="1" fontAlgn="base" hangingPunct="1">
              <a:lnSpc>
                <a:spcPts val="3500"/>
              </a:lnSpc>
              <a:spcBef>
                <a:spcPct val="0"/>
              </a:spcBef>
              <a:spcAft>
                <a:spcPct val="0"/>
              </a:spcAft>
              <a:buFont typeface="Times"/>
              <a:defRPr sz="2800">
                <a:solidFill>
                  <a:srgbClr val="FDFDFD"/>
                </a:solidFill>
                <a:latin typeface="Tahoma" charset="0"/>
              </a:defRPr>
            </a:lvl8pPr>
            <a:lvl9pPr marL="1828800" algn="l" rtl="0" eaLnBrk="1" fontAlgn="base" hangingPunct="1">
              <a:lnSpc>
                <a:spcPts val="3500"/>
              </a:lnSpc>
              <a:spcBef>
                <a:spcPct val="0"/>
              </a:spcBef>
              <a:spcAft>
                <a:spcPct val="0"/>
              </a:spcAft>
              <a:buFont typeface="Times"/>
              <a:defRPr sz="2800">
                <a:solidFill>
                  <a:srgbClr val="FDFDFD"/>
                </a:solidFill>
                <a:latin typeface="Tahoma" charset="0"/>
              </a:defRPr>
            </a:lvl9pPr>
          </a:lstStyle>
          <a:p>
            <a:pPr defTabSz="914400"/>
            <a:r>
              <a:rPr lang="sv-SE" kern="0" dirty="0"/>
              <a:t>Olika perspektiv i en verksamhet</a:t>
            </a:r>
          </a:p>
        </p:txBody>
      </p:sp>
      <p:pic>
        <p:nvPicPr>
          <p:cNvPr id="6146" name="Picture 2">
            <a:extLst>
              <a:ext uri="{FF2B5EF4-FFF2-40B4-BE49-F238E27FC236}">
                <a16:creationId xmlns:a16="http://schemas.microsoft.com/office/drawing/2014/main" id="{14245E79-9FD4-4895-8125-C2029D2EEF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925" y="1685601"/>
            <a:ext cx="1003064" cy="90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91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203D06-E65A-4268-B3D6-0FE0B35DA7E5}"/>
              </a:ext>
            </a:extLst>
          </p:cNvPr>
          <p:cNvSpPr>
            <a:spLocks noGrp="1"/>
          </p:cNvSpPr>
          <p:nvPr>
            <p:ph type="title"/>
          </p:nvPr>
        </p:nvSpPr>
        <p:spPr>
          <a:xfrm>
            <a:off x="1340042" y="397974"/>
            <a:ext cx="9980819" cy="575094"/>
          </a:xfrm>
        </p:spPr>
        <p:txBody>
          <a:bodyPr/>
          <a:lstStyle/>
          <a:p>
            <a:r>
              <a:rPr lang="sv-SE" dirty="0"/>
              <a:t>Systemet ”Verksamheten” – ”det interna arbetet”</a:t>
            </a:r>
          </a:p>
        </p:txBody>
      </p:sp>
      <p:sp>
        <p:nvSpPr>
          <p:cNvPr id="11" name="Rektangel 10"/>
          <p:cNvSpPr/>
          <p:nvPr/>
        </p:nvSpPr>
        <p:spPr bwMode="auto">
          <a:xfrm>
            <a:off x="3467122" y="1490421"/>
            <a:ext cx="1773867" cy="912025"/>
          </a:xfrm>
          <a:prstGeom prst="rect">
            <a:avLst/>
          </a:prstGeom>
          <a:solidFill>
            <a:schemeClr val="accent5"/>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Processer &amp;</a:t>
            </a:r>
            <a:r>
              <a:rPr kumimoji="0" lang="sv-SE" b="0" i="0" u="none" strike="noStrike" cap="none" normalizeH="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aktörer</a:t>
            </a:r>
            <a:endParaRPr kumimoji="0" lang="sv-SE"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3" name="Rektangel 32"/>
          <p:cNvSpPr/>
          <p:nvPr/>
        </p:nvSpPr>
        <p:spPr bwMode="auto">
          <a:xfrm>
            <a:off x="4746210" y="3016041"/>
            <a:ext cx="1773867" cy="912025"/>
          </a:xfrm>
          <a:prstGeom prst="rect">
            <a:avLst/>
          </a:prstGeom>
          <a:solidFill>
            <a:srgbClr val="EBE6D4">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ctr" anchorCtr="0">
            <a:noAutofit/>
          </a:bodyPr>
          <a:lstStyle/>
          <a:p>
            <a:pPr algn="ctr"/>
            <a:r>
              <a:rPr lang="sv-SE" dirty="0">
                <a:latin typeface="Tahoma" panose="020B0604030504040204" pitchFamily="34" charset="0"/>
                <a:ea typeface="Tahoma" panose="020B0604030504040204" pitchFamily="34" charset="0"/>
                <a:cs typeface="Tahoma" panose="020B0604030504040204" pitchFamily="34" charset="0"/>
              </a:rPr>
              <a:t>IT-stöd</a:t>
            </a:r>
          </a:p>
        </p:txBody>
      </p:sp>
      <p:sp>
        <p:nvSpPr>
          <p:cNvPr id="36" name="Rektangel 35"/>
          <p:cNvSpPr/>
          <p:nvPr/>
        </p:nvSpPr>
        <p:spPr bwMode="auto">
          <a:xfrm>
            <a:off x="4782977" y="4589349"/>
            <a:ext cx="1773867" cy="912025"/>
          </a:xfrm>
          <a:prstGeom prst="rect">
            <a:avLst/>
          </a:prstGeom>
          <a:solidFill>
            <a:srgbClr val="680030">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ctr" anchorCtr="0">
            <a:noAutofit/>
          </a:bodyPr>
          <a:lstStyle/>
          <a:p>
            <a:pPr algn="ctr"/>
            <a:r>
              <a:rPr lang="sv-SE" dirty="0">
                <a:solidFill>
                  <a:schemeClr val="bg1"/>
                </a:solidFill>
                <a:latin typeface="Tahoma" panose="020B0604030504040204" pitchFamily="34" charset="0"/>
                <a:ea typeface="Tahoma" panose="020B0604030504040204" pitchFamily="34" charset="0"/>
                <a:cs typeface="Tahoma" panose="020B0604030504040204" pitchFamily="34" charset="0"/>
              </a:rPr>
              <a:t>IT-infrastruktur</a:t>
            </a:r>
          </a:p>
        </p:txBody>
      </p:sp>
      <p:sp>
        <p:nvSpPr>
          <p:cNvPr id="39" name="Rektangel 38"/>
          <p:cNvSpPr/>
          <p:nvPr/>
        </p:nvSpPr>
        <p:spPr bwMode="auto">
          <a:xfrm>
            <a:off x="6106503" y="1462998"/>
            <a:ext cx="1773867" cy="912025"/>
          </a:xfrm>
          <a:prstGeom prst="rect">
            <a:avLst/>
          </a:prstGeom>
          <a:solidFill>
            <a:schemeClr val="accent1">
              <a:lumMod val="40000"/>
              <a:lumOff val="60000"/>
            </a:schemeClr>
          </a:solid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Information</a:t>
            </a:r>
          </a:p>
        </p:txBody>
      </p:sp>
      <p:sp>
        <p:nvSpPr>
          <p:cNvPr id="40" name="Rektangel 39"/>
          <p:cNvSpPr/>
          <p:nvPr/>
        </p:nvSpPr>
        <p:spPr bwMode="auto">
          <a:xfrm rot="16200000">
            <a:off x="6294715" y="3164736"/>
            <a:ext cx="4039671" cy="633604"/>
          </a:xfrm>
          <a:prstGeom prst="rect">
            <a:avLst/>
          </a:prstGeom>
          <a:solidFill>
            <a:srgbClr val="74747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ctr" anchorCtr="0">
            <a:noAutofit/>
          </a:bodyPr>
          <a:lstStyle/>
          <a:p>
            <a:pPr algn="ctr"/>
            <a:r>
              <a:rPr lang="sv-SE" dirty="0">
                <a:solidFill>
                  <a:schemeClr val="bg1"/>
                </a:solidFill>
                <a:latin typeface="Tahoma" panose="020B0604030504040204" pitchFamily="34" charset="0"/>
                <a:ea typeface="Tahoma" panose="020B0604030504040204" pitchFamily="34" charset="0"/>
                <a:cs typeface="Tahoma" panose="020B0604030504040204" pitchFamily="34" charset="0"/>
              </a:rPr>
              <a:t>Lagar &amp; regler</a:t>
            </a:r>
          </a:p>
        </p:txBody>
      </p:sp>
      <p:sp>
        <p:nvSpPr>
          <p:cNvPr id="41" name="Rektangel 40"/>
          <p:cNvSpPr/>
          <p:nvPr/>
        </p:nvSpPr>
        <p:spPr bwMode="auto">
          <a:xfrm rot="16200000">
            <a:off x="1033553" y="3189432"/>
            <a:ext cx="4039672" cy="584212"/>
          </a:xfrm>
          <a:prstGeom prst="rect">
            <a:avLst/>
          </a:prstGeom>
          <a:solidFill>
            <a:srgbClr val="74747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83820" tIns="83820" rIns="83820" bIns="83820" numCol="1" spcCol="1270" anchor="ctr" anchorCtr="0">
            <a:noAutofit/>
          </a:bodyPr>
          <a:lstStyle/>
          <a:p>
            <a:pPr algn="ctr"/>
            <a:r>
              <a:rPr lang="sv-SE" dirty="0">
                <a:solidFill>
                  <a:schemeClr val="bg1"/>
                </a:solidFill>
                <a:latin typeface="Tahoma" panose="020B0604030504040204" pitchFamily="34" charset="0"/>
                <a:ea typeface="Tahoma" panose="020B0604030504040204" pitchFamily="34" charset="0"/>
                <a:cs typeface="Tahoma" panose="020B0604030504040204" pitchFamily="34" charset="0"/>
              </a:rPr>
              <a:t>Säkerhetskrav</a:t>
            </a:r>
          </a:p>
        </p:txBody>
      </p:sp>
      <p:sp>
        <p:nvSpPr>
          <p:cNvPr id="31" name="Pil: vänster-höger 30"/>
          <p:cNvSpPr/>
          <p:nvPr/>
        </p:nvSpPr>
        <p:spPr bwMode="auto">
          <a:xfrm>
            <a:off x="5298488" y="1870968"/>
            <a:ext cx="762246" cy="142683"/>
          </a:xfrm>
          <a:prstGeom prst="leftRightArrow">
            <a:avLst>
              <a:gd name="adj1" fmla="val 26602"/>
              <a:gd name="adj2" fmla="val 50000"/>
            </a:avLst>
          </a:prstGeom>
          <a:solidFill>
            <a:schemeClr val="accent4">
              <a:lumMod val="75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ahoma" charset="0"/>
            </a:endParaRPr>
          </a:p>
        </p:txBody>
      </p:sp>
      <p:sp>
        <p:nvSpPr>
          <p:cNvPr id="42" name="Pil: vänster-höger 41"/>
          <p:cNvSpPr/>
          <p:nvPr/>
        </p:nvSpPr>
        <p:spPr bwMode="auto">
          <a:xfrm rot="19310266">
            <a:off x="5961688" y="2614793"/>
            <a:ext cx="912844" cy="127183"/>
          </a:xfrm>
          <a:prstGeom prst="leftRightArrow">
            <a:avLst>
              <a:gd name="adj1" fmla="val 26602"/>
              <a:gd name="adj2" fmla="val 50000"/>
            </a:avLst>
          </a:prstGeom>
          <a:solidFill>
            <a:schemeClr val="accent4">
              <a:lumMod val="75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ahoma" charset="0"/>
            </a:endParaRPr>
          </a:p>
        </p:txBody>
      </p:sp>
      <p:sp>
        <p:nvSpPr>
          <p:cNvPr id="43" name="Pil: vänster-höger 42"/>
          <p:cNvSpPr/>
          <p:nvPr/>
        </p:nvSpPr>
        <p:spPr bwMode="auto">
          <a:xfrm rot="2171535">
            <a:off x="4529815" y="2627960"/>
            <a:ext cx="876402" cy="132443"/>
          </a:xfrm>
          <a:prstGeom prst="leftRightArrow">
            <a:avLst>
              <a:gd name="adj1" fmla="val 26602"/>
              <a:gd name="adj2" fmla="val 50000"/>
            </a:avLst>
          </a:prstGeom>
          <a:solidFill>
            <a:schemeClr val="accent4">
              <a:lumMod val="75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ahoma" charset="0"/>
            </a:endParaRPr>
          </a:p>
        </p:txBody>
      </p:sp>
      <p:sp>
        <p:nvSpPr>
          <p:cNvPr id="44" name="Pil: vänster-höger 43"/>
          <p:cNvSpPr/>
          <p:nvPr/>
        </p:nvSpPr>
        <p:spPr bwMode="auto">
          <a:xfrm rot="5400000">
            <a:off x="5338595" y="4210339"/>
            <a:ext cx="627767" cy="130258"/>
          </a:xfrm>
          <a:prstGeom prst="leftRightArrow">
            <a:avLst>
              <a:gd name="adj1" fmla="val 26602"/>
              <a:gd name="adj2" fmla="val 50000"/>
            </a:avLst>
          </a:prstGeom>
          <a:solidFill>
            <a:schemeClr val="accent4">
              <a:lumMod val="75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sz="2400">
              <a:latin typeface="Tahoma" charset="0"/>
            </a:endParaRPr>
          </a:p>
        </p:txBody>
      </p:sp>
      <p:grpSp>
        <p:nvGrpSpPr>
          <p:cNvPr id="3" name="Grupp 2"/>
          <p:cNvGrpSpPr/>
          <p:nvPr/>
        </p:nvGrpSpPr>
        <p:grpSpPr>
          <a:xfrm>
            <a:off x="4434211" y="2163726"/>
            <a:ext cx="3731587" cy="3196136"/>
            <a:chOff x="4434211" y="2163726"/>
            <a:chExt cx="3731587" cy="3196136"/>
          </a:xfrm>
        </p:grpSpPr>
        <p:pic>
          <p:nvPicPr>
            <p:cNvPr id="13" name="Bildobjekt 12"/>
            <p:cNvPicPr>
              <a:picLocks noChangeAspect="1"/>
            </p:cNvPicPr>
            <p:nvPr/>
          </p:nvPicPr>
          <p:blipFill rotWithShape="1">
            <a:blip r:embed="rId3">
              <a:extLst>
                <a:ext uri="{BEBA8EAE-BF5A-486C-A8C5-ECC9F3942E4B}">
                  <a14:imgProps xmlns:a14="http://schemas.microsoft.com/office/drawing/2010/main">
                    <a14:imgLayer r:embed="rId4">
                      <a14:imgEffect>
                        <a14:backgroundRemoval t="20487" b="80439" l="36132" r="63680"/>
                      </a14:imgEffect>
                    </a14:imgLayer>
                  </a14:imgProps>
                </a:ext>
              </a:extLst>
            </a:blip>
            <a:srcRect l="32689" t="12994" r="32877" b="12067"/>
            <a:stretch/>
          </p:blipFill>
          <p:spPr>
            <a:xfrm>
              <a:off x="4434211" y="3098635"/>
              <a:ext cx="497023" cy="822939"/>
            </a:xfrm>
            <a:prstGeom prst="rect">
              <a:avLst/>
            </a:prstGeom>
          </p:spPr>
        </p:pic>
        <p:pic>
          <p:nvPicPr>
            <p:cNvPr id="14" name="Bildobjekt 13"/>
            <p:cNvPicPr>
              <a:picLocks noChangeAspect="1"/>
            </p:cNvPicPr>
            <p:nvPr/>
          </p:nvPicPr>
          <p:blipFill rotWithShape="1">
            <a:blip r:embed="rId5"/>
            <a:srcRect l="14988" r="14407"/>
            <a:stretch/>
          </p:blipFill>
          <p:spPr>
            <a:xfrm>
              <a:off x="7614826" y="2163726"/>
              <a:ext cx="445630" cy="420008"/>
            </a:xfrm>
            <a:prstGeom prst="rect">
              <a:avLst/>
            </a:prstGeom>
          </p:spPr>
        </p:pic>
        <p:pic>
          <p:nvPicPr>
            <p:cNvPr id="15" name="Bildobjekt 14"/>
            <p:cNvPicPr>
              <a:picLocks noChangeAspect="1"/>
            </p:cNvPicPr>
            <p:nvPr/>
          </p:nvPicPr>
          <p:blipFill>
            <a:blip r:embed="rId6"/>
            <a:stretch>
              <a:fillRect/>
            </a:stretch>
          </p:blipFill>
          <p:spPr>
            <a:xfrm>
              <a:off x="5147610" y="2302144"/>
              <a:ext cx="1044599" cy="588274"/>
            </a:xfrm>
            <a:prstGeom prst="rect">
              <a:avLst/>
            </a:prstGeom>
          </p:spPr>
        </p:pic>
        <p:grpSp>
          <p:nvGrpSpPr>
            <p:cNvPr id="16" name="Grupp 15"/>
            <p:cNvGrpSpPr/>
            <p:nvPr/>
          </p:nvGrpSpPr>
          <p:grpSpPr>
            <a:xfrm>
              <a:off x="7255933" y="2621534"/>
              <a:ext cx="909861" cy="275016"/>
              <a:chOff x="9920836" y="1405113"/>
              <a:chExt cx="909861" cy="275016"/>
            </a:xfrm>
          </p:grpSpPr>
          <p:sp>
            <p:nvSpPr>
              <p:cNvPr id="17" name="Rektangel: rundade hörn 16"/>
              <p:cNvSpPr/>
              <p:nvPr/>
            </p:nvSpPr>
            <p:spPr bwMode="auto">
              <a:xfrm>
                <a:off x="9920836" y="1405113"/>
                <a:ext cx="909861" cy="275016"/>
              </a:xfrm>
              <a:prstGeom prst="roundRect">
                <a:avLst/>
              </a:prstGeom>
              <a:solidFill>
                <a:schemeClr val="bg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defTabSz="914400" eaLnBrk="0" fontAlgn="base" hangingPunct="0">
                  <a:spcBef>
                    <a:spcPct val="0"/>
                  </a:spcBef>
                  <a:spcAft>
                    <a:spcPct val="0"/>
                  </a:spcAft>
                </a:pPr>
                <a:r>
                  <a:rPr lang="sv-SE" sz="800" dirty="0"/>
                  <a:t>Arkivlagen</a:t>
                </a:r>
                <a:endParaRPr kumimoji="0" lang="sv-SE" sz="800" b="0" i="0" u="none" strike="noStrike" cap="none" normalizeH="0" baseline="0" dirty="0">
                  <a:ln>
                    <a:noFill/>
                  </a:ln>
                  <a:solidFill>
                    <a:schemeClr val="tx1"/>
                  </a:solidFill>
                  <a:effectLst/>
                  <a:latin typeface="Tahoma" charset="0"/>
                </a:endParaRPr>
              </a:p>
            </p:txBody>
          </p:sp>
          <p:pic>
            <p:nvPicPr>
              <p:cNvPr id="18" name="Bildobjekt 17"/>
              <p:cNvPicPr>
                <a:picLocks noChangeAspect="1"/>
              </p:cNvPicPr>
              <p:nvPr/>
            </p:nvPicPr>
            <p:blipFill rotWithShape="1">
              <a:blip r:embed="rId7"/>
              <a:srcRect l="9902" t="14425" r="9815" b="21249"/>
              <a:stretch/>
            </p:blipFill>
            <p:spPr>
              <a:xfrm>
                <a:off x="9944950" y="1450380"/>
                <a:ext cx="210116" cy="168355"/>
              </a:xfrm>
              <a:prstGeom prst="rect">
                <a:avLst/>
              </a:prstGeom>
            </p:spPr>
          </p:pic>
        </p:grpSp>
        <p:grpSp>
          <p:nvGrpSpPr>
            <p:cNvPr id="19" name="Grupp 18"/>
            <p:cNvGrpSpPr/>
            <p:nvPr/>
          </p:nvGrpSpPr>
          <p:grpSpPr>
            <a:xfrm>
              <a:off x="7255936" y="2928173"/>
              <a:ext cx="909861" cy="275016"/>
              <a:chOff x="9920836" y="1898531"/>
              <a:chExt cx="909861" cy="275016"/>
            </a:xfrm>
          </p:grpSpPr>
          <p:sp>
            <p:nvSpPr>
              <p:cNvPr id="20" name="Rektangel: rundade hörn 19"/>
              <p:cNvSpPr/>
              <p:nvPr/>
            </p:nvSpPr>
            <p:spPr bwMode="auto">
              <a:xfrm>
                <a:off x="9920836" y="1898531"/>
                <a:ext cx="909861" cy="275016"/>
              </a:xfrm>
              <a:prstGeom prst="roundRect">
                <a:avLst/>
              </a:prstGeom>
              <a:solidFill>
                <a:schemeClr val="bg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r>
                  <a:rPr lang="sv-SE" sz="800" dirty="0"/>
                  <a:t>Säkerhets-</a:t>
                </a:r>
              </a:p>
              <a:p>
                <a:pPr algn="r"/>
                <a:r>
                  <a:rPr lang="sv-SE" sz="800" dirty="0"/>
                  <a:t>skyddslagen</a:t>
                </a:r>
                <a:endParaRPr kumimoji="0" lang="sv-SE" sz="800" b="0" i="0" u="none" strike="noStrike" cap="none" normalizeH="0" baseline="0" dirty="0">
                  <a:ln>
                    <a:noFill/>
                  </a:ln>
                  <a:solidFill>
                    <a:schemeClr val="tx1"/>
                  </a:solidFill>
                  <a:effectLst/>
                  <a:latin typeface="Tahoma" charset="0"/>
                </a:endParaRPr>
              </a:p>
            </p:txBody>
          </p:sp>
          <p:pic>
            <p:nvPicPr>
              <p:cNvPr id="21" name="Bildobjekt 20"/>
              <p:cNvPicPr>
                <a:picLocks noChangeAspect="1"/>
              </p:cNvPicPr>
              <p:nvPr/>
            </p:nvPicPr>
            <p:blipFill rotWithShape="1">
              <a:blip r:embed="rId7"/>
              <a:srcRect l="9902" t="14425" r="9815" b="21249"/>
              <a:stretch/>
            </p:blipFill>
            <p:spPr>
              <a:xfrm>
                <a:off x="9944950" y="1951861"/>
                <a:ext cx="210116" cy="168355"/>
              </a:xfrm>
              <a:prstGeom prst="rect">
                <a:avLst/>
              </a:prstGeom>
            </p:spPr>
          </p:pic>
        </p:grpSp>
        <p:grpSp>
          <p:nvGrpSpPr>
            <p:cNvPr id="22" name="Grupp 21"/>
            <p:cNvGrpSpPr/>
            <p:nvPr/>
          </p:nvGrpSpPr>
          <p:grpSpPr>
            <a:xfrm>
              <a:off x="7255937" y="3235089"/>
              <a:ext cx="909861" cy="275016"/>
              <a:chOff x="10321158" y="2419149"/>
              <a:chExt cx="909861" cy="275016"/>
            </a:xfrm>
          </p:grpSpPr>
          <p:sp>
            <p:nvSpPr>
              <p:cNvPr id="23" name="Rektangel: rundade hörn 22"/>
              <p:cNvSpPr/>
              <p:nvPr/>
            </p:nvSpPr>
            <p:spPr bwMode="auto">
              <a:xfrm>
                <a:off x="10321158" y="2419149"/>
                <a:ext cx="909861" cy="275016"/>
              </a:xfrm>
              <a:prstGeom prst="roundRect">
                <a:avLst/>
              </a:prstGeom>
              <a:solidFill>
                <a:schemeClr val="bg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r>
                  <a:rPr lang="sv-SE" sz="800" dirty="0"/>
                  <a:t>Sekretess-lagen</a:t>
                </a:r>
              </a:p>
            </p:txBody>
          </p:sp>
          <p:pic>
            <p:nvPicPr>
              <p:cNvPr id="24" name="Bildobjekt 23"/>
              <p:cNvPicPr>
                <a:picLocks noChangeAspect="1"/>
              </p:cNvPicPr>
              <p:nvPr/>
            </p:nvPicPr>
            <p:blipFill rotWithShape="1">
              <a:blip r:embed="rId7"/>
              <a:srcRect l="9902" t="14425" r="9815" b="21249"/>
              <a:stretch/>
            </p:blipFill>
            <p:spPr>
              <a:xfrm>
                <a:off x="10351450" y="2470594"/>
                <a:ext cx="210116" cy="168355"/>
              </a:xfrm>
              <a:prstGeom prst="rect">
                <a:avLst/>
              </a:prstGeom>
            </p:spPr>
          </p:pic>
        </p:grpSp>
        <p:grpSp>
          <p:nvGrpSpPr>
            <p:cNvPr id="25" name="Grupp 24"/>
            <p:cNvGrpSpPr/>
            <p:nvPr/>
          </p:nvGrpSpPr>
          <p:grpSpPr>
            <a:xfrm>
              <a:off x="7255934" y="3541452"/>
              <a:ext cx="909861" cy="275016"/>
              <a:chOff x="10382341" y="2973961"/>
              <a:chExt cx="909861" cy="275016"/>
            </a:xfrm>
          </p:grpSpPr>
          <p:sp>
            <p:nvSpPr>
              <p:cNvPr id="26" name="Rektangel: rundade hörn 25"/>
              <p:cNvSpPr/>
              <p:nvPr/>
            </p:nvSpPr>
            <p:spPr bwMode="auto">
              <a:xfrm>
                <a:off x="10382341" y="2973961"/>
                <a:ext cx="909861" cy="275016"/>
              </a:xfrm>
              <a:prstGeom prst="roundRect">
                <a:avLst/>
              </a:prstGeom>
              <a:solidFill>
                <a:schemeClr val="bg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r>
                  <a:rPr lang="sv-SE" sz="800" dirty="0"/>
                  <a:t>Offentlig-hetslagen</a:t>
                </a:r>
              </a:p>
            </p:txBody>
          </p:sp>
          <p:pic>
            <p:nvPicPr>
              <p:cNvPr id="27" name="Bildobjekt 26"/>
              <p:cNvPicPr>
                <a:picLocks noChangeAspect="1"/>
              </p:cNvPicPr>
              <p:nvPr/>
            </p:nvPicPr>
            <p:blipFill rotWithShape="1">
              <a:blip r:embed="rId7"/>
              <a:srcRect l="9902" t="14425" r="9815" b="21249"/>
              <a:stretch/>
            </p:blipFill>
            <p:spPr>
              <a:xfrm>
                <a:off x="10407030" y="3018721"/>
                <a:ext cx="210116" cy="168355"/>
              </a:xfrm>
              <a:prstGeom prst="rect">
                <a:avLst/>
              </a:prstGeom>
            </p:spPr>
          </p:pic>
        </p:grpSp>
        <p:pic>
          <p:nvPicPr>
            <p:cNvPr id="28" name="Bildobjekt 27"/>
            <p:cNvPicPr>
              <a:picLocks noChangeAspect="1"/>
            </p:cNvPicPr>
            <p:nvPr/>
          </p:nvPicPr>
          <p:blipFill rotWithShape="1">
            <a:blip r:embed="rId3">
              <a:extLst>
                <a:ext uri="{BEBA8EAE-BF5A-486C-A8C5-ECC9F3942E4B}">
                  <a14:imgProps xmlns:a14="http://schemas.microsoft.com/office/drawing/2010/main">
                    <a14:imgLayer r:embed="rId4">
                      <a14:imgEffect>
                        <a14:backgroundRemoval t="20487" b="80439" l="36132" r="63680"/>
                      </a14:imgEffect>
                    </a14:imgLayer>
                  </a14:imgProps>
                </a:ext>
              </a:extLst>
            </a:blip>
            <a:srcRect l="32689" t="12994" r="32877" b="12067"/>
            <a:stretch/>
          </p:blipFill>
          <p:spPr>
            <a:xfrm>
              <a:off x="4434211" y="4536923"/>
              <a:ext cx="497023" cy="822939"/>
            </a:xfrm>
            <a:prstGeom prst="rect">
              <a:avLst/>
            </a:prstGeom>
          </p:spPr>
        </p:pic>
      </p:grpSp>
    </p:spTree>
    <p:extLst>
      <p:ext uri="{BB962C8B-B14F-4D97-AF65-F5344CB8AC3E}">
        <p14:creationId xmlns:p14="http://schemas.microsoft.com/office/powerpoint/2010/main" val="23593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FV">
  <a:themeElements>
    <a:clrScheme name="SFV">
      <a:dk1>
        <a:sysClr val="windowText" lastClr="000000"/>
      </a:dk1>
      <a:lt1>
        <a:sysClr val="window" lastClr="FFFFFF"/>
      </a:lt1>
      <a:dk2>
        <a:srgbClr val="44546A"/>
      </a:dk2>
      <a:lt2>
        <a:srgbClr val="E7E6E6"/>
      </a:lt2>
      <a:accent1>
        <a:srgbClr val="C89C23"/>
      </a:accent1>
      <a:accent2>
        <a:srgbClr val="747476"/>
      </a:accent2>
      <a:accent3>
        <a:srgbClr val="EBE6D4"/>
      </a:accent3>
      <a:accent4>
        <a:srgbClr val="A5C29A"/>
      </a:accent4>
      <a:accent5>
        <a:srgbClr val="C9E4F5"/>
      </a:accent5>
      <a:accent6>
        <a:srgbClr val="680030"/>
      </a:accent6>
      <a:hlink>
        <a:srgbClr val="0563C1"/>
      </a:hlink>
      <a:folHlink>
        <a:srgbClr val="954F72"/>
      </a:folHlink>
    </a:clrScheme>
    <a:fontScheme name="SFV">
      <a:majorFont>
        <a:latin typeface="Arial" panose="020B0604020202020204"/>
        <a:ea typeface=""/>
        <a:cs typeface=""/>
      </a:majorFont>
      <a:minorFont>
        <a:latin typeface="Arial" panose="020B0604020202020204"/>
        <a:ea typeface=""/>
        <a:cs typeface=""/>
      </a:minorFont>
    </a:fontScheme>
    <a:fmtScheme name="SFV">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defRPr>
        </a:defPPr>
      </a:lstStyle>
    </a:lnDef>
  </a:objectDefaults>
  <a:extraClrSchemeLst/>
  <a:extLst>
    <a:ext uri="{05A4C25C-085E-4340-85A3-A5531E510DB2}">
      <thm15:themeFamily xmlns:thm15="http://schemas.microsoft.com/office/thememl/2012/main" name="SFV" id="{7E0C6F8D-7523-4BC7-9FE9-EAE85A6A00A2}" vid="{BB6F44ED-3DD6-4C89-B856-EA519D76723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B3C07C6287B1A488F228A31E0E6DD97" ma:contentTypeVersion="22" ma:contentTypeDescription="Skapa ett nytt dokument." ma:contentTypeScope="" ma:versionID="a864f988f13446c6a096f7933fa26b70">
  <xsd:schema xmlns:xsd="http://www.w3.org/2001/XMLSchema" xmlns:xs="http://www.w3.org/2001/XMLSchema" xmlns:p="http://schemas.microsoft.com/office/2006/metadata/properties" xmlns:ns1="http://schemas.microsoft.com/sharepoint/v3" xmlns:ns2="855c2cc3-a1fd-41d3-884f-4aca422f931c" xmlns:ns3="c55a14f8-56cf-4850-81c7-d20b979ab116" xmlns:ns4="d451823f-ce19-4aca-8349-598e1142f6dd" targetNamespace="http://schemas.microsoft.com/office/2006/metadata/properties" ma:root="true" ma:fieldsID="43a06eccf9645230dccb0d8f97969fe2" ns1:_="" ns2:_="" ns3:_="" ns4:_="">
    <xsd:import namespace="http://schemas.microsoft.com/sharepoint/v3"/>
    <xsd:import namespace="855c2cc3-a1fd-41d3-884f-4aca422f931c"/>
    <xsd:import namespace="c55a14f8-56cf-4850-81c7-d20b979ab116"/>
    <xsd:import namespace="d451823f-ce19-4aca-8349-598e1142f6dd"/>
    <xsd:element name="properties">
      <xsd:complexType>
        <xsd:sequence>
          <xsd:element name="documentManagement">
            <xsd:complexType>
              <xsd:all>
                <xsd:element ref="ns2:System" minOccurs="0"/>
                <xsd:element ref="ns2:Process" minOccurs="0"/>
                <xsd:element ref="ns3:SharedWithUsers" minOccurs="0"/>
                <xsd:element ref="ns3:SharingHintHash" minOccurs="0"/>
                <xsd:element ref="ns4:TaxKeywordTaxHTField" minOccurs="0"/>
                <xsd:element ref="ns4:TaxCatchAll" minOccurs="0"/>
                <xsd:element ref="ns2:Dokumenttyp" minOccurs="0"/>
                <xsd:element ref="ns3:SharedWithDetails" minOccurs="0"/>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7" nillable="true" ma:displayName="Schemalagt startdatum" ma:description="Schemalagt startdatum är en webbplatskolumn som skapas via publiceringsfunktionen. Den används för att ange datum och tid för när sidan ska visas för besökare på webbplatsen för första gången." ma:internalName="PublishingStartDate">
      <xsd:simpleType>
        <xsd:restriction base="dms:Unknown"/>
      </xsd:simpleType>
    </xsd:element>
    <xsd:element name="PublishingExpirationDate" ma:index="18" nillable="true" ma:displayName="Schemalagt slutdatum" ma:description="Schemalagt slutdatum är en webbplatskolumn som skapas via publiceringsfunktionen. Den används för att ange datum och tid för när sidan inte längre ska visas för besökare på webbplatse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5c2cc3-a1fd-41d3-884f-4aca422f931c" elementFormDefault="qualified">
    <xsd:import namespace="http://schemas.microsoft.com/office/2006/documentManagement/types"/>
    <xsd:import namespace="http://schemas.microsoft.com/office/infopath/2007/PartnerControls"/>
    <xsd:element name="System" ma:index="4" nillable="true" ma:displayName="Område" ma:internalName="System">
      <xsd:complexType>
        <xsd:complexContent>
          <xsd:extension base="dms:MultiChoice">
            <xsd:sequence>
              <xsd:element name="Value" maxOccurs="unbounded" minOccurs="0" nillable="true">
                <xsd:simpleType>
                  <xsd:restriction base="dms:Choice">
                    <xsd:enumeration value="Infrastruktur"/>
                    <xsd:enumeration value="Personal"/>
                    <xsd:enumeration value="Servicedesk"/>
                    <xsd:enumeration value="Licenser"/>
                    <xsd:enumeration value="LanDesk"/>
                    <xsd:enumeration value="Styrningssystem"/>
                    <xsd:enumeration value="Telefoni"/>
                    <xsd:enumeration value="MDM"/>
                    <xsd:enumeration value="Office 365"/>
                    <xsd:enumeration value="Projekt"/>
                    <xsd:enumeration value="Kommunikation"/>
                    <xsd:enumeration value="Ej områdesspecifikt"/>
                  </xsd:restriction>
                </xsd:simpleType>
              </xsd:element>
            </xsd:sequence>
          </xsd:extension>
        </xsd:complexContent>
      </xsd:complexType>
    </xsd:element>
    <xsd:element name="Process" ma:index="5" nillable="true" ma:displayName="System" ma:internalName="Process">
      <xsd:complexType>
        <xsd:complexContent>
          <xsd:extension base="dms:MultiChoice">
            <xsd:sequence>
              <xsd:element name="Value" maxOccurs="unbounded" minOccurs="0" nillable="true">
                <xsd:simpleType>
                  <xsd:restriction base="dms:Choice">
                    <xsd:enumeration value="Landesk"/>
                    <xsd:enumeration value="MobileIron"/>
                    <xsd:enumeration value="Agresso"/>
                    <xsd:enumeration value="Fast2"/>
                    <xsd:enumeration value="Biztalk"/>
                    <xsd:enumeration value="SharePoint"/>
                    <xsd:enumeration value="Ej systemrelaterat"/>
                  </xsd:restriction>
                </xsd:simpleType>
              </xsd:element>
            </xsd:sequence>
          </xsd:extension>
        </xsd:complexContent>
      </xsd:complexType>
    </xsd:element>
    <xsd:element name="Dokumenttyp" ma:index="15" nillable="true" ma:displayName="Dokumenttyp" ma:default="Avtal" ma:format="Dropdown" ma:indexed="true" ma:internalName="Dokumenttyp">
      <xsd:simpleType>
        <xsd:restriction base="dms:Choice">
          <xsd:enumeration value="Avtal"/>
          <xsd:enumeration value="Specifikation"/>
          <xsd:enumeration value="Mötesanteckningar"/>
          <xsd:enumeration value="Lathund/Knowledge"/>
          <xsd:enumeration value="Presentation"/>
          <xsd:enumeration value="Övrigt"/>
        </xsd:restriction>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MediaServiceAutoTags" ma:internalName="MediaServiceAutoTags" ma:readOnly="true">
      <xsd:simpleType>
        <xsd:restriction base="dms:Text"/>
      </xsd:simpleType>
    </xsd:element>
    <xsd:element name="MediaServiceOCR" ma:index="23" nillable="true" ma:displayName="MediaServiceOCR"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5a14f8-56cf-4850-81c7-d20b979ab11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Delar tips, Hash" ma:internalName="SharingHintHash" ma:readOnly="true">
      <xsd:simpleType>
        <xsd:restriction base="dms:Text"/>
      </xsd:simpleType>
    </xsd:element>
    <xsd:element name="SharedWithDetails" ma:index="16" nillable="true" ma:displayName="Delat med information"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51823f-ce19-4aca-8349-598e1142f6dd" elementFormDefault="qualified">
    <xsd:import namespace="http://schemas.microsoft.com/office/2006/documentManagement/types"/>
    <xsd:import namespace="http://schemas.microsoft.com/office/infopath/2007/PartnerControls"/>
    <xsd:element name="TaxKeywordTaxHTField" ma:index="13" nillable="true" ma:taxonomy="true" ma:internalName="TaxKeywordTaxHTField" ma:taxonomyFieldName="TaxKeyword" ma:displayName="Företagsnyckelord" ma:fieldId="{23f27201-bee3-471e-b2e7-b64fd8b7ca38}" ma:taxonomyMulti="true" ma:sspId="a472f4b9-501e-4474-bc58-290069c17ed2"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0e5c776f-705f-4f60-81e9-e35024f698c6}" ma:internalName="TaxCatchAll" ma:showField="CatchAllData" ma:web="d451823f-ce19-4aca-8349-598e1142f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nehållstyp"/>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ystem xmlns="855c2cc3-a1fd-41d3-884f-4aca422f931c"/>
    <Dokumenttyp xmlns="855c2cc3-a1fd-41d3-884f-4aca422f931c">Avtal</Dokumenttyp>
    <Process xmlns="855c2cc3-a1fd-41d3-884f-4aca422f931c"/>
    <TaxCatchAll xmlns="d451823f-ce19-4aca-8349-598e1142f6dd"/>
    <PublishingExpirationDate xmlns="http://schemas.microsoft.com/sharepoint/v3" xsi:nil="true"/>
    <PublishingStartDate xmlns="http://schemas.microsoft.com/sharepoint/v3" xsi:nil="true"/>
    <TaxKeywordTaxHTField xmlns="d451823f-ce19-4aca-8349-598e1142f6dd">
      <Terms xmlns="http://schemas.microsoft.com/office/infopath/2007/PartnerControls"/>
    </TaxKeywordTaxHTField>
  </documentManagement>
</p:properties>
</file>

<file path=customXml/itemProps1.xml><?xml version="1.0" encoding="utf-8"?>
<ds:datastoreItem xmlns:ds="http://schemas.openxmlformats.org/officeDocument/2006/customXml" ds:itemID="{DF05D57E-5684-4CD3-B9AF-BB6505F85066}">
  <ds:schemaRefs>
    <ds:schemaRef ds:uri="http://schemas.microsoft.com/sharepoint/v3/contenttype/forms"/>
  </ds:schemaRefs>
</ds:datastoreItem>
</file>

<file path=customXml/itemProps2.xml><?xml version="1.0" encoding="utf-8"?>
<ds:datastoreItem xmlns:ds="http://schemas.openxmlformats.org/officeDocument/2006/customXml" ds:itemID="{02C71E09-303D-48BD-A921-C41765EA4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5c2cc3-a1fd-41d3-884f-4aca422f931c"/>
    <ds:schemaRef ds:uri="c55a14f8-56cf-4850-81c7-d20b979ab116"/>
    <ds:schemaRef ds:uri="d451823f-ce19-4aca-8349-598e1142f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AB5DB3-CFB2-4244-974B-FC27458CEBE3}">
  <ds:schemaRefs>
    <ds:schemaRef ds:uri="http://www.w3.org/XML/1998/namespace"/>
    <ds:schemaRef ds:uri="http://purl.org/dc/elements/1.1/"/>
    <ds:schemaRef ds:uri="d451823f-ce19-4aca-8349-598e1142f6dd"/>
    <ds:schemaRef ds:uri="http://schemas.microsoft.com/office/2006/metadata/properties"/>
    <ds:schemaRef ds:uri="http://purl.org/dc/terms/"/>
    <ds:schemaRef ds:uri="855c2cc3-a1fd-41d3-884f-4aca422f931c"/>
    <ds:schemaRef ds:uri="http://schemas.microsoft.com/sharepoint/v3"/>
    <ds:schemaRef ds:uri="http://schemas.microsoft.com/office/2006/documentManagement/types"/>
    <ds:schemaRef ds:uri="c55a14f8-56cf-4850-81c7-d20b979ab116"/>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9549</TotalTime>
  <Words>5329</Words>
  <Application>Microsoft Office PowerPoint</Application>
  <PresentationFormat>Bredbild</PresentationFormat>
  <Paragraphs>533</Paragraphs>
  <Slides>27</Slides>
  <Notes>27</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27</vt:i4>
      </vt:variant>
    </vt:vector>
  </HeadingPairs>
  <TitlesOfParts>
    <vt:vector size="34" baseType="lpstr">
      <vt:lpstr>Arial</vt:lpstr>
      <vt:lpstr>Calibri</vt:lpstr>
      <vt:lpstr>Intro Cond</vt:lpstr>
      <vt:lpstr>Tahoma</vt:lpstr>
      <vt:lpstr>Times</vt:lpstr>
      <vt:lpstr>Wingdings</vt:lpstr>
      <vt:lpstr>SFV</vt:lpstr>
      <vt:lpstr>Terminologi – vardag för verksamhetsarkitekten</vt:lpstr>
      <vt:lpstr>PowerPoint-presentation</vt:lpstr>
      <vt:lpstr>PowerPoint-presentation</vt:lpstr>
      <vt:lpstr>PowerPoint-presentation</vt:lpstr>
      <vt:lpstr>PowerPoint-presentation</vt:lpstr>
      <vt:lpstr>PowerPoint-presentation</vt:lpstr>
      <vt:lpstr>PowerPoint-presentation</vt:lpstr>
      <vt:lpstr>PowerPoint-presentation</vt:lpstr>
      <vt:lpstr>Systemet ”Verksamheten” – ”det interna arbetet”</vt:lpstr>
      <vt:lpstr>PowerPoint-presentation</vt:lpstr>
      <vt:lpstr>Samma information för allas behov – eller…..?</vt:lpstr>
      <vt:lpstr>PowerPoint-presentation</vt:lpstr>
      <vt:lpstr>PowerPoint-presentation</vt:lpstr>
      <vt:lpstr>Informationsarkitektur - Information i olika perspektiv</vt:lpstr>
      <vt:lpstr>PowerPoint-presentation</vt:lpstr>
      <vt:lpstr>PowerPoint-presentation</vt:lpstr>
      <vt:lpstr>PowerPoint-presentation</vt:lpstr>
      <vt:lpstr>PowerPoint-presentation</vt:lpstr>
      <vt:lpstr>PowerPoint-presentation</vt:lpstr>
      <vt:lpstr>PowerPoint-presentation</vt:lpstr>
      <vt:lpstr>Tack!</vt:lpstr>
      <vt:lpstr>Varför gör vi detta arbete?</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IT-arkitektur</dc:title>
  <dc:creator>Johanna Nittve</dc:creator>
  <cp:lastModifiedBy>Henrik Nilsson</cp:lastModifiedBy>
  <cp:revision>299</cp:revision>
  <cp:lastPrinted>2022-12-06T09:38:54Z</cp:lastPrinted>
  <dcterms:created xsi:type="dcterms:W3CDTF">2019-09-11T06:46:17Z</dcterms:created>
  <dcterms:modified xsi:type="dcterms:W3CDTF">2026-05-05T07:44:10Z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0x0101009B3C07C6287B1A488F228A31E0E6DD97</vt:lpwstr>
  </property>
  <property fmtid="{D5CDD505-2E9C-101B-9397-08002B2CF9AE}" pid="3" name="TaxKeyword">
    <vt:lpwstr/>
  </property>
</Properties>
</file>