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62" r:id="rId2"/>
    <p:sldId id="278" r:id="rId3"/>
    <p:sldId id="279" r:id="rId4"/>
    <p:sldId id="280" r:id="rId5"/>
    <p:sldId id="281" r:id="rId6"/>
    <p:sldId id="282" r:id="rId7"/>
    <p:sldId id="283" r:id="rId8"/>
    <p:sldId id="284" r:id="rId9"/>
    <p:sldId id="287" r:id="rId10"/>
    <p:sldId id="289" r:id="rId11"/>
    <p:sldId id="290" r:id="rId12"/>
    <p:sldId id="288" r:id="rId13"/>
    <p:sldId id="292" r:id="rId14"/>
    <p:sldId id="293" r:id="rId15"/>
    <p:sldId id="312" r:id="rId16"/>
    <p:sldId id="313" r:id="rId17"/>
    <p:sldId id="315" r:id="rId18"/>
    <p:sldId id="314" r:id="rId19"/>
    <p:sldId id="316" r:id="rId20"/>
    <p:sldId id="317" r:id="rId21"/>
    <p:sldId id="294" r:id="rId22"/>
    <p:sldId id="295" r:id="rId23"/>
    <p:sldId id="296" r:id="rId24"/>
    <p:sldId id="299" r:id="rId25"/>
    <p:sldId id="297" r:id="rId26"/>
    <p:sldId id="318" r:id="rId27"/>
    <p:sldId id="301" r:id="rId28"/>
    <p:sldId id="300" r:id="rId29"/>
    <p:sldId id="319" r:id="rId30"/>
  </p:sldIdLst>
  <p:sldSz cx="9144000" cy="6858000" type="screen4x3"/>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998" autoAdjust="0"/>
  </p:normalViewPr>
  <p:slideViewPr>
    <p:cSldViewPr>
      <p:cViewPr varScale="1">
        <p:scale>
          <a:sx n="60" d="100"/>
          <a:sy n="60" d="100"/>
        </p:scale>
        <p:origin x="1388"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3754EBDF-3EA5-44D8-B985-B6DBC49B0351}" type="datetimeFigureOut">
              <a:rPr lang="sv-SE" smtClean="0"/>
              <a:t>2026-05-27</a:t>
            </a:fld>
            <a:endParaRPr lang="sv-SE"/>
          </a:p>
        </p:txBody>
      </p:sp>
      <p:sp>
        <p:nvSpPr>
          <p:cNvPr id="4" name="Platshållare för sidfot 3"/>
          <p:cNvSpPr>
            <a:spLocks noGrp="1"/>
          </p:cNvSpPr>
          <p:nvPr>
            <p:ph type="ftr" sz="quarter" idx="2"/>
          </p:nvPr>
        </p:nvSpPr>
        <p:spPr>
          <a:xfrm>
            <a:off x="1" y="9428584"/>
            <a:ext cx="2945659" cy="496332"/>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4" y="9428584"/>
            <a:ext cx="2945659" cy="496332"/>
          </a:xfrm>
          <a:prstGeom prst="rect">
            <a:avLst/>
          </a:prstGeom>
        </p:spPr>
        <p:txBody>
          <a:bodyPr vert="horz" lIns="91440" tIns="45720" rIns="91440" bIns="45720" rtlCol="0" anchor="b"/>
          <a:lstStyle>
            <a:lvl1pPr algn="r">
              <a:defRPr sz="1200"/>
            </a:lvl1pPr>
          </a:lstStyle>
          <a:p>
            <a:fld id="{CD54664E-87E7-4881-8EC0-D0DB0303E6D7}" type="slidenum">
              <a:rPr lang="sv-SE" smtClean="0"/>
              <a:t>‹#›</a:t>
            </a:fld>
            <a:endParaRPr lang="sv-SE"/>
          </a:p>
        </p:txBody>
      </p:sp>
    </p:spTree>
    <p:extLst>
      <p:ext uri="{BB962C8B-B14F-4D97-AF65-F5344CB8AC3E}">
        <p14:creationId xmlns:p14="http://schemas.microsoft.com/office/powerpoint/2010/main" val="32549981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9F2D120E-4365-4BDA-8684-ED34A1B489FC}" type="datetimeFigureOut">
              <a:rPr lang="sv-SE" smtClean="0"/>
              <a:t>2026-05-27</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1EFA8707-7AA6-4CA5-ADCA-2D84E9629332}" type="slidenum">
              <a:rPr lang="sv-SE" smtClean="0"/>
              <a:t>‹#›</a:t>
            </a:fld>
            <a:endParaRPr lang="sv-SE"/>
          </a:p>
        </p:txBody>
      </p:sp>
    </p:spTree>
    <p:extLst>
      <p:ext uri="{BB962C8B-B14F-4D97-AF65-F5344CB8AC3E}">
        <p14:creationId xmlns:p14="http://schemas.microsoft.com/office/powerpoint/2010/main" val="308980293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EFA8707-7AA6-4CA5-ADCA-2D84E9629332}" type="slidenum">
              <a:rPr lang="sv-SE" smtClean="0"/>
              <a:t>1</a:t>
            </a:fld>
            <a:endParaRPr lang="sv-SE"/>
          </a:p>
        </p:txBody>
      </p:sp>
    </p:spTree>
    <p:extLst>
      <p:ext uri="{BB962C8B-B14F-4D97-AF65-F5344CB8AC3E}">
        <p14:creationId xmlns:p14="http://schemas.microsoft.com/office/powerpoint/2010/main" val="2370643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a:t>T</a:t>
            </a:r>
            <a:r>
              <a:rPr lang="sv-SE" dirty="0"/>
              <a:t>itta i särtrycken.</a:t>
            </a:r>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En detaljerad och noggrann behandling av ordens betydelser.</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Huvudordet inleder varje artikel.</a:t>
            </a:r>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Redogörelse för ordens uttal, böjning och stavning.</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En kortfattad etymologi, dvs. beskrivning av ordets historia och ursprung.</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Eftersom ordboken är historisk behandlas inte bara nu levande ord utan också sådana som är helt ur bruk, och betydelser tas upp som aldrig eller nästan aldrig används i dagens språkbruk. </a:t>
            </a:r>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9B1FEEA0-1853-4D4A-A9E8-E9977A9E3CEE}" type="slidenum">
              <a:rPr lang="sv-SE" smtClean="0"/>
              <a:t>10</a:t>
            </a:fld>
            <a:endParaRPr lang="sv-SE"/>
          </a:p>
        </p:txBody>
      </p:sp>
    </p:spTree>
    <p:extLst>
      <p:ext uri="{BB962C8B-B14F-4D97-AF65-F5344CB8AC3E}">
        <p14:creationId xmlns:p14="http://schemas.microsoft.com/office/powerpoint/2010/main" val="1010131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Läs upp språkprovet.</a:t>
            </a:r>
          </a:p>
          <a:p>
            <a:r>
              <a:rPr lang="sv-SE" dirty="0"/>
              <a:t>Här</a:t>
            </a:r>
            <a:r>
              <a:rPr lang="sv-SE" baseline="0" dirty="0"/>
              <a:t> får bara ordbokspersonal ta fram material.</a:t>
            </a:r>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a:t>Språkproven finns i kapslar.</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Jämfört med andra ordböcker av motsvarande typ är SAOB:s material mycket omfattande.</a:t>
            </a:r>
          </a:p>
          <a:p>
            <a:r>
              <a:rPr lang="sv-SE" dirty="0"/>
              <a:t>Språkprov</a:t>
            </a:r>
            <a:r>
              <a:rPr lang="sv-SE" baseline="0" dirty="0"/>
              <a:t> går också under benämningen excerpter eller helt enkelt lappar.</a:t>
            </a:r>
          </a:p>
          <a:p>
            <a:r>
              <a:rPr lang="sv-SE" baseline="0" dirty="0"/>
              <a:t>Skillnad på vita &amp; gula lappar – gula lexikon &amp; encyklopedier, vita allt annat.</a:t>
            </a:r>
          </a:p>
          <a:p>
            <a:r>
              <a:rPr lang="sv-SE" baseline="0" dirty="0"/>
              <a:t>Från ackordslönesystemet då endast vita lappar gav betalning.</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Knappt 10% av</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materialet kommer med i den tryckta ordboken.</a:t>
            </a:r>
          </a:p>
          <a:p>
            <a:r>
              <a:rPr lang="sv-SE" sz="1200" kern="1200" dirty="0">
                <a:solidFill>
                  <a:schemeClr val="tx1"/>
                </a:solidFill>
                <a:effectLst/>
                <a:latin typeface="+mn-lt"/>
                <a:ea typeface="+mn-ea"/>
                <a:cs typeface="+mn-cs"/>
              </a:rPr>
              <a:t>Materialet har skannats in och finns inom kort tillgängligt digitalt för allmänheten.</a:t>
            </a:r>
          </a:p>
          <a:p>
            <a:r>
              <a:rPr lang="sv-SE" sz="1200" kern="1200" dirty="0">
                <a:solidFill>
                  <a:schemeClr val="tx1"/>
                </a:solidFill>
                <a:effectLst/>
                <a:latin typeface="+mn-lt"/>
                <a:ea typeface="+mn-ea"/>
                <a:cs typeface="+mn-cs"/>
              </a:rPr>
              <a:t> </a:t>
            </a:r>
          </a:p>
          <a:p>
            <a:endParaRPr lang="sv-SE" baseline="0" dirty="0"/>
          </a:p>
          <a:p>
            <a:endParaRPr lang="sv-SE" baseline="0" dirty="0"/>
          </a:p>
          <a:p>
            <a:endParaRPr lang="sv-SE" dirty="0"/>
          </a:p>
        </p:txBody>
      </p:sp>
      <p:sp>
        <p:nvSpPr>
          <p:cNvPr id="4" name="Platshållare för bildnummer 3"/>
          <p:cNvSpPr>
            <a:spLocks noGrp="1"/>
          </p:cNvSpPr>
          <p:nvPr>
            <p:ph type="sldNum" sz="quarter" idx="10"/>
          </p:nvPr>
        </p:nvSpPr>
        <p:spPr/>
        <p:txBody>
          <a:bodyPr/>
          <a:lstStyle/>
          <a:p>
            <a:fld id="{9B1FEEA0-1853-4D4A-A9E8-E9977A9E3CEE}" type="slidenum">
              <a:rPr lang="sv-SE" smtClean="0"/>
              <a:t>12</a:t>
            </a:fld>
            <a:endParaRPr lang="sv-SE"/>
          </a:p>
        </p:txBody>
      </p:sp>
    </p:spTree>
    <p:extLst>
      <p:ext uri="{BB962C8B-B14F-4D97-AF65-F5344CB8AC3E}">
        <p14:creationId xmlns:p14="http://schemas.microsoft.com/office/powerpoint/2010/main" val="121401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Exemplen</a:t>
            </a:r>
            <a:r>
              <a:rPr lang="sv-SE" sz="1200" kern="1200" baseline="0" dirty="0">
                <a:solidFill>
                  <a:schemeClr val="tx1"/>
                </a:solidFill>
                <a:effectLst/>
                <a:latin typeface="+mn-lt"/>
                <a:ea typeface="+mn-ea"/>
                <a:cs typeface="+mn-cs"/>
              </a:rPr>
              <a:t> i ordboken bygger på citat ur c</a:t>
            </a:r>
            <a:r>
              <a:rPr lang="sv-SE" sz="1200" kern="1200" dirty="0">
                <a:solidFill>
                  <a:schemeClr val="tx1"/>
                </a:solidFill>
                <a:effectLst/>
                <a:latin typeface="+mn-lt"/>
                <a:ea typeface="+mn-ea"/>
                <a:cs typeface="+mn-cs"/>
              </a:rPr>
              <a:t>a 24 000 olika</a:t>
            </a:r>
            <a:r>
              <a:rPr lang="sv-SE" sz="1200" kern="1200" baseline="0" dirty="0">
                <a:solidFill>
                  <a:schemeClr val="tx1"/>
                </a:solidFill>
                <a:effectLst/>
                <a:latin typeface="+mn-lt"/>
                <a:ea typeface="+mn-ea"/>
                <a:cs typeface="+mn-cs"/>
              </a:rPr>
              <a:t> källor.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Några viktiga typer av excerperade källor:</a:t>
            </a:r>
          </a:p>
          <a:p>
            <a:r>
              <a:rPr lang="sv-SE" sz="1200" kern="1200" dirty="0">
                <a:solidFill>
                  <a:schemeClr val="tx1"/>
                </a:solidFill>
                <a:effectLst/>
                <a:latin typeface="+mn-lt"/>
                <a:ea typeface="+mn-ea"/>
                <a:cs typeface="+mn-cs"/>
              </a:rPr>
              <a:t> •  Bibeln och psalmböcker från tidigt 1500-tal till idag</a:t>
            </a:r>
          </a:p>
          <a:p>
            <a:r>
              <a:rPr lang="sv-SE" sz="1200" kern="1200" dirty="0">
                <a:solidFill>
                  <a:schemeClr val="tx1"/>
                </a:solidFill>
                <a:effectLst/>
                <a:latin typeface="+mn-lt"/>
                <a:ea typeface="+mn-ea"/>
                <a:cs typeface="+mn-cs"/>
              </a:rPr>
              <a:t> •  Gustav Vasas registratur från 1521 till 1560</a:t>
            </a:r>
          </a:p>
          <a:p>
            <a:r>
              <a:rPr lang="sv-SE" sz="1200" kern="1200" dirty="0">
                <a:solidFill>
                  <a:schemeClr val="tx1"/>
                </a:solidFill>
                <a:effectLst/>
                <a:latin typeface="+mn-lt"/>
                <a:ea typeface="+mn-ea"/>
                <a:cs typeface="+mn-cs"/>
              </a:rPr>
              <a:t> •  Offentliga handlingar från 1700-talet</a:t>
            </a:r>
          </a:p>
          <a:p>
            <a:r>
              <a:rPr lang="sv-SE" sz="1200" kern="1200" dirty="0">
                <a:solidFill>
                  <a:schemeClr val="tx1"/>
                </a:solidFill>
                <a:effectLst/>
                <a:latin typeface="+mn-lt"/>
                <a:ea typeface="+mn-ea"/>
                <a:cs typeface="+mn-cs"/>
              </a:rPr>
              <a:t> •  Skönlitteratur</a:t>
            </a:r>
          </a:p>
          <a:p>
            <a:r>
              <a:rPr lang="sv-SE" sz="1200" kern="1200" dirty="0">
                <a:solidFill>
                  <a:schemeClr val="tx1"/>
                </a:solidFill>
                <a:effectLst/>
                <a:latin typeface="+mn-lt"/>
                <a:ea typeface="+mn-ea"/>
                <a:cs typeface="+mn-cs"/>
              </a:rPr>
              <a:t> •  Encyklopedier och ordböcker</a:t>
            </a:r>
          </a:p>
          <a:p>
            <a:r>
              <a:rPr lang="sv-SE" sz="1200" kern="1200" dirty="0">
                <a:solidFill>
                  <a:schemeClr val="tx1"/>
                </a:solidFill>
                <a:effectLst/>
                <a:latin typeface="+mn-lt"/>
                <a:ea typeface="+mn-ea"/>
                <a:cs typeface="+mn-cs"/>
              </a:rPr>
              <a:t> •  Protokoll från ståndsriksdagarna</a:t>
            </a:r>
          </a:p>
          <a:p>
            <a:r>
              <a:rPr lang="sv-SE" sz="1200" kern="1200" dirty="0">
                <a:solidFill>
                  <a:schemeClr val="tx1"/>
                </a:solidFill>
                <a:effectLst/>
                <a:latin typeface="+mn-lt"/>
                <a:ea typeface="+mn-ea"/>
                <a:cs typeface="+mn-cs"/>
              </a:rPr>
              <a:t> •  Axel Oxenstiernas skrifter och brevväxling från 1600-talet</a:t>
            </a:r>
          </a:p>
          <a:p>
            <a:r>
              <a:rPr lang="sv-SE" sz="1200" kern="1200" dirty="0">
                <a:solidFill>
                  <a:schemeClr val="tx1"/>
                </a:solidFill>
                <a:effectLst/>
                <a:latin typeface="+mn-lt"/>
                <a:ea typeface="+mn-ea"/>
                <a:cs typeface="+mn-cs"/>
              </a:rPr>
              <a:t> •  Svenska Akademiens handlingar</a:t>
            </a:r>
          </a:p>
          <a:p>
            <a:r>
              <a:rPr lang="sv-SE" sz="1200" kern="1200" dirty="0">
                <a:solidFill>
                  <a:schemeClr val="tx1"/>
                </a:solidFill>
                <a:effectLst/>
                <a:latin typeface="+mn-lt"/>
                <a:ea typeface="+mn-ea"/>
                <a:cs typeface="+mn-cs"/>
              </a:rPr>
              <a:t> •  Vetenskapsakademiens handlingar</a:t>
            </a:r>
          </a:p>
          <a:p>
            <a:r>
              <a:rPr lang="sv-SE" sz="1200" kern="1200" dirty="0">
                <a:solidFill>
                  <a:schemeClr val="tx1"/>
                </a:solidFill>
                <a:effectLst/>
                <a:latin typeface="+mn-lt"/>
                <a:ea typeface="+mn-ea"/>
                <a:cs typeface="+mn-cs"/>
              </a:rPr>
              <a:t> •  Dagstidningar och tidskrifter</a:t>
            </a:r>
          </a:p>
          <a:p>
            <a:r>
              <a:rPr lang="sv-SE" sz="1200" kern="1200" dirty="0">
                <a:solidFill>
                  <a:schemeClr val="tx1"/>
                </a:solidFill>
                <a:effectLst/>
                <a:latin typeface="+mn-lt"/>
                <a:ea typeface="+mn-ea"/>
                <a:cs typeface="+mn-cs"/>
              </a:rPr>
              <a:t> •  Handskrifter, t.ex. bouppteckningar, inventarieförteckningar och protokoll från 1500- till 1800-talet</a:t>
            </a:r>
          </a:p>
          <a:p>
            <a:endParaRPr lang="sv-SE" dirty="0"/>
          </a:p>
        </p:txBody>
      </p:sp>
      <p:sp>
        <p:nvSpPr>
          <p:cNvPr id="4" name="Platshållare för bildnummer 3"/>
          <p:cNvSpPr>
            <a:spLocks noGrp="1"/>
          </p:cNvSpPr>
          <p:nvPr>
            <p:ph type="sldNum" sz="quarter" idx="10"/>
          </p:nvPr>
        </p:nvSpPr>
        <p:spPr/>
        <p:txBody>
          <a:bodyPr/>
          <a:lstStyle/>
          <a:p>
            <a:fld id="{9B1FEEA0-1853-4D4A-A9E8-E9977A9E3CEE}" type="slidenum">
              <a:rPr lang="sv-SE" smtClean="0"/>
              <a:t>13</a:t>
            </a:fld>
            <a:endParaRPr lang="sv-SE"/>
          </a:p>
        </p:txBody>
      </p:sp>
    </p:spTree>
    <p:extLst>
      <p:ext uri="{BB962C8B-B14F-4D97-AF65-F5344CB8AC3E}">
        <p14:creationId xmlns:p14="http://schemas.microsoft.com/office/powerpoint/2010/main" val="187726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Från ett textutdrag i SAOB – klicka på länken – skriv in sidan – läs originaltexten hos Litteraturbanken.</a:t>
            </a:r>
          </a:p>
          <a:p>
            <a:r>
              <a:rPr lang="sv-SE" dirty="0"/>
              <a:t>Fler än 11 000 böcker</a:t>
            </a:r>
          </a:p>
          <a:p>
            <a:r>
              <a:rPr lang="sv-SE" dirty="0"/>
              <a:t>Av fler än 4000 författare</a:t>
            </a:r>
          </a:p>
          <a:p>
            <a:r>
              <a:rPr lang="sv-SE" dirty="0"/>
              <a:t>På tio i topp lästa verk finns:</a:t>
            </a:r>
          </a:p>
          <a:p>
            <a:pPr marL="171450" indent="-171450">
              <a:buFont typeface="Arial" panose="020B0604020202020204" pitchFamily="34" charset="0"/>
              <a:buChar char="•"/>
            </a:pPr>
            <a:r>
              <a:rPr lang="sv-SE" dirty="0"/>
              <a:t>Doktor Glas</a:t>
            </a:r>
          </a:p>
          <a:p>
            <a:pPr marL="171450" indent="-171450">
              <a:buFont typeface="Arial" panose="020B0604020202020204" pitchFamily="34" charset="0"/>
              <a:buChar char="•"/>
            </a:pPr>
            <a:r>
              <a:rPr lang="sv-SE" dirty="0"/>
              <a:t>Kejsarn av Portugallien</a:t>
            </a:r>
          </a:p>
          <a:p>
            <a:pPr marL="171450" indent="-171450">
              <a:buFont typeface="Arial" panose="020B0604020202020204" pitchFamily="34" charset="0"/>
              <a:buChar char="•"/>
            </a:pPr>
            <a:r>
              <a:rPr lang="sv-SE" dirty="0"/>
              <a:t>Kallocain</a:t>
            </a:r>
          </a:p>
          <a:p>
            <a:pPr marL="171450" indent="-171450">
              <a:buFont typeface="Arial" panose="020B0604020202020204" pitchFamily="34" charset="0"/>
              <a:buChar char="•"/>
            </a:pPr>
            <a:r>
              <a:rPr lang="sv-SE" dirty="0"/>
              <a:t>Nils</a:t>
            </a:r>
            <a:r>
              <a:rPr lang="sv-SE" baseline="0" dirty="0"/>
              <a:t> Holgersson</a:t>
            </a:r>
          </a:p>
          <a:p>
            <a:pPr marL="171450" indent="-171450">
              <a:buFont typeface="Arial" panose="020B0604020202020204" pitchFamily="34" charset="0"/>
              <a:buChar char="•"/>
            </a:pPr>
            <a:r>
              <a:rPr lang="sv-SE" baseline="0" dirty="0"/>
              <a:t>Fröken Julie</a:t>
            </a:r>
          </a:p>
          <a:p>
            <a:pPr marL="171450" indent="-171450">
              <a:buFont typeface="Arial" panose="020B0604020202020204" pitchFamily="34" charset="0"/>
              <a:buChar char="•"/>
            </a:pPr>
            <a:r>
              <a:rPr lang="sv-SE" baseline="0" dirty="0"/>
              <a:t>Aniara</a:t>
            </a:r>
            <a:endParaRPr lang="sv-SE" dirty="0"/>
          </a:p>
          <a:p>
            <a:r>
              <a:rPr lang="sv-SE" dirty="0"/>
              <a:t> </a:t>
            </a:r>
          </a:p>
        </p:txBody>
      </p:sp>
      <p:sp>
        <p:nvSpPr>
          <p:cNvPr id="4" name="Platshållare för bildnummer 3"/>
          <p:cNvSpPr>
            <a:spLocks noGrp="1"/>
          </p:cNvSpPr>
          <p:nvPr>
            <p:ph type="sldNum" sz="quarter" idx="10"/>
          </p:nvPr>
        </p:nvSpPr>
        <p:spPr/>
        <p:txBody>
          <a:bodyPr/>
          <a:lstStyle/>
          <a:p>
            <a:fld id="{9B1FEEA0-1853-4D4A-A9E8-E9977A9E3CEE}" type="slidenum">
              <a:rPr lang="sv-SE" smtClean="0"/>
              <a:t>14</a:t>
            </a:fld>
            <a:endParaRPr lang="sv-SE"/>
          </a:p>
        </p:txBody>
      </p:sp>
    </p:spTree>
    <p:extLst>
      <p:ext uri="{BB962C8B-B14F-4D97-AF65-F5344CB8AC3E}">
        <p14:creationId xmlns:p14="http://schemas.microsoft.com/office/powerpoint/2010/main" val="2259553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Band</a:t>
            </a:r>
            <a:r>
              <a:rPr lang="sv-SE" baseline="0" dirty="0"/>
              <a:t> 39 publicerades 20 december vid högtidssammankomsten </a:t>
            </a:r>
          </a:p>
          <a:p>
            <a:r>
              <a:rPr lang="sv-SE" sz="1200" kern="1200" dirty="0">
                <a:solidFill>
                  <a:schemeClr val="tx1"/>
                </a:solidFill>
                <a:effectLst/>
                <a:latin typeface="+mn-lt"/>
                <a:ea typeface="+mn-ea"/>
                <a:cs typeface="+mn-cs"/>
              </a:rPr>
              <a:t>ÖXLA är den sista ordboksartikeln i SAOB.</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ÖXNE är den sista sidoformen som anges, till huvudformen YXNE</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(en växt nattviol, backsippa)</a:t>
            </a:r>
          </a:p>
          <a:p>
            <a:r>
              <a:rPr lang="sv-SE" sz="1200" kern="1200" dirty="0">
                <a:solidFill>
                  <a:schemeClr val="tx1"/>
                </a:solidFill>
                <a:effectLst/>
                <a:latin typeface="+mn-lt"/>
                <a:ea typeface="+mn-ea"/>
                <a:cs typeface="+mn-cs"/>
              </a:rPr>
              <a:t>ÖÖGH är den sista stavningsvarianten som anges, till ordet ÖK.</a:t>
            </a:r>
          </a:p>
        </p:txBody>
      </p:sp>
      <p:sp>
        <p:nvSpPr>
          <p:cNvPr id="4" name="Platshållare för bildnummer 3"/>
          <p:cNvSpPr>
            <a:spLocks noGrp="1"/>
          </p:cNvSpPr>
          <p:nvPr>
            <p:ph type="sldNum" sz="quarter" idx="10"/>
          </p:nvPr>
        </p:nvSpPr>
        <p:spPr/>
        <p:txBody>
          <a:bodyPr/>
          <a:lstStyle/>
          <a:p>
            <a:fld id="{9B1FEEA0-1853-4D4A-A9E8-E9977A9E3CEE}" type="slidenum">
              <a:rPr lang="sv-SE" smtClean="0"/>
              <a:t>15</a:t>
            </a:fld>
            <a:endParaRPr lang="sv-SE"/>
          </a:p>
        </p:txBody>
      </p:sp>
    </p:spTree>
    <p:extLst>
      <p:ext uri="{BB962C8B-B14F-4D97-AF65-F5344CB8AC3E}">
        <p14:creationId xmlns:p14="http://schemas.microsoft.com/office/powerpoint/2010/main" val="2636525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Redaktionschefen Christian Mattsson fick göra </a:t>
            </a:r>
            <a:r>
              <a:rPr lang="sv-SE" sz="1200" b="1" kern="1200" dirty="0">
                <a:solidFill>
                  <a:schemeClr val="tx1"/>
                </a:solidFill>
                <a:effectLst/>
                <a:latin typeface="+mn-lt"/>
                <a:ea typeface="+mn-ea"/>
                <a:cs typeface="+mn-cs"/>
              </a:rPr>
              <a:t>18</a:t>
            </a:r>
            <a:r>
              <a:rPr lang="sv-SE" sz="1200" kern="1200" dirty="0">
                <a:solidFill>
                  <a:schemeClr val="tx1"/>
                </a:solidFill>
                <a:effectLst/>
                <a:latin typeface="+mn-lt"/>
                <a:ea typeface="+mn-ea"/>
                <a:cs typeface="+mn-cs"/>
              </a:rPr>
              <a:t> olika intervjuer med pressen. The Guardian, </a:t>
            </a:r>
            <a:r>
              <a:rPr lang="sv-SE" sz="1200" kern="1200" dirty="0" err="1">
                <a:solidFill>
                  <a:schemeClr val="tx1"/>
                </a:solidFill>
                <a:effectLst/>
                <a:latin typeface="+mn-lt"/>
                <a:ea typeface="+mn-ea"/>
                <a:cs typeface="+mn-cs"/>
              </a:rPr>
              <a:t>Der</a:t>
            </a:r>
            <a:r>
              <a:rPr lang="sv-SE" sz="1200" kern="1200" dirty="0">
                <a:solidFill>
                  <a:schemeClr val="tx1"/>
                </a:solidFill>
                <a:effectLst/>
                <a:latin typeface="+mn-lt"/>
                <a:ea typeface="+mn-ea"/>
                <a:cs typeface="+mn-cs"/>
              </a:rPr>
              <a:t> Spiegel med flera. </a:t>
            </a:r>
            <a:endParaRPr lang="sv-SE" dirty="0"/>
          </a:p>
        </p:txBody>
      </p:sp>
      <p:sp>
        <p:nvSpPr>
          <p:cNvPr id="4" name="Platshållare för bildnummer 3"/>
          <p:cNvSpPr>
            <a:spLocks noGrp="1"/>
          </p:cNvSpPr>
          <p:nvPr>
            <p:ph type="sldNum" sz="quarter" idx="10"/>
          </p:nvPr>
        </p:nvSpPr>
        <p:spPr/>
        <p:txBody>
          <a:bodyPr/>
          <a:lstStyle/>
          <a:p>
            <a:fld id="{1EFA8707-7AA6-4CA5-ADCA-2D84E9629332}" type="slidenum">
              <a:rPr lang="sv-SE" smtClean="0"/>
              <a:t>16</a:t>
            </a:fld>
            <a:endParaRPr lang="sv-SE"/>
          </a:p>
        </p:txBody>
      </p:sp>
    </p:spTree>
    <p:extLst>
      <p:ext uri="{BB962C8B-B14F-4D97-AF65-F5344CB8AC3E}">
        <p14:creationId xmlns:p14="http://schemas.microsoft.com/office/powerpoint/2010/main" val="1093534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När vi är klara med Ö startar </a:t>
            </a:r>
            <a:r>
              <a:rPr lang="sv-SE" sz="1200" b="1" kern="1200" dirty="0">
                <a:solidFill>
                  <a:schemeClr val="tx1"/>
                </a:solidFill>
                <a:effectLst/>
                <a:latin typeface="+mn-lt"/>
                <a:ea typeface="+mn-ea"/>
                <a:cs typeface="+mn-cs"/>
              </a:rPr>
              <a:t>revideringen</a:t>
            </a:r>
            <a:r>
              <a:rPr lang="sv-SE" sz="1200" kern="1200" dirty="0">
                <a:solidFill>
                  <a:schemeClr val="tx1"/>
                </a:solidFill>
                <a:effectLst/>
                <a:latin typeface="+mn-lt"/>
                <a:ea typeface="+mn-ea"/>
                <a:cs typeface="+mn-cs"/>
              </a:rPr>
              <a:t>, dock inte nödvändigtvis i bokstavsordning. </a:t>
            </a:r>
          </a:p>
          <a:p>
            <a:r>
              <a:rPr lang="sv-SE" sz="1200" kern="1200" dirty="0">
                <a:solidFill>
                  <a:schemeClr val="tx1"/>
                </a:solidFill>
                <a:effectLst/>
                <a:latin typeface="+mn-lt"/>
                <a:ea typeface="+mn-ea"/>
                <a:cs typeface="+mn-cs"/>
              </a:rPr>
              <a:t>beskrivningen i många artiklar är mer eller mindre föråldrad. </a:t>
            </a:r>
          </a:p>
          <a:p>
            <a:pPr lvl="0"/>
            <a:r>
              <a:rPr lang="sv-SE" sz="1200" kern="1200" dirty="0">
                <a:solidFill>
                  <a:schemeClr val="tx1"/>
                </a:solidFill>
                <a:effectLst/>
                <a:latin typeface="+mn-lt"/>
                <a:ea typeface="+mn-ea"/>
                <a:cs typeface="+mn-cs"/>
              </a:rPr>
              <a:t>I en </a:t>
            </a:r>
            <a:r>
              <a:rPr lang="sv-SE" sz="1200" b="1" kern="1200" dirty="0">
                <a:solidFill>
                  <a:schemeClr val="tx1"/>
                </a:solidFill>
                <a:effectLst/>
                <a:latin typeface="+mn-lt"/>
                <a:ea typeface="+mn-ea"/>
                <a:cs typeface="+mn-cs"/>
              </a:rPr>
              <a:t>digital upplaga </a:t>
            </a:r>
            <a:r>
              <a:rPr lang="sv-SE" sz="1200" kern="1200" dirty="0">
                <a:solidFill>
                  <a:schemeClr val="tx1"/>
                </a:solidFill>
                <a:effectLst/>
                <a:latin typeface="+mn-lt"/>
                <a:ea typeface="+mn-ea"/>
                <a:cs typeface="+mn-cs"/>
              </a:rPr>
              <a:t>kan artiklar </a:t>
            </a:r>
            <a:r>
              <a:rPr lang="sv-SE" sz="1200" b="1" kern="1200" dirty="0">
                <a:solidFill>
                  <a:schemeClr val="tx1"/>
                </a:solidFill>
                <a:effectLst/>
                <a:latin typeface="+mn-lt"/>
                <a:ea typeface="+mn-ea"/>
                <a:cs typeface="+mn-cs"/>
              </a:rPr>
              <a:t>uppdateras efter hand</a:t>
            </a:r>
            <a:r>
              <a:rPr lang="sv-SE" sz="1200" kern="1200" dirty="0">
                <a:solidFill>
                  <a:schemeClr val="tx1"/>
                </a:solidFill>
                <a:effectLst/>
                <a:latin typeface="+mn-lt"/>
                <a:ea typeface="+mn-ea"/>
                <a:cs typeface="+mn-cs"/>
              </a:rPr>
              <a:t>. </a:t>
            </a:r>
          </a:p>
          <a:p>
            <a:pPr lvl="0"/>
            <a:r>
              <a:rPr lang="sv-SE" sz="1200" kern="1200" dirty="0">
                <a:solidFill>
                  <a:schemeClr val="tx1"/>
                </a:solidFill>
                <a:effectLst/>
                <a:latin typeface="+mn-lt"/>
                <a:ea typeface="+mn-ea"/>
                <a:cs typeface="+mn-cs"/>
              </a:rPr>
              <a:t>Det blir aldrig, som i den tryckta versionen, för sent att ändra</a:t>
            </a:r>
          </a:p>
          <a:p>
            <a:r>
              <a:rPr lang="sv-SE" sz="1200" kern="1200" dirty="0">
                <a:solidFill>
                  <a:schemeClr val="tx1"/>
                </a:solidFill>
                <a:effectLst/>
                <a:latin typeface="+mn-lt"/>
                <a:ea typeface="+mn-ea"/>
                <a:cs typeface="+mn-cs"/>
              </a:rPr>
              <a:t>eller lägga till något.</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Komplettering</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och uppdatering</a:t>
            </a:r>
            <a:endParaRPr lang="sv-SE" sz="1200" kern="1200" dirty="0">
              <a:solidFill>
                <a:schemeClr val="tx1"/>
              </a:solidFill>
              <a:effectLst/>
              <a:latin typeface="+mn-lt"/>
              <a:ea typeface="+mn-ea"/>
              <a:cs typeface="+mn-cs"/>
            </a:endParaRPr>
          </a:p>
          <a:p>
            <a:pPr lvl="0"/>
            <a:r>
              <a:rPr lang="sv-SE" sz="1200" b="1" kern="1200" dirty="0">
                <a:solidFill>
                  <a:schemeClr val="tx1"/>
                </a:solidFill>
                <a:effectLst/>
                <a:latin typeface="+mn-lt"/>
                <a:ea typeface="+mn-ea"/>
                <a:cs typeface="+mn-cs"/>
              </a:rPr>
              <a:t>Nya ord</a:t>
            </a:r>
            <a:r>
              <a:rPr lang="sv-SE" sz="1200" kern="1200" dirty="0">
                <a:solidFill>
                  <a:schemeClr val="tx1"/>
                </a:solidFill>
                <a:effectLst/>
                <a:latin typeface="+mn-lt"/>
                <a:ea typeface="+mn-ea"/>
                <a:cs typeface="+mn-cs"/>
              </a:rPr>
              <a:t>, till exempel: </a:t>
            </a:r>
            <a:r>
              <a:rPr lang="sv-SE" sz="1200" i="1" kern="1200" dirty="0">
                <a:solidFill>
                  <a:schemeClr val="tx1"/>
                </a:solidFill>
                <a:effectLst/>
                <a:latin typeface="+mn-lt"/>
                <a:ea typeface="+mn-ea"/>
                <a:cs typeface="+mn-cs"/>
              </a:rPr>
              <a:t>cool</a:t>
            </a:r>
            <a:r>
              <a:rPr lang="sv-SE" sz="1200" kern="1200" dirty="0">
                <a:solidFill>
                  <a:schemeClr val="tx1"/>
                </a:solidFill>
                <a:effectLst/>
                <a:latin typeface="+mn-lt"/>
                <a:ea typeface="+mn-ea"/>
                <a:cs typeface="+mn-cs"/>
              </a:rPr>
              <a:t>, </a:t>
            </a:r>
            <a:r>
              <a:rPr lang="sv-SE" sz="1200" i="1" kern="1200" dirty="0">
                <a:solidFill>
                  <a:schemeClr val="tx1"/>
                </a:solidFill>
                <a:effectLst/>
                <a:latin typeface="+mn-lt"/>
                <a:ea typeface="+mn-ea"/>
                <a:cs typeface="+mn-cs"/>
              </a:rPr>
              <a:t>dator</a:t>
            </a:r>
            <a:r>
              <a:rPr lang="sv-SE" sz="1200" kern="1200" dirty="0">
                <a:solidFill>
                  <a:schemeClr val="tx1"/>
                </a:solidFill>
                <a:effectLst/>
                <a:latin typeface="+mn-lt"/>
                <a:ea typeface="+mn-ea"/>
                <a:cs typeface="+mn-cs"/>
              </a:rPr>
              <a:t>, </a:t>
            </a:r>
            <a:r>
              <a:rPr lang="sv-SE" sz="1200" i="1" kern="1200" dirty="0">
                <a:solidFill>
                  <a:schemeClr val="tx1"/>
                </a:solidFill>
                <a:effectLst/>
                <a:latin typeface="+mn-lt"/>
                <a:ea typeface="+mn-ea"/>
                <a:cs typeface="+mn-cs"/>
              </a:rPr>
              <a:t>dissa,</a:t>
            </a:r>
            <a:r>
              <a:rPr lang="sv-SE" sz="1200" kern="1200" dirty="0">
                <a:solidFill>
                  <a:schemeClr val="tx1"/>
                </a:solidFill>
                <a:effectLst/>
                <a:latin typeface="+mn-lt"/>
                <a:ea typeface="+mn-ea"/>
                <a:cs typeface="+mn-cs"/>
              </a:rPr>
              <a:t> </a:t>
            </a:r>
            <a:r>
              <a:rPr lang="sv-SE" sz="1200" i="1" kern="1200" dirty="0">
                <a:solidFill>
                  <a:schemeClr val="tx1"/>
                </a:solidFill>
                <a:effectLst/>
                <a:latin typeface="+mn-lt"/>
                <a:ea typeface="+mn-ea"/>
                <a:cs typeface="+mn-cs"/>
              </a:rPr>
              <a:t>gårdsbutik.</a:t>
            </a:r>
            <a:endParaRPr lang="sv-SE" sz="1200" kern="1200" dirty="0">
              <a:solidFill>
                <a:schemeClr val="tx1"/>
              </a:solidFill>
              <a:effectLst/>
              <a:latin typeface="+mn-lt"/>
              <a:ea typeface="+mn-ea"/>
              <a:cs typeface="+mn-cs"/>
            </a:endParaRPr>
          </a:p>
          <a:p>
            <a:pPr lvl="0"/>
            <a:r>
              <a:rPr lang="sv-SE" sz="1200" b="1" kern="1200" dirty="0">
                <a:solidFill>
                  <a:schemeClr val="tx1"/>
                </a:solidFill>
                <a:effectLst/>
                <a:latin typeface="+mn-lt"/>
                <a:ea typeface="+mn-ea"/>
                <a:cs typeface="+mn-cs"/>
              </a:rPr>
              <a:t>Nya betydelser </a:t>
            </a:r>
            <a:r>
              <a:rPr lang="sv-SE" sz="1200" kern="1200" dirty="0">
                <a:solidFill>
                  <a:schemeClr val="tx1"/>
                </a:solidFill>
                <a:effectLst/>
                <a:latin typeface="+mn-lt"/>
                <a:ea typeface="+mn-ea"/>
                <a:cs typeface="+mn-cs"/>
              </a:rPr>
              <a:t>eller användningar av redan </a:t>
            </a:r>
          </a:p>
          <a:p>
            <a:r>
              <a:rPr lang="sv-SE" sz="1200" kern="1200" dirty="0">
                <a:solidFill>
                  <a:schemeClr val="tx1"/>
                </a:solidFill>
                <a:effectLst/>
                <a:latin typeface="+mn-lt"/>
                <a:ea typeface="+mn-ea"/>
                <a:cs typeface="+mn-cs"/>
              </a:rPr>
              <a:t>beskrivna ord, till exempel: </a:t>
            </a:r>
            <a:r>
              <a:rPr lang="sv-SE" sz="1200" i="1" kern="1200" dirty="0">
                <a:solidFill>
                  <a:schemeClr val="tx1"/>
                </a:solidFill>
                <a:effectLst/>
                <a:latin typeface="+mn-lt"/>
                <a:ea typeface="+mn-ea"/>
                <a:cs typeface="+mn-cs"/>
              </a:rPr>
              <a:t>häftig </a:t>
            </a:r>
            <a:r>
              <a:rPr lang="sv-SE" sz="1200" kern="1200" dirty="0">
                <a:solidFill>
                  <a:schemeClr val="tx1"/>
                </a:solidFill>
                <a:effectLst/>
                <a:latin typeface="+mn-lt"/>
                <a:ea typeface="+mn-ea"/>
                <a:cs typeface="+mn-cs"/>
              </a:rPr>
              <a:t>’fräck’</a:t>
            </a:r>
            <a:r>
              <a:rPr lang="sv-SE" sz="1200" i="1" kern="1200" dirty="0">
                <a:solidFill>
                  <a:schemeClr val="tx1"/>
                </a:solidFill>
                <a:effectLst/>
                <a:latin typeface="+mn-lt"/>
                <a:ea typeface="+mn-ea"/>
                <a:cs typeface="+mn-cs"/>
              </a:rPr>
              <a:t>, ikon </a:t>
            </a:r>
            <a:r>
              <a:rPr lang="sv-SE" sz="1200" kern="1200" dirty="0">
                <a:solidFill>
                  <a:schemeClr val="tx1"/>
                </a:solidFill>
                <a:effectLst/>
                <a:latin typeface="+mn-lt"/>
                <a:ea typeface="+mn-ea"/>
                <a:cs typeface="+mn-cs"/>
              </a:rPr>
              <a:t>’grafisk symbolbild’</a:t>
            </a:r>
            <a:r>
              <a:rPr lang="sv-SE" sz="1200" i="1" kern="1200" dirty="0">
                <a:solidFill>
                  <a:schemeClr val="tx1"/>
                </a:solidFill>
                <a:effectLst/>
                <a:latin typeface="+mn-lt"/>
                <a:ea typeface="+mn-ea"/>
                <a:cs typeface="+mn-cs"/>
              </a:rPr>
              <a:t>, suga </a:t>
            </a:r>
            <a:r>
              <a:rPr lang="sv-SE" sz="1200" kern="1200" dirty="0">
                <a:solidFill>
                  <a:schemeClr val="tx1"/>
                </a:solidFill>
                <a:effectLst/>
                <a:latin typeface="+mn-lt"/>
                <a:ea typeface="+mn-ea"/>
                <a:cs typeface="+mn-cs"/>
              </a:rPr>
              <a:t>’vara dålig’</a:t>
            </a:r>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lvl="0"/>
            <a:r>
              <a:rPr lang="sv-SE" sz="1200" b="1" kern="1200" dirty="0">
                <a:solidFill>
                  <a:schemeClr val="tx1"/>
                </a:solidFill>
                <a:effectLst/>
                <a:latin typeface="+mn-lt"/>
                <a:ea typeface="+mn-ea"/>
                <a:cs typeface="+mn-cs"/>
              </a:rPr>
              <a:t>Nya första- och sistabelägg </a:t>
            </a:r>
            <a:r>
              <a:rPr lang="sv-SE" sz="1200" kern="1200" dirty="0">
                <a:solidFill>
                  <a:schemeClr val="tx1"/>
                </a:solidFill>
                <a:effectLst/>
                <a:latin typeface="+mn-lt"/>
                <a:ea typeface="+mn-ea"/>
                <a:cs typeface="+mn-cs"/>
              </a:rPr>
              <a:t>och ytterligare stavnings- </a:t>
            </a:r>
          </a:p>
          <a:p>
            <a:r>
              <a:rPr lang="sv-SE" sz="1200" kern="1200" dirty="0">
                <a:solidFill>
                  <a:schemeClr val="tx1"/>
                </a:solidFill>
                <a:effectLst/>
                <a:latin typeface="+mn-lt"/>
                <a:ea typeface="+mn-ea"/>
                <a:cs typeface="+mn-cs"/>
              </a:rPr>
              <a:t>och böjningsvarianter. </a:t>
            </a:r>
          </a:p>
          <a:p>
            <a:r>
              <a:rPr lang="sv-SE" sz="1200" kern="1200" dirty="0">
                <a:solidFill>
                  <a:schemeClr val="tx1"/>
                </a:solidFill>
                <a:effectLst/>
                <a:latin typeface="+mn-lt"/>
                <a:ea typeface="+mn-ea"/>
                <a:cs typeface="+mn-cs"/>
              </a:rPr>
              <a:t> </a:t>
            </a:r>
          </a:p>
          <a:p>
            <a:pPr lvl="0"/>
            <a:r>
              <a:rPr lang="sv-SE" sz="1200" b="1" kern="1200" dirty="0">
                <a:solidFill>
                  <a:schemeClr val="tx1"/>
                </a:solidFill>
                <a:effectLst/>
                <a:latin typeface="+mn-lt"/>
                <a:ea typeface="+mn-ea"/>
                <a:cs typeface="+mn-cs"/>
              </a:rPr>
              <a:t>Rättade felaktigheter och föråldrade formuleringar</a:t>
            </a:r>
            <a:r>
              <a:rPr lang="sv-SE" sz="1200" kern="1200" dirty="0">
                <a:solidFill>
                  <a:schemeClr val="tx1"/>
                </a:solidFill>
                <a:effectLst/>
                <a:latin typeface="+mn-lt"/>
                <a:ea typeface="+mn-ea"/>
                <a:cs typeface="+mn-cs"/>
              </a:rPr>
              <a:t>.</a:t>
            </a:r>
          </a:p>
          <a:p>
            <a:pPr lvl="0"/>
            <a:r>
              <a:rPr lang="sv-SE" sz="1200" kern="1200" dirty="0">
                <a:solidFill>
                  <a:schemeClr val="tx1"/>
                </a:solidFill>
                <a:effectLst/>
                <a:latin typeface="+mn-lt"/>
                <a:ea typeface="+mn-ea"/>
                <a:cs typeface="+mn-cs"/>
              </a:rPr>
              <a:t>Moderniserad stavning i brödtexten.   </a:t>
            </a:r>
          </a:p>
          <a:p>
            <a:pPr lvl="0"/>
            <a:r>
              <a:rPr lang="sv-SE" sz="1200" kern="1200" dirty="0">
                <a:solidFill>
                  <a:schemeClr val="tx1"/>
                </a:solidFill>
                <a:effectLst/>
                <a:latin typeface="+mn-lt"/>
                <a:ea typeface="+mn-ea"/>
                <a:cs typeface="+mn-cs"/>
              </a:rPr>
              <a:t>Uppdaterade och samordnade etymologier.</a:t>
            </a:r>
          </a:p>
          <a:p>
            <a:pPr lvl="0"/>
            <a:r>
              <a:rPr lang="sv-SE" sz="1200" kern="1200" dirty="0">
                <a:solidFill>
                  <a:schemeClr val="tx1"/>
                </a:solidFill>
                <a:effectLst/>
                <a:latin typeface="+mn-lt"/>
                <a:ea typeface="+mn-ea"/>
                <a:cs typeface="+mn-cs"/>
              </a:rPr>
              <a:t>Uppdaterade bruklighetsangivelser.</a:t>
            </a:r>
          </a:p>
          <a:p>
            <a:pPr lvl="0"/>
            <a:r>
              <a:rPr lang="sv-SE" sz="1200" kern="1200" dirty="0">
                <a:solidFill>
                  <a:schemeClr val="tx1"/>
                </a:solidFill>
                <a:effectLst/>
                <a:latin typeface="+mn-lt"/>
                <a:ea typeface="+mn-ea"/>
                <a:cs typeface="+mn-cs"/>
              </a:rPr>
              <a:t>Bättre samordnade hänvisningar.</a:t>
            </a:r>
          </a:p>
          <a:p>
            <a:pPr lvl="0"/>
            <a:r>
              <a:rPr lang="sv-SE" sz="1200" kern="1200" dirty="0">
                <a:solidFill>
                  <a:schemeClr val="tx1"/>
                </a:solidFill>
                <a:effectLst/>
                <a:latin typeface="+mn-lt"/>
                <a:ea typeface="+mn-ea"/>
                <a:cs typeface="+mn-cs"/>
              </a:rPr>
              <a:t>Enhetlig terminologi.</a:t>
            </a:r>
          </a:p>
          <a:p>
            <a:pPr lvl="0"/>
            <a:r>
              <a:rPr lang="sv-SE" sz="1200" kern="1200" dirty="0">
                <a:solidFill>
                  <a:schemeClr val="tx1"/>
                </a:solidFill>
                <a:effectLst/>
                <a:latin typeface="+mn-lt"/>
                <a:ea typeface="+mn-ea"/>
                <a:cs typeface="+mn-cs"/>
              </a:rPr>
              <a:t>Enhetliga förkortningar.</a:t>
            </a:r>
          </a:p>
          <a:p>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1EFA8707-7AA6-4CA5-ADCA-2D84E9629332}" type="slidenum">
              <a:rPr lang="sv-SE" smtClean="0"/>
              <a:t>17</a:t>
            </a:fld>
            <a:endParaRPr lang="sv-SE"/>
          </a:p>
        </p:txBody>
      </p:sp>
    </p:spTree>
    <p:extLst>
      <p:ext uri="{BB962C8B-B14F-4D97-AF65-F5344CB8AC3E}">
        <p14:creationId xmlns:p14="http://schemas.microsoft.com/office/powerpoint/2010/main" val="853347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 mars 2022 meddelade Svenska Akademien att SAOB från och med år 2024 kommer att inleda ett arbete med en uppdaterad version av ordboken finansierat av </a:t>
            </a:r>
            <a:r>
              <a:rPr lang="sv-SE" sz="1200" b="1" kern="1200" dirty="0">
                <a:solidFill>
                  <a:schemeClr val="tx1"/>
                </a:solidFill>
                <a:effectLst/>
                <a:latin typeface="+mn-lt"/>
                <a:ea typeface="+mn-ea"/>
                <a:cs typeface="+mn-cs"/>
              </a:rPr>
              <a:t>Helge Ax:son Johnsons Stiftelse, Svenska litteratursällskapet i Finland, Kungliga Vitterhetsakademien och Riksbankens Jubileumsfond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Uppdateringen av SAOB ska ta högst sju år och ramen för arbetet är </a:t>
            </a:r>
            <a:r>
              <a:rPr lang="sv-SE" sz="1200" b="1" kern="1200" dirty="0">
                <a:solidFill>
                  <a:schemeClr val="tx1"/>
                </a:solidFill>
                <a:effectLst/>
                <a:latin typeface="+mn-lt"/>
                <a:ea typeface="+mn-ea"/>
                <a:cs typeface="+mn-cs"/>
              </a:rPr>
              <a:t>100 miljoner kronor</a:t>
            </a:r>
            <a:r>
              <a:rPr lang="sv-SE"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Hälften från Akademien</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1EFA8707-7AA6-4CA5-ADCA-2D84E9629332}" type="slidenum">
              <a:rPr lang="sv-SE" smtClean="0"/>
              <a:t>18</a:t>
            </a:fld>
            <a:endParaRPr lang="sv-SE"/>
          </a:p>
        </p:txBody>
      </p:sp>
    </p:spTree>
    <p:extLst>
      <p:ext uri="{BB962C8B-B14F-4D97-AF65-F5344CB8AC3E}">
        <p14:creationId xmlns:p14="http://schemas.microsoft.com/office/powerpoint/2010/main" val="1210182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Vilka rättningar ska göras? </a:t>
            </a: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Två </a:t>
            </a:r>
            <a:r>
              <a:rPr lang="sv-SE" sz="1200" b="1" kern="1200" dirty="0" err="1">
                <a:solidFill>
                  <a:schemeClr val="tx1"/>
                </a:solidFill>
                <a:effectLst/>
                <a:latin typeface="+mn-lt"/>
                <a:ea typeface="+mn-ea"/>
                <a:cs typeface="+mn-cs"/>
              </a:rPr>
              <a:t>feltyper</a:t>
            </a:r>
            <a:r>
              <a:rPr lang="sv-SE" sz="1200" kern="1200" dirty="0">
                <a:solidFill>
                  <a:schemeClr val="tx1"/>
                </a:solidFill>
                <a:effectLst/>
                <a:latin typeface="+mn-lt"/>
                <a:ea typeface="+mn-ea"/>
                <a:cs typeface="+mn-cs"/>
              </a:rPr>
              <a:t> kommer att prioriteras: sådana som är </a:t>
            </a:r>
            <a:r>
              <a:rPr lang="sv-SE" sz="1200" b="1" kern="1200" dirty="0">
                <a:solidFill>
                  <a:schemeClr val="tx1"/>
                </a:solidFill>
                <a:effectLst/>
                <a:latin typeface="+mn-lt"/>
                <a:ea typeface="+mn-ea"/>
                <a:cs typeface="+mn-cs"/>
              </a:rPr>
              <a:t>särskilt graverande</a:t>
            </a:r>
            <a:r>
              <a:rPr lang="sv-SE" sz="1200" kern="1200" dirty="0">
                <a:solidFill>
                  <a:schemeClr val="tx1"/>
                </a:solidFill>
                <a:effectLst/>
                <a:latin typeface="+mn-lt"/>
                <a:ea typeface="+mn-ea"/>
                <a:cs typeface="+mn-cs"/>
              </a:rPr>
              <a:t> och sådana som är </a:t>
            </a:r>
            <a:r>
              <a:rPr lang="sv-SE" sz="1200" b="1" kern="1200" dirty="0">
                <a:solidFill>
                  <a:schemeClr val="tx1"/>
                </a:solidFill>
                <a:effectLst/>
                <a:latin typeface="+mn-lt"/>
                <a:ea typeface="+mn-ea"/>
                <a:cs typeface="+mn-cs"/>
              </a:rPr>
              <a:t>lätta att åtgärda</a:t>
            </a:r>
            <a:r>
              <a:rPr lang="sv-SE" sz="1200" kern="1200" dirty="0">
                <a:solidFill>
                  <a:schemeClr val="tx1"/>
                </a:solidFill>
                <a:effectLst/>
                <a:latin typeface="+mn-lt"/>
                <a:ea typeface="+mn-ea"/>
                <a:cs typeface="+mn-cs"/>
              </a:rPr>
              <a:t>. Vi har ett register över inrapporterade felaktigheter från användare och ordboksanställda att utgå ifrån. Vi kommer också att uppdatera </a:t>
            </a:r>
            <a:r>
              <a:rPr lang="sv-SE" sz="1200" b="1" kern="1200" dirty="0">
                <a:solidFill>
                  <a:schemeClr val="tx1"/>
                </a:solidFill>
                <a:effectLst/>
                <a:latin typeface="+mn-lt"/>
                <a:ea typeface="+mn-ea"/>
                <a:cs typeface="+mn-cs"/>
              </a:rPr>
              <a:t>ålderdomlig stavning</a:t>
            </a:r>
            <a:r>
              <a:rPr lang="sv-SE" sz="1200" kern="1200" dirty="0">
                <a:solidFill>
                  <a:schemeClr val="tx1"/>
                </a:solidFill>
                <a:effectLst/>
                <a:latin typeface="+mn-lt"/>
                <a:ea typeface="+mn-ea"/>
                <a:cs typeface="+mn-cs"/>
              </a:rPr>
              <a:t> i uppslagsord och definitioner.</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Hur går revideringsarbetet till?</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Hela ordboksinnehållet håller just nu på att föras över till </a:t>
            </a:r>
            <a:r>
              <a:rPr lang="sv-SE" sz="1200" b="1" kern="1200" dirty="0">
                <a:solidFill>
                  <a:schemeClr val="tx1"/>
                </a:solidFill>
                <a:effectLst/>
                <a:latin typeface="+mn-lt"/>
                <a:ea typeface="+mn-ea"/>
                <a:cs typeface="+mn-cs"/>
              </a:rPr>
              <a:t>redigeringsprogrammet DPS</a:t>
            </a:r>
            <a:r>
              <a:rPr lang="sv-SE" sz="1200" kern="1200" dirty="0">
                <a:solidFill>
                  <a:schemeClr val="tx1"/>
                </a:solidFill>
                <a:effectLst/>
                <a:latin typeface="+mn-lt"/>
                <a:ea typeface="+mn-ea"/>
                <a:cs typeface="+mn-cs"/>
              </a:rPr>
              <a:t> där ändringar och tillägg kan göras. Vissa ändringar görs tematisk i hela ordboken, andra görs ord för ord. Arbetet fördelar sig på tre huvudområden: 1) tillägg av </a:t>
            </a:r>
            <a:r>
              <a:rPr lang="sv-SE" sz="1200" b="1" kern="1200" dirty="0">
                <a:solidFill>
                  <a:schemeClr val="tx1"/>
                </a:solidFill>
                <a:effectLst/>
                <a:latin typeface="+mn-lt"/>
                <a:ea typeface="+mn-ea"/>
                <a:cs typeface="+mn-cs"/>
              </a:rPr>
              <a:t>uppslagsord som saknas</a:t>
            </a:r>
            <a:r>
              <a:rPr lang="sv-SE" sz="1200" kern="1200" dirty="0">
                <a:solidFill>
                  <a:schemeClr val="tx1"/>
                </a:solidFill>
                <a:effectLst/>
                <a:latin typeface="+mn-lt"/>
                <a:ea typeface="+mn-ea"/>
                <a:cs typeface="+mn-cs"/>
              </a:rPr>
              <a:t> i SAOB, 2) </a:t>
            </a:r>
            <a:r>
              <a:rPr lang="sv-SE" sz="1200" b="1" kern="1200" dirty="0">
                <a:solidFill>
                  <a:schemeClr val="tx1"/>
                </a:solidFill>
                <a:effectLst/>
                <a:latin typeface="+mn-lt"/>
                <a:ea typeface="+mn-ea"/>
                <a:cs typeface="+mn-cs"/>
              </a:rPr>
              <a:t>revidering</a:t>
            </a:r>
            <a:r>
              <a:rPr lang="sv-SE" sz="1200" kern="1200" dirty="0">
                <a:solidFill>
                  <a:schemeClr val="tx1"/>
                </a:solidFill>
                <a:effectLst/>
                <a:latin typeface="+mn-lt"/>
                <a:ea typeface="+mn-ea"/>
                <a:cs typeface="+mn-cs"/>
              </a:rPr>
              <a:t> av artiklar och 3) revidering av </a:t>
            </a:r>
            <a:r>
              <a:rPr lang="sv-SE" sz="1200" b="1" kern="1200" dirty="0">
                <a:solidFill>
                  <a:schemeClr val="tx1"/>
                </a:solidFill>
                <a:effectLst/>
                <a:latin typeface="+mn-lt"/>
                <a:ea typeface="+mn-ea"/>
                <a:cs typeface="+mn-cs"/>
              </a:rPr>
              <a:t>enskilda informationskategorier</a:t>
            </a:r>
            <a:r>
              <a:rPr lang="sv-SE" sz="1200" kern="1200" dirty="0">
                <a:solidFill>
                  <a:schemeClr val="tx1"/>
                </a:solidFill>
                <a:effectLst/>
                <a:latin typeface="+mn-lt"/>
                <a:ea typeface="+mn-ea"/>
                <a:cs typeface="+mn-cs"/>
              </a:rPr>
              <a:t>. Inom alla dessa områden gäller det att identifiera vad som behöver göras och bestämma </a:t>
            </a:r>
            <a:r>
              <a:rPr lang="sv-SE" sz="1200" b="1" kern="1200" dirty="0">
                <a:solidFill>
                  <a:schemeClr val="tx1"/>
                </a:solidFill>
                <a:effectLst/>
                <a:latin typeface="+mn-lt"/>
                <a:ea typeface="+mn-ea"/>
                <a:cs typeface="+mn-cs"/>
              </a:rPr>
              <a:t>prioriteringsordning</a:t>
            </a:r>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Revideras allt?</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Nej, </a:t>
            </a:r>
            <a:r>
              <a:rPr lang="sv-SE" sz="1200" b="1" kern="1200" dirty="0">
                <a:solidFill>
                  <a:schemeClr val="tx1"/>
                </a:solidFill>
                <a:effectLst/>
                <a:latin typeface="+mn-lt"/>
                <a:ea typeface="+mn-ea"/>
                <a:cs typeface="+mn-cs"/>
              </a:rPr>
              <a:t>resurserna är begränsade</a:t>
            </a:r>
            <a:r>
              <a:rPr lang="sv-SE" sz="1200" kern="1200" dirty="0">
                <a:solidFill>
                  <a:schemeClr val="tx1"/>
                </a:solidFill>
                <a:effectLst/>
                <a:latin typeface="+mn-lt"/>
                <a:ea typeface="+mn-ea"/>
                <a:cs typeface="+mn-cs"/>
              </a:rPr>
              <a:t>. Allt innehåll kommer inte att revideras. Vi prioriterar de mest uppenbara bristerna och sådant som vi tror är </a:t>
            </a:r>
            <a:r>
              <a:rPr lang="sv-SE" sz="1200" b="1" kern="1200" dirty="0">
                <a:solidFill>
                  <a:schemeClr val="tx1"/>
                </a:solidFill>
                <a:effectLst/>
                <a:latin typeface="+mn-lt"/>
                <a:ea typeface="+mn-ea"/>
                <a:cs typeface="+mn-cs"/>
              </a:rPr>
              <a:t>till mest nytta för så många användare som möjligt</a:t>
            </a:r>
            <a:r>
              <a:rPr lang="sv-SE" sz="1200" kern="1200" dirty="0">
                <a:solidFill>
                  <a:schemeClr val="tx1"/>
                </a:solidFill>
                <a:effectLst/>
                <a:latin typeface="+mn-lt"/>
                <a:ea typeface="+mn-ea"/>
                <a:cs typeface="+mn-cs"/>
              </a:rPr>
              <a:t>. Bokstäverna i början av alfabetet, dvs. de äldsta som skrevs på 1800-talet, kommer att revideras mer än bokstäverna i slutet av alfabetet, som har skrivits under 2000-talet.</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Hur hittar vi nyord?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 analyserar ett material som består av </a:t>
            </a:r>
            <a:r>
              <a:rPr lang="sv-SE" sz="1200" b="1" kern="1200" dirty="0">
                <a:solidFill>
                  <a:schemeClr val="tx1"/>
                </a:solidFill>
                <a:effectLst/>
                <a:latin typeface="+mn-lt"/>
                <a:ea typeface="+mn-ea"/>
                <a:cs typeface="+mn-cs"/>
              </a:rPr>
              <a:t>digitala korpusar</a:t>
            </a:r>
            <a:r>
              <a:rPr lang="sv-SE" sz="1200" kern="1200" dirty="0">
                <a:solidFill>
                  <a:schemeClr val="tx1"/>
                </a:solidFill>
                <a:effectLst/>
                <a:latin typeface="+mn-lt"/>
                <a:ea typeface="+mn-ea"/>
                <a:cs typeface="+mn-cs"/>
              </a:rPr>
              <a:t> (tidningstext, fack- och skönlitteratur), fysiska excerpter som samlats in som komplement till första upplagans excerptsamling, men även Akademiens andra ordböcker. Vi tittar på hur frekventa, etablerade och centrala orden är i språket. 1200 </a:t>
            </a:r>
            <a:r>
              <a:rPr lang="sv-SE" sz="1200" b="1" kern="1200" dirty="0">
                <a:solidFill>
                  <a:schemeClr val="tx1"/>
                </a:solidFill>
                <a:effectLst/>
                <a:latin typeface="+mn-lt"/>
                <a:ea typeface="+mn-ea"/>
                <a:cs typeface="+mn-cs"/>
              </a:rPr>
              <a:t>inskannade</a:t>
            </a:r>
            <a:r>
              <a:rPr lang="sv-SE" sz="1200" kern="1200" dirty="0">
                <a:solidFill>
                  <a:schemeClr val="tx1"/>
                </a:solidFill>
                <a:effectLst/>
                <a:latin typeface="+mn-lt"/>
                <a:ea typeface="+mn-ea"/>
                <a:cs typeface="+mn-cs"/>
              </a:rPr>
              <a:t> böcker från i somras. Nya ord publiceras våren 2025.</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Vilka nyord ska inte med?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Rent </a:t>
            </a:r>
            <a:r>
              <a:rPr lang="sv-SE" sz="1200" b="1" kern="1200" dirty="0">
                <a:solidFill>
                  <a:schemeClr val="tx1"/>
                </a:solidFill>
                <a:effectLst/>
                <a:latin typeface="+mn-lt"/>
                <a:ea typeface="+mn-ea"/>
                <a:cs typeface="+mn-cs"/>
              </a:rPr>
              <a:t>dialektala</a:t>
            </a:r>
            <a:r>
              <a:rPr lang="sv-SE" sz="1200" kern="1200" dirty="0">
                <a:solidFill>
                  <a:schemeClr val="tx1"/>
                </a:solidFill>
                <a:effectLst/>
                <a:latin typeface="+mn-lt"/>
                <a:ea typeface="+mn-ea"/>
                <a:cs typeface="+mn-cs"/>
              </a:rPr>
              <a:t> och </a:t>
            </a:r>
            <a:r>
              <a:rPr lang="sv-SE" sz="1200" b="1" kern="1200" dirty="0">
                <a:solidFill>
                  <a:schemeClr val="tx1"/>
                </a:solidFill>
                <a:effectLst/>
                <a:latin typeface="+mn-lt"/>
                <a:ea typeface="+mn-ea"/>
                <a:cs typeface="+mn-cs"/>
              </a:rPr>
              <a:t>fackspråkliga</a:t>
            </a:r>
            <a:r>
              <a:rPr lang="sv-SE" sz="1200" kern="1200" dirty="0">
                <a:solidFill>
                  <a:schemeClr val="tx1"/>
                </a:solidFill>
                <a:effectLst/>
                <a:latin typeface="+mn-lt"/>
                <a:ea typeface="+mn-ea"/>
                <a:cs typeface="+mn-cs"/>
              </a:rPr>
              <a:t> ord eller </a:t>
            </a:r>
            <a:r>
              <a:rPr lang="sv-SE" sz="1200" b="1" kern="1200" dirty="0">
                <a:solidFill>
                  <a:schemeClr val="tx1"/>
                </a:solidFill>
                <a:effectLst/>
                <a:latin typeface="+mn-lt"/>
                <a:ea typeface="+mn-ea"/>
                <a:cs typeface="+mn-cs"/>
              </a:rPr>
              <a:t>egennamn</a:t>
            </a:r>
            <a:r>
              <a:rPr lang="sv-SE" sz="1200" kern="1200" dirty="0">
                <a:solidFill>
                  <a:schemeClr val="tx1"/>
                </a:solidFill>
                <a:effectLst/>
                <a:latin typeface="+mn-lt"/>
                <a:ea typeface="+mn-ea"/>
                <a:cs typeface="+mn-cs"/>
              </a:rPr>
              <a:t> att tas inte med. Dessutom behöver orden vara, eller ha varit, etablerade i språket – vi försöker undvika dagsländor och mera tillfälliga användningar. I övrigt gäller det att </a:t>
            </a:r>
            <a:r>
              <a:rPr lang="sv-SE" sz="1200" b="1" kern="1200" dirty="0">
                <a:solidFill>
                  <a:schemeClr val="tx1"/>
                </a:solidFill>
                <a:effectLst/>
                <a:latin typeface="+mn-lt"/>
                <a:ea typeface="+mn-ea"/>
                <a:cs typeface="+mn-cs"/>
              </a:rPr>
              <a:t>prioritera</a:t>
            </a:r>
            <a:r>
              <a:rPr lang="sv-SE" sz="1200" kern="1200" dirty="0">
                <a:solidFill>
                  <a:schemeClr val="tx1"/>
                </a:solidFill>
                <a:effectLst/>
                <a:latin typeface="+mn-lt"/>
                <a:ea typeface="+mn-ea"/>
                <a:cs typeface="+mn-cs"/>
              </a:rPr>
              <a:t>. Vi vill ha med så många ord som möjligt och täppa till de mest uppenbara luckorna, och vi börjar alltså med de ord om vi bedömer som mest centrala och de som används mest. Ska uttrycket ”go </a:t>
            </a:r>
            <a:r>
              <a:rPr lang="sv-SE" sz="1200" kern="1200" dirty="0" err="1">
                <a:solidFill>
                  <a:schemeClr val="tx1"/>
                </a:solidFill>
                <a:effectLst/>
                <a:latin typeface="+mn-lt"/>
                <a:ea typeface="+mn-ea"/>
                <a:cs typeface="+mn-cs"/>
              </a:rPr>
              <a:t>bananas</a:t>
            </a:r>
            <a:r>
              <a:rPr lang="sv-SE" sz="1200" kern="1200" dirty="0">
                <a:solidFill>
                  <a:schemeClr val="tx1"/>
                </a:solidFill>
                <a:effectLst/>
                <a:latin typeface="+mn-lt"/>
                <a:ea typeface="+mn-ea"/>
                <a:cs typeface="+mn-cs"/>
              </a:rPr>
              <a:t>” med? Ska aioli med men inte </a:t>
            </a:r>
            <a:r>
              <a:rPr lang="sv-SE" sz="1200" kern="1200" dirty="0" err="1">
                <a:solidFill>
                  <a:schemeClr val="tx1"/>
                </a:solidFill>
                <a:effectLst/>
                <a:latin typeface="+mn-lt"/>
                <a:ea typeface="+mn-ea"/>
                <a:cs typeface="+mn-cs"/>
              </a:rPr>
              <a:t>ajvar</a:t>
            </a:r>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Ska böckerna tryckas om?</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Nej.</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Försvinner något av innehållet?</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 planerar inte att stryka artiklar. Men flera artiklar kommer att </a:t>
            </a:r>
            <a:r>
              <a:rPr lang="sv-SE" sz="1200" b="1" kern="1200" dirty="0">
                <a:solidFill>
                  <a:schemeClr val="tx1"/>
                </a:solidFill>
                <a:effectLst/>
                <a:latin typeface="+mn-lt"/>
                <a:ea typeface="+mn-ea"/>
                <a:cs typeface="+mn-cs"/>
              </a:rPr>
              <a:t>omformuleras</a:t>
            </a:r>
            <a:r>
              <a:rPr lang="sv-SE" sz="1200" kern="1200" dirty="0">
                <a:solidFill>
                  <a:schemeClr val="tx1"/>
                </a:solidFill>
                <a:effectLst/>
                <a:latin typeface="+mn-lt"/>
                <a:ea typeface="+mn-ea"/>
                <a:cs typeface="+mn-cs"/>
              </a:rPr>
              <a:t> och förändras. Den </a:t>
            </a:r>
            <a:r>
              <a:rPr lang="sv-SE" sz="1200" b="1" kern="1200" dirty="0">
                <a:solidFill>
                  <a:schemeClr val="tx1"/>
                </a:solidFill>
                <a:effectLst/>
                <a:latin typeface="+mn-lt"/>
                <a:ea typeface="+mn-ea"/>
                <a:cs typeface="+mn-cs"/>
              </a:rPr>
              <a:t>första upplagan</a:t>
            </a:r>
            <a:r>
              <a:rPr lang="sv-SE" sz="1200" kern="1200" dirty="0">
                <a:solidFill>
                  <a:schemeClr val="tx1"/>
                </a:solidFill>
                <a:effectLst/>
                <a:latin typeface="+mn-lt"/>
                <a:ea typeface="+mn-ea"/>
                <a:cs typeface="+mn-cs"/>
              </a:rPr>
              <a:t> av ordboken kommer dock alltid att finnas </a:t>
            </a:r>
            <a:r>
              <a:rPr lang="sv-SE" sz="1200" b="1" kern="1200" dirty="0">
                <a:solidFill>
                  <a:schemeClr val="tx1"/>
                </a:solidFill>
                <a:effectLst/>
                <a:latin typeface="+mn-lt"/>
                <a:ea typeface="+mn-ea"/>
                <a:cs typeface="+mn-cs"/>
              </a:rPr>
              <a:t>tillgänglig</a:t>
            </a:r>
            <a:r>
              <a:rPr lang="sv-SE" sz="1200" kern="1200" dirty="0">
                <a:solidFill>
                  <a:schemeClr val="tx1"/>
                </a:solidFill>
                <a:effectLst/>
                <a:latin typeface="+mn-lt"/>
                <a:ea typeface="+mn-ea"/>
                <a:cs typeface="+mn-cs"/>
              </a:rPr>
              <a:t> parallellt.</a:t>
            </a:r>
          </a:p>
          <a:p>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Kommer innehållet att ändra utseende?</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Ja, vi kommer att presentera materialet på ett mycket </a:t>
            </a:r>
            <a:r>
              <a:rPr lang="sv-SE" sz="1200" b="1" kern="1200" dirty="0">
                <a:solidFill>
                  <a:schemeClr val="tx1"/>
                </a:solidFill>
                <a:effectLst/>
                <a:latin typeface="+mn-lt"/>
                <a:ea typeface="+mn-ea"/>
                <a:cs typeface="+mn-cs"/>
              </a:rPr>
              <a:t>tydligare sätt</a:t>
            </a:r>
            <a:r>
              <a:rPr lang="sv-SE" sz="1200" kern="1200" dirty="0">
                <a:solidFill>
                  <a:schemeClr val="tx1"/>
                </a:solidFill>
                <a:effectLst/>
                <a:latin typeface="+mn-lt"/>
                <a:ea typeface="+mn-ea"/>
                <a:cs typeface="+mn-cs"/>
              </a:rPr>
              <a:t>, så att det blir </a:t>
            </a:r>
            <a:r>
              <a:rPr lang="sv-SE" sz="1200" b="1" kern="1200" dirty="0">
                <a:solidFill>
                  <a:schemeClr val="tx1"/>
                </a:solidFill>
                <a:effectLst/>
                <a:latin typeface="+mn-lt"/>
                <a:ea typeface="+mn-ea"/>
                <a:cs typeface="+mn-cs"/>
              </a:rPr>
              <a:t>luftigare</a:t>
            </a:r>
            <a:r>
              <a:rPr lang="sv-SE" sz="1200" kern="1200" dirty="0">
                <a:solidFill>
                  <a:schemeClr val="tx1"/>
                </a:solidFill>
                <a:effectLst/>
                <a:latin typeface="+mn-lt"/>
                <a:ea typeface="+mn-ea"/>
                <a:cs typeface="+mn-cs"/>
              </a:rPr>
              <a:t> och lättare att hitta. Dessutom ska användaren få fler valmöjligheter, t.ex. kunna välja </a:t>
            </a:r>
            <a:r>
              <a:rPr lang="sv-SE" sz="1200" b="1" kern="1200" dirty="0">
                <a:solidFill>
                  <a:schemeClr val="tx1"/>
                </a:solidFill>
                <a:effectLst/>
                <a:latin typeface="+mn-lt"/>
                <a:ea typeface="+mn-ea"/>
                <a:cs typeface="+mn-cs"/>
              </a:rPr>
              <a:t>olika visningsvyer.</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Hör</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gärna av er! Vi har register över synpunkter och önskemål.</a:t>
            </a:r>
          </a:p>
          <a:p>
            <a:endParaRPr lang="sv-SE" dirty="0"/>
          </a:p>
        </p:txBody>
      </p:sp>
      <p:sp>
        <p:nvSpPr>
          <p:cNvPr id="4" name="Platshållare för bildnummer 3"/>
          <p:cNvSpPr>
            <a:spLocks noGrp="1"/>
          </p:cNvSpPr>
          <p:nvPr>
            <p:ph type="sldNum" sz="quarter" idx="10"/>
          </p:nvPr>
        </p:nvSpPr>
        <p:spPr/>
        <p:txBody>
          <a:bodyPr/>
          <a:lstStyle/>
          <a:p>
            <a:fld id="{1EFA8707-7AA6-4CA5-ADCA-2D84E9629332}" type="slidenum">
              <a:rPr lang="sv-SE" smtClean="0"/>
              <a:t>19</a:t>
            </a:fld>
            <a:endParaRPr lang="sv-SE"/>
          </a:p>
        </p:txBody>
      </p:sp>
    </p:spTree>
    <p:extLst>
      <p:ext uri="{BB962C8B-B14F-4D97-AF65-F5344CB8AC3E}">
        <p14:creationId xmlns:p14="http://schemas.microsoft.com/office/powerpoint/2010/main" val="4152177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DPS, Dictionary Production System, är en speciellt designad programvara för att skriva och producera ordböcker som har utvecklats av det franska företaget IDM och används av flera ordboksredaktioner i Europa och USA.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Oxford English Dictionary till exempel. </a:t>
            </a:r>
          </a:p>
          <a:p>
            <a:endParaRPr lang="sv-SE" dirty="0"/>
          </a:p>
        </p:txBody>
      </p:sp>
      <p:sp>
        <p:nvSpPr>
          <p:cNvPr id="4" name="Platshållare för bildnummer 3"/>
          <p:cNvSpPr>
            <a:spLocks noGrp="1"/>
          </p:cNvSpPr>
          <p:nvPr>
            <p:ph type="sldNum" sz="quarter" idx="10"/>
          </p:nvPr>
        </p:nvSpPr>
        <p:spPr/>
        <p:txBody>
          <a:bodyPr/>
          <a:lstStyle/>
          <a:p>
            <a:fld id="{1EFA8707-7AA6-4CA5-ADCA-2D84E9629332}" type="slidenum">
              <a:rPr lang="sv-SE" smtClean="0"/>
              <a:t>20</a:t>
            </a:fld>
            <a:endParaRPr lang="sv-SE"/>
          </a:p>
        </p:txBody>
      </p:sp>
    </p:spTree>
    <p:extLst>
      <p:ext uri="{BB962C8B-B14F-4D97-AF65-F5344CB8AC3E}">
        <p14:creationId xmlns:p14="http://schemas.microsoft.com/office/powerpoint/2010/main" val="998566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är Svenska Akademien?</a:t>
            </a:r>
          </a:p>
          <a:p>
            <a:endParaRPr lang="sv-SE" dirty="0"/>
          </a:p>
          <a:p>
            <a:r>
              <a:rPr lang="sv-SE" dirty="0"/>
              <a:t>Valspråket kanske är bekant? ”Snille &amp; smak” </a:t>
            </a:r>
            <a:r>
              <a:rPr lang="sv-SE" sz="1200" kern="1200" baseline="0" dirty="0">
                <a:solidFill>
                  <a:schemeClr val="tx1"/>
                </a:solidFill>
                <a:effectLst/>
                <a:latin typeface="+mn-lt"/>
                <a:ea typeface="+mn-ea"/>
                <a:cs typeface="+mn-cs"/>
              </a:rPr>
              <a:t> - d</a:t>
            </a:r>
            <a:r>
              <a:rPr lang="sv-SE" sz="1200" kern="1200" dirty="0">
                <a:solidFill>
                  <a:schemeClr val="tx1"/>
                </a:solidFill>
                <a:effectLst/>
                <a:latin typeface="+mn-lt"/>
                <a:ea typeface="+mn-ea"/>
                <a:cs typeface="+mn-cs"/>
              </a:rPr>
              <a:t>e här orden betydde</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inte riktigt detsamma då som de gör nu: </a:t>
            </a:r>
            <a:r>
              <a:rPr lang="sv-SE" sz="1200" i="1" kern="1200" dirty="0">
                <a:solidFill>
                  <a:schemeClr val="tx1"/>
                </a:solidFill>
                <a:effectLst/>
                <a:latin typeface="+mn-lt"/>
                <a:ea typeface="+mn-ea"/>
                <a:cs typeface="+mn-cs"/>
              </a:rPr>
              <a:t>snille</a:t>
            </a:r>
            <a:r>
              <a:rPr lang="sv-SE" sz="1200" kern="1200" dirty="0">
                <a:solidFill>
                  <a:schemeClr val="tx1"/>
                </a:solidFill>
                <a:effectLst/>
                <a:latin typeface="+mn-lt"/>
                <a:ea typeface="+mn-ea"/>
                <a:cs typeface="+mn-cs"/>
              </a:rPr>
              <a:t> = talang eller begåvning, och </a:t>
            </a:r>
            <a:r>
              <a:rPr lang="sv-SE" sz="1200" i="1" kern="1200" dirty="0">
                <a:solidFill>
                  <a:schemeClr val="tx1"/>
                </a:solidFill>
                <a:effectLst/>
                <a:latin typeface="+mn-lt"/>
                <a:ea typeface="+mn-ea"/>
                <a:cs typeface="+mn-cs"/>
              </a:rPr>
              <a:t>smak</a:t>
            </a:r>
            <a:r>
              <a:rPr lang="sv-SE" sz="1200" kern="1200" dirty="0">
                <a:solidFill>
                  <a:schemeClr val="tx1"/>
                </a:solidFill>
                <a:effectLst/>
                <a:latin typeface="+mn-lt"/>
                <a:ea typeface="+mn-ea"/>
                <a:cs typeface="+mn-cs"/>
              </a:rPr>
              <a:t> = ett utmärkt förstånd och lysande intellekt. </a:t>
            </a:r>
          </a:p>
          <a:p>
            <a:endParaRPr lang="sv-SE" dirty="0"/>
          </a:p>
          <a:p>
            <a:r>
              <a:rPr lang="sv-SE" dirty="0"/>
              <a:t>Inspirerad av Franska Akademien</a:t>
            </a:r>
            <a:r>
              <a:rPr lang="sv-SE" baseline="0" dirty="0"/>
              <a:t> v</a:t>
            </a:r>
            <a:r>
              <a:rPr lang="sv-SE" dirty="0"/>
              <a:t>ars ordbok skrevs av ledamöterna.</a:t>
            </a:r>
          </a:p>
          <a:p>
            <a:endParaRPr lang="sv-SE" dirty="0"/>
          </a:p>
          <a:p>
            <a:r>
              <a:rPr lang="sv-SE" dirty="0"/>
              <a:t>Kungen tänkte först ha tjugo ledamöter, hälften av antalet ledamöter i Franska Akademien, men sedan blev</a:t>
            </a:r>
            <a:r>
              <a:rPr lang="sv-SE" baseline="0" dirty="0"/>
              <a:t> det</a:t>
            </a:r>
            <a:r>
              <a:rPr lang="sv-SE" dirty="0"/>
              <a:t> aderton eftersom det ordet klingade vackrare. </a:t>
            </a:r>
          </a:p>
          <a:p>
            <a:endParaRPr lang="sv-SE" dirty="0"/>
          </a:p>
          <a:p>
            <a:r>
              <a:rPr lang="sv-SE" dirty="0" err="1"/>
              <a:t>Instagram</a:t>
            </a:r>
            <a:r>
              <a:rPr lang="sv-SE" dirty="0"/>
              <a:t> @</a:t>
            </a:r>
            <a:r>
              <a:rPr lang="sv-SE" dirty="0" err="1"/>
              <a:t>de_aderton</a:t>
            </a:r>
            <a:endParaRPr lang="sv-SE" dirty="0"/>
          </a:p>
          <a:p>
            <a:endParaRPr lang="sv-SE" dirty="0"/>
          </a:p>
        </p:txBody>
      </p:sp>
      <p:sp>
        <p:nvSpPr>
          <p:cNvPr id="4" name="Platshållare för bildnummer 3"/>
          <p:cNvSpPr>
            <a:spLocks noGrp="1"/>
          </p:cNvSpPr>
          <p:nvPr>
            <p:ph type="sldNum" sz="quarter" idx="10"/>
          </p:nvPr>
        </p:nvSpPr>
        <p:spPr/>
        <p:txBody>
          <a:bodyPr/>
          <a:lstStyle/>
          <a:p>
            <a:fld id="{9B1FEEA0-1853-4D4A-A9E8-E9977A9E3CEE}" type="slidenum">
              <a:rPr lang="sv-SE" smtClean="0"/>
              <a:t>2</a:t>
            </a:fld>
            <a:endParaRPr lang="sv-SE"/>
          </a:p>
        </p:txBody>
      </p:sp>
    </p:spTree>
    <p:extLst>
      <p:ext uri="{BB962C8B-B14F-4D97-AF65-F5344CB8AC3E}">
        <p14:creationId xmlns:p14="http://schemas.microsoft.com/office/powerpoint/2010/main" val="2743579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SAOL</a:t>
            </a:r>
          </a:p>
          <a:p>
            <a:pPr marL="0" lvl="0" indent="0">
              <a:buFont typeface="Arial" panose="020B0604020202020204" pitchFamily="34" charset="0"/>
              <a:buNone/>
            </a:pPr>
            <a:r>
              <a:rPr lang="sv-SE" sz="1200" dirty="0">
                <a:solidFill>
                  <a:schemeClr val="tx2"/>
                </a:solidFill>
                <a:latin typeface="Segoe UI" panose="020B0502040204020203" pitchFamily="34" charset="0"/>
                <a:ea typeface="Segoe UI" panose="020B0502040204020203" pitchFamily="34" charset="0"/>
                <a:cs typeface="Segoe UI" panose="020B0502040204020203" pitchFamily="34" charset="0"/>
              </a:rPr>
              <a:t>ca 126 000 ord, ny utgåva ungefär vart tionde år</a:t>
            </a:r>
          </a:p>
          <a:p>
            <a:pPr marL="0" lvl="0" indent="0">
              <a:buFont typeface="Arial" panose="020B0604020202020204" pitchFamily="34" charset="0"/>
              <a:buNone/>
            </a:pPr>
            <a:r>
              <a:rPr lang="sv-SE" sz="1200" dirty="0">
                <a:solidFill>
                  <a:schemeClr val="tx2"/>
                </a:solidFill>
                <a:latin typeface="Segoe UI" panose="020B0502040204020203" pitchFamily="34" charset="0"/>
                <a:ea typeface="Segoe UI" panose="020B0502040204020203" pitchFamily="34" charset="0"/>
                <a:cs typeface="Segoe UI" panose="020B0502040204020203" pitchFamily="34" charset="0"/>
              </a:rPr>
              <a:t>uppgifter om stavning, böjning, stil och bruklighet samt i många fall även betydelse</a:t>
            </a:r>
          </a:p>
          <a:p>
            <a:pPr marL="0" indent="0">
              <a:buFont typeface="Arial" panose="020B0604020202020204" pitchFamily="34" charset="0"/>
              <a:buNone/>
            </a:pPr>
            <a:r>
              <a:rPr lang="sv-SE" sz="1200" dirty="0">
                <a:solidFill>
                  <a:schemeClr val="tx2"/>
                </a:solidFill>
                <a:latin typeface="Segoe UI" panose="020B0502040204020203" pitchFamily="34" charset="0"/>
                <a:ea typeface="Segoe UI" panose="020B0502040204020203" pitchFamily="34" charset="0"/>
                <a:cs typeface="Segoe UI" panose="020B0502040204020203" pitchFamily="34" charset="0"/>
              </a:rPr>
              <a:t>fjortonde upplagan publicerades 2015 ny kommer 2025</a:t>
            </a:r>
          </a:p>
          <a:p>
            <a:pPr marL="0" lvl="0" indent="0">
              <a:buFont typeface="Arial" panose="020B0604020202020204" pitchFamily="34" charset="0"/>
              <a:buNone/>
            </a:pPr>
            <a:r>
              <a:rPr lang="sv-SE" sz="1200" dirty="0">
                <a:solidFill>
                  <a:schemeClr val="tx2"/>
                </a:solidFill>
                <a:latin typeface="Segoe UI" panose="020B0502040204020203" pitchFamily="34" charset="0"/>
                <a:ea typeface="Segoe UI" panose="020B0502040204020203" pitchFamily="34" charset="0"/>
                <a:cs typeface="Segoe UI" panose="020B0502040204020203" pitchFamily="34" charset="0"/>
              </a:rPr>
              <a:t>gratis app med bland annat korsordshjälp </a:t>
            </a:r>
          </a:p>
          <a:p>
            <a:endParaRPr lang="sv-SE" dirty="0"/>
          </a:p>
        </p:txBody>
      </p:sp>
      <p:sp>
        <p:nvSpPr>
          <p:cNvPr id="4" name="Platshållare för bildnummer 3"/>
          <p:cNvSpPr>
            <a:spLocks noGrp="1"/>
          </p:cNvSpPr>
          <p:nvPr>
            <p:ph type="sldNum" sz="quarter" idx="10"/>
          </p:nvPr>
        </p:nvSpPr>
        <p:spPr/>
        <p:txBody>
          <a:bodyPr/>
          <a:lstStyle/>
          <a:p>
            <a:fld id="{9B1FEEA0-1853-4D4A-A9E8-E9977A9E3CEE}" type="slidenum">
              <a:rPr lang="sv-SE" smtClean="0"/>
              <a:t>22</a:t>
            </a:fld>
            <a:endParaRPr lang="sv-SE"/>
          </a:p>
        </p:txBody>
      </p:sp>
    </p:spTree>
    <p:extLst>
      <p:ext uri="{BB962C8B-B14F-4D97-AF65-F5344CB8AC3E}">
        <p14:creationId xmlns:p14="http://schemas.microsoft.com/office/powerpoint/2010/main" val="1272475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Arial" panose="020B0604020202020204" pitchFamily="34" charset="0"/>
              <a:buNone/>
            </a:pPr>
            <a:r>
              <a:rPr lang="sv-SE" sz="1200" dirty="0">
                <a:solidFill>
                  <a:schemeClr val="tx2"/>
                </a:solidFill>
                <a:latin typeface="Segoe UI" panose="020B0502040204020203" pitchFamily="34" charset="0"/>
                <a:ea typeface="Segoe UI" panose="020B0502040204020203" pitchFamily="34" charset="0"/>
                <a:cs typeface="Segoe UI" panose="020B0502040204020203" pitchFamily="34" charset="0"/>
              </a:rPr>
              <a:t>SO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solidFill>
                  <a:schemeClr val="tx2"/>
                </a:solidFill>
                <a:latin typeface="Segoe UI" panose="020B0502040204020203" pitchFamily="34" charset="0"/>
                <a:ea typeface="Segoe UI" panose="020B0502040204020203" pitchFamily="34" charset="0"/>
                <a:cs typeface="Segoe UI" panose="020B0502040204020203" pitchFamily="34" charset="0"/>
              </a:rPr>
              <a:t>Första upplagan publicerades 2009 och en ny digital version kom 2021.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solidFill>
                  <a:schemeClr val="tx2"/>
                </a:solidFill>
                <a:latin typeface="Segoe UI" panose="020B0502040204020203" pitchFamily="34" charset="0"/>
                <a:ea typeface="Segoe UI" panose="020B0502040204020203" pitchFamily="34" charset="0"/>
                <a:cs typeface="Segoe UI" panose="020B0502040204020203" pitchFamily="34" charset="0"/>
              </a:rPr>
              <a:t>ca 65 000 ord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solidFill>
                  <a:schemeClr val="tx2"/>
                </a:solidFill>
                <a:latin typeface="Segoe UI" panose="020B0502040204020203" pitchFamily="34" charset="0"/>
                <a:ea typeface="Segoe UI" panose="020B0502040204020203" pitchFamily="34" charset="0"/>
                <a:cs typeface="Segoe UI" panose="020B0502040204020203" pitchFamily="34" charset="0"/>
              </a:rPr>
              <a:t>gratis app med bland annat inläst uttal</a:t>
            </a:r>
          </a:p>
          <a:p>
            <a:r>
              <a:rPr lang="sv-SE" sz="1200" dirty="0">
                <a:solidFill>
                  <a:schemeClr val="tx2"/>
                </a:solidFill>
                <a:latin typeface="Segoe UI" panose="020B0502040204020203" pitchFamily="34" charset="0"/>
                <a:ea typeface="Segoe UI" panose="020B0502040204020203" pitchFamily="34" charset="0"/>
                <a:cs typeface="Segoe UI" panose="020B0502040204020203" pitchFamily="34" charset="0"/>
              </a:rPr>
              <a:t>Du kan söka på flera ord, till exempel ”kasta in handduken” = ge upp. </a:t>
            </a:r>
          </a:p>
          <a:p>
            <a:r>
              <a:rPr lang="sv-SE" sz="1200" dirty="0">
                <a:solidFill>
                  <a:schemeClr val="tx2"/>
                </a:solidFill>
                <a:latin typeface="Segoe UI" panose="020B0502040204020203" pitchFamily="34" charset="0"/>
                <a:ea typeface="Segoe UI" panose="020B0502040204020203" pitchFamily="34" charset="0"/>
                <a:cs typeface="Segoe UI" panose="020B0502040204020203" pitchFamily="34" charset="0"/>
              </a:rPr>
              <a:t>I </a:t>
            </a:r>
            <a:r>
              <a:rPr lang="sv-SE" sz="1200" dirty="0" err="1">
                <a:solidFill>
                  <a:schemeClr val="tx2"/>
                </a:solidFill>
                <a:latin typeface="Segoe UI" panose="020B0502040204020203" pitchFamily="34" charset="0"/>
                <a:ea typeface="Segoe UI" panose="020B0502040204020203" pitchFamily="34" charset="0"/>
                <a:cs typeface="Segoe UI" panose="020B0502040204020203" pitchFamily="34" charset="0"/>
              </a:rPr>
              <a:t>appen</a:t>
            </a:r>
            <a:r>
              <a:rPr lang="sv-SE" sz="1200" dirty="0">
                <a:solidFill>
                  <a:schemeClr val="tx2"/>
                </a:solidFill>
                <a:latin typeface="Segoe UI" panose="020B0502040204020203" pitchFamily="34" charset="0"/>
                <a:ea typeface="Segoe UI" panose="020B0502040204020203" pitchFamily="34" charset="0"/>
                <a:cs typeface="Segoe UI" panose="020B0502040204020203" pitchFamily="34" charset="0"/>
              </a:rPr>
              <a:t> ges också ”Dagens ord”.</a:t>
            </a:r>
          </a:p>
          <a:p>
            <a:endParaRPr lang="sv-SE" dirty="0"/>
          </a:p>
          <a:p>
            <a:endParaRPr lang="sv-SE" dirty="0"/>
          </a:p>
        </p:txBody>
      </p:sp>
      <p:sp>
        <p:nvSpPr>
          <p:cNvPr id="4" name="Platshållare för bildnummer 3"/>
          <p:cNvSpPr>
            <a:spLocks noGrp="1"/>
          </p:cNvSpPr>
          <p:nvPr>
            <p:ph type="sldNum" sz="quarter" idx="10"/>
          </p:nvPr>
        </p:nvSpPr>
        <p:spPr/>
        <p:txBody>
          <a:bodyPr/>
          <a:lstStyle/>
          <a:p>
            <a:fld id="{9B1FEEA0-1853-4D4A-A9E8-E9977A9E3CEE}" type="slidenum">
              <a:rPr lang="sv-SE" smtClean="0"/>
              <a:t>23</a:t>
            </a:fld>
            <a:endParaRPr lang="sv-SE"/>
          </a:p>
        </p:txBody>
      </p:sp>
    </p:spTree>
    <p:extLst>
      <p:ext uri="{BB962C8B-B14F-4D97-AF65-F5344CB8AC3E}">
        <p14:creationId xmlns:p14="http://schemas.microsoft.com/office/powerpoint/2010/main" val="2354992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olika sökmöjligheterna. </a:t>
            </a:r>
          </a:p>
        </p:txBody>
      </p:sp>
      <p:sp>
        <p:nvSpPr>
          <p:cNvPr id="4" name="Platshållare för bildnummer 3"/>
          <p:cNvSpPr>
            <a:spLocks noGrp="1"/>
          </p:cNvSpPr>
          <p:nvPr>
            <p:ph type="sldNum" sz="quarter" idx="10"/>
          </p:nvPr>
        </p:nvSpPr>
        <p:spPr/>
        <p:txBody>
          <a:bodyPr/>
          <a:lstStyle/>
          <a:p>
            <a:fld id="{9B1FEEA0-1853-4D4A-A9E8-E9977A9E3CEE}" type="slidenum">
              <a:rPr lang="sv-SE" smtClean="0"/>
              <a:t>24</a:t>
            </a:fld>
            <a:endParaRPr lang="sv-SE"/>
          </a:p>
        </p:txBody>
      </p:sp>
    </p:spTree>
    <p:extLst>
      <p:ext uri="{BB962C8B-B14F-4D97-AF65-F5344CB8AC3E}">
        <p14:creationId xmlns:p14="http://schemas.microsoft.com/office/powerpoint/2010/main" val="3075332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B1FEEA0-1853-4D4A-A9E8-E9977A9E3CEE}" type="slidenum">
              <a:rPr lang="sv-SE" smtClean="0"/>
              <a:t>25</a:t>
            </a:fld>
            <a:endParaRPr lang="sv-SE"/>
          </a:p>
        </p:txBody>
      </p:sp>
    </p:spTree>
    <p:extLst>
      <p:ext uri="{BB962C8B-B14F-4D97-AF65-F5344CB8AC3E}">
        <p14:creationId xmlns:p14="http://schemas.microsoft.com/office/powerpoint/2010/main" val="4068843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Jubileumsboken om SAOB publiceras våren -24</a:t>
            </a:r>
          </a:p>
          <a:p>
            <a:r>
              <a:rPr lang="sv-SE" dirty="0"/>
              <a:t>Texter</a:t>
            </a:r>
            <a:r>
              <a:rPr lang="sv-SE" baseline="0" dirty="0"/>
              <a:t> av bland annat </a:t>
            </a:r>
          </a:p>
          <a:p>
            <a:r>
              <a:rPr lang="sv-SE" sz="1200" kern="1200" dirty="0">
                <a:solidFill>
                  <a:schemeClr val="tx1"/>
                </a:solidFill>
                <a:effectLst/>
                <a:latin typeface="+mn-lt"/>
                <a:ea typeface="+mn-ea"/>
                <a:cs typeface="+mn-cs"/>
              </a:rPr>
              <a:t>Sara </a:t>
            </a:r>
            <a:r>
              <a:rPr lang="sv-SE" sz="1200" kern="1200" dirty="0" err="1">
                <a:solidFill>
                  <a:schemeClr val="tx1"/>
                </a:solidFill>
                <a:effectLst/>
                <a:latin typeface="+mn-lt"/>
                <a:ea typeface="+mn-ea"/>
                <a:cs typeface="+mn-cs"/>
              </a:rPr>
              <a:t>Lövestam</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Fredrik Lindström</a:t>
            </a:r>
          </a:p>
          <a:p>
            <a:endParaRPr lang="sv-SE" dirty="0"/>
          </a:p>
        </p:txBody>
      </p:sp>
      <p:sp>
        <p:nvSpPr>
          <p:cNvPr id="4" name="Platshållare för bildnummer 3"/>
          <p:cNvSpPr>
            <a:spLocks noGrp="1"/>
          </p:cNvSpPr>
          <p:nvPr>
            <p:ph type="sldNum" sz="quarter" idx="10"/>
          </p:nvPr>
        </p:nvSpPr>
        <p:spPr/>
        <p:txBody>
          <a:bodyPr/>
          <a:lstStyle/>
          <a:p>
            <a:fld id="{1EFA8707-7AA6-4CA5-ADCA-2D84E9629332}" type="slidenum">
              <a:rPr lang="sv-SE" smtClean="0"/>
              <a:t>26</a:t>
            </a:fld>
            <a:endParaRPr lang="sv-SE"/>
          </a:p>
        </p:txBody>
      </p:sp>
    </p:spTree>
    <p:extLst>
      <p:ext uri="{BB962C8B-B14F-4D97-AF65-F5344CB8AC3E}">
        <p14:creationId xmlns:p14="http://schemas.microsoft.com/office/powerpoint/2010/main" val="3678043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1983 - </a:t>
            </a:r>
            <a:r>
              <a:rPr lang="sv-SE" baseline="0" dirty="0"/>
              <a:t>projekt vid Göteborgs universitet där de </a:t>
            </a:r>
            <a:r>
              <a:rPr lang="sv-SE" dirty="0"/>
              <a:t>tryckta volymerna av SAOB</a:t>
            </a:r>
            <a:r>
              <a:rPr lang="sv-SE" baseline="0" dirty="0"/>
              <a:t> lästes in optiskt.</a:t>
            </a:r>
          </a:p>
          <a:p>
            <a:endParaRPr lang="sv-SE" baseline="0" dirty="0"/>
          </a:p>
          <a:p>
            <a:r>
              <a:rPr lang="sv-SE" baseline="0" dirty="0"/>
              <a:t>Hemsida </a:t>
            </a:r>
            <a:r>
              <a:rPr lang="sv-SE" dirty="0"/>
              <a:t>1997 som inte längre uppdateras - slutar på ordet TYNA (2009), med många inskanningsfel.</a:t>
            </a:r>
          </a:p>
          <a:p>
            <a:endParaRPr lang="sv-SE" dirty="0"/>
          </a:p>
          <a:p>
            <a:r>
              <a:rPr lang="sv-SE" dirty="0"/>
              <a:t>2011 startades ett projekt med att digitalisera all</a:t>
            </a:r>
            <a:r>
              <a:rPr lang="sv-SE" baseline="0" dirty="0"/>
              <a:t> text </a:t>
            </a:r>
            <a:r>
              <a:rPr lang="sv-SE" dirty="0"/>
              <a:t>teckenrätt.</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Century Schoolbook SAOB" panose="020406040505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dirty="0">
                <a:latin typeface="Century Schoolbook SAOB" panose="02040604050505020304" pitchFamily="18" charset="0"/>
              </a:rPr>
              <a:t>saob.se har varit i drift sedan 2016 med ca 10</a:t>
            </a:r>
            <a:r>
              <a:rPr lang="sv-SE" sz="1200" baseline="0" dirty="0">
                <a:latin typeface="Century Schoolbook SAOB" panose="02040604050505020304" pitchFamily="18" charset="0"/>
              </a:rPr>
              <a:t> </a:t>
            </a:r>
            <a:r>
              <a:rPr lang="sv-SE" sz="1200" dirty="0">
                <a:latin typeface="Century Schoolbook SAOB" panose="02040604050505020304" pitchFamily="18" charset="0"/>
              </a:rPr>
              <a:t>000 besök per dag </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Century Schoolbook SAOB" panose="020406040505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dirty="0">
                <a:latin typeface="Century Schoolbook SAOB" panose="02040604050505020304" pitchFamily="18" charset="0"/>
              </a:rPr>
              <a:t>Längsta ordet: afdelningsområdeslandstormsbefälhafvare</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Century Schoolbook SAOB" panose="020406040505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dirty="0">
                <a:latin typeface="Century Schoolbook SAOB" panose="02040604050505020304" pitchFamily="18" charset="0"/>
              </a:rPr>
              <a:t>Under 140 års verksamhet har ordboksredaktionen sett många tekniska nyheter presenteras, som t. ex. skrivmaskinen, kulspetspennan, kopieringsmaskinen och datorn. </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Century Schoolbook SAOB" panose="020406040505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dirty="0">
                <a:latin typeface="Century Schoolbook SAOB" panose="02040604050505020304" pitchFamily="18" charset="0"/>
              </a:rPr>
              <a:t>En av redaktörerna i början av 1900-talet sägs ha varit rädd för att telefonera. Han skulle nog ha blivit skakad om han sett hur redaktionen arbetar idag! </a:t>
            </a:r>
          </a:p>
          <a:p>
            <a:endParaRPr lang="sv-SE" dirty="0"/>
          </a:p>
        </p:txBody>
      </p:sp>
      <p:sp>
        <p:nvSpPr>
          <p:cNvPr id="4" name="Platshållare för bildnummer 3"/>
          <p:cNvSpPr>
            <a:spLocks noGrp="1"/>
          </p:cNvSpPr>
          <p:nvPr>
            <p:ph type="sldNum" sz="quarter" idx="10"/>
          </p:nvPr>
        </p:nvSpPr>
        <p:spPr/>
        <p:txBody>
          <a:bodyPr/>
          <a:lstStyle/>
          <a:p>
            <a:fld id="{9B1FEEA0-1853-4D4A-A9E8-E9977A9E3CEE}" type="slidenum">
              <a:rPr lang="sv-SE" smtClean="0"/>
              <a:t>27</a:t>
            </a:fld>
            <a:endParaRPr lang="sv-SE"/>
          </a:p>
        </p:txBody>
      </p:sp>
    </p:spTree>
    <p:extLst>
      <p:ext uri="{BB962C8B-B14F-4D97-AF65-F5344CB8AC3E}">
        <p14:creationId xmlns:p14="http://schemas.microsoft.com/office/powerpoint/2010/main" val="2859133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11</a:t>
            </a:r>
            <a:r>
              <a:rPr lang="sv-SE" b="1" baseline="0" dirty="0"/>
              <a:t> </a:t>
            </a:r>
            <a:r>
              <a:rPr lang="sv-SE" b="1" dirty="0"/>
              <a:t>000 följare </a:t>
            </a:r>
            <a:r>
              <a:rPr lang="sv-SE" dirty="0"/>
              <a:t>– här får du</a:t>
            </a:r>
            <a:r>
              <a:rPr lang="sv-SE" baseline="0" dirty="0"/>
              <a:t> veta mer om ordboksredaktionen och läsa om ord du inte visste fanns.</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 </a:t>
            </a:r>
            <a:r>
              <a:rPr lang="sv-SE" dirty="0"/>
              <a:t>Tack för visat</a:t>
            </a:r>
            <a:r>
              <a:rPr lang="sv-SE" baseline="0" dirty="0"/>
              <a:t> intresse!</a:t>
            </a:r>
            <a:endParaRPr lang="sv-SE" dirty="0"/>
          </a:p>
          <a:p>
            <a:endParaRPr lang="sv-SE" dirty="0"/>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9B1FEEA0-1853-4D4A-A9E8-E9977A9E3CEE}" type="slidenum">
              <a:rPr lang="sv-SE" smtClean="0"/>
              <a:t>29</a:t>
            </a:fld>
            <a:endParaRPr lang="sv-SE"/>
          </a:p>
        </p:txBody>
      </p:sp>
    </p:spTree>
    <p:extLst>
      <p:ext uri="{BB962C8B-B14F-4D97-AF65-F5344CB8AC3E}">
        <p14:creationId xmlns:p14="http://schemas.microsoft.com/office/powerpoint/2010/main" val="420665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Visa</a:t>
            </a:r>
            <a:r>
              <a:rPr lang="sv-SE" baseline="0" dirty="0"/>
              <a:t> &amp; skicka runt pappskivan med stadgarna.</a:t>
            </a:r>
          </a:p>
          <a:p>
            <a:endParaRPr lang="sv-SE" baseline="0" dirty="0"/>
          </a:p>
        </p:txBody>
      </p:sp>
      <p:sp>
        <p:nvSpPr>
          <p:cNvPr id="4" name="Platshållare för bildnummer 3"/>
          <p:cNvSpPr>
            <a:spLocks noGrp="1"/>
          </p:cNvSpPr>
          <p:nvPr>
            <p:ph type="sldNum" sz="quarter" idx="10"/>
          </p:nvPr>
        </p:nvSpPr>
        <p:spPr/>
        <p:txBody>
          <a:bodyPr/>
          <a:lstStyle/>
          <a:p>
            <a:fld id="{9B1FEEA0-1853-4D4A-A9E8-E9977A9E3CEE}" type="slidenum">
              <a:rPr lang="sv-SE" smtClean="0"/>
              <a:t>3</a:t>
            </a:fld>
            <a:endParaRPr lang="sv-SE"/>
          </a:p>
        </p:txBody>
      </p:sp>
    </p:spTree>
    <p:extLst>
      <p:ext uri="{BB962C8B-B14F-4D97-AF65-F5344CB8AC3E}">
        <p14:creationId xmlns:p14="http://schemas.microsoft.com/office/powerpoint/2010/main" val="166761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Visa</a:t>
            </a:r>
            <a:r>
              <a:rPr lang="sv-SE" baseline="0" dirty="0"/>
              <a:t> &amp; skicka runt pappskivan med utdraget ur första handskrivna ordboken.</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Ledamöterna fördelade bokstäverna mellan sig genom lottning</a:t>
            </a:r>
            <a:r>
              <a:rPr lang="sv-SE" sz="1200" kern="1200" baseline="0" dirty="0">
                <a:solidFill>
                  <a:schemeClr val="tx1"/>
                </a:solidFill>
                <a:effectLst/>
                <a:latin typeface="+mn-lt"/>
                <a:ea typeface="+mn-ea"/>
                <a:cs typeface="+mn-cs"/>
              </a:rPr>
              <a:t> </a:t>
            </a:r>
            <a:r>
              <a:rPr lang="sv-SE" altLang="sv-SE" sz="1200" dirty="0">
                <a:latin typeface="Century Schoolbook SAOB" pitchFamily="18" charset="0"/>
              </a:rPr>
              <a:t>enligt mönster från franska akademien.</a:t>
            </a:r>
            <a:endParaRPr lang="sv-S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v-SE" altLang="sv-SE" sz="1200" dirty="0">
                <a:latin typeface="Century Schoolbook SAOB" pitchFamily="18" charset="0"/>
              </a:rPr>
              <a:t>Johan Henric Kellgren fick bokstäverna A och U.</a:t>
            </a:r>
            <a:endParaRPr lang="sv-SE" sz="1200" dirty="0">
              <a:latin typeface="Century Schoolbook SAOB" panose="020406040505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Ledamöterna läse upp och diskuterade orden under Akademiens sammankomster</a:t>
            </a:r>
            <a:r>
              <a:rPr lang="sv-SE" sz="1200" kern="1200" baseline="0" dirty="0">
                <a:solidFill>
                  <a:schemeClr val="tx1"/>
                </a:solidFill>
                <a:effectLst/>
                <a:latin typeface="+mn-lt"/>
                <a:ea typeface="+mn-ea"/>
                <a:cs typeface="+mn-cs"/>
              </a:rPr>
              <a:t>, i</a:t>
            </a:r>
            <a:r>
              <a:rPr lang="sv-SE" sz="1200" kern="1200" dirty="0">
                <a:solidFill>
                  <a:schemeClr val="tx1"/>
                </a:solidFill>
                <a:effectLst/>
                <a:latin typeface="+mn-lt"/>
                <a:ea typeface="+mn-ea"/>
                <a:cs typeface="+mn-cs"/>
              </a:rPr>
              <a:t>bland hann de med upp till 100 ord/dag.</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Tror ni</a:t>
            </a:r>
            <a:r>
              <a:rPr lang="sv-SE" sz="1200" kern="1200" baseline="0" dirty="0">
                <a:solidFill>
                  <a:schemeClr val="tx1"/>
                </a:solidFill>
                <a:effectLst/>
                <a:latin typeface="+mn-lt"/>
                <a:ea typeface="+mn-ea"/>
                <a:cs typeface="+mn-cs"/>
              </a:rPr>
              <a:t> det var en effektiv arbetsmetod? </a:t>
            </a:r>
            <a:r>
              <a:rPr lang="sv-SE" sz="1200" kern="1200" baseline="0" dirty="0">
                <a:solidFill>
                  <a:schemeClr val="tx1"/>
                </a:solidFill>
                <a:effectLst/>
                <a:latin typeface="Century Schoolbook SAOB" panose="02040604050505020304" pitchFamily="18" charset="0"/>
                <a:ea typeface="+mn-ea"/>
                <a:cs typeface="+mn-cs"/>
              </a:rPr>
              <a:t>V</a:t>
            </a:r>
            <a:r>
              <a:rPr lang="sv-SE" sz="1200" dirty="0">
                <a:latin typeface="Century Schoolbook SAOB" panose="02040604050505020304" pitchFamily="18" charset="0"/>
              </a:rPr>
              <a:t>erksamheten avstannade 1814.</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Century Schoolbook SAOB" panose="02040604050505020304"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Problemen var främmande ord, nödvändiga grammatiska upplysningar och facktermer som ledamöterna inte kände till – de var teologer, litteraturkritiker,</a:t>
            </a:r>
            <a:r>
              <a:rPr lang="sv-SE" sz="1200" kern="1200" baseline="0" dirty="0">
                <a:solidFill>
                  <a:schemeClr val="tx1"/>
                </a:solidFill>
                <a:effectLst/>
                <a:latin typeface="+mn-lt"/>
                <a:ea typeface="+mn-ea"/>
                <a:cs typeface="+mn-cs"/>
              </a:rPr>
              <a:t> historiker med mera, de flesta ej språkvetare.</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r>
              <a:rPr lang="sv-SE" dirty="0"/>
              <a:t> </a:t>
            </a:r>
          </a:p>
        </p:txBody>
      </p:sp>
      <p:sp>
        <p:nvSpPr>
          <p:cNvPr id="4" name="Platshållare för bildnummer 3"/>
          <p:cNvSpPr>
            <a:spLocks noGrp="1"/>
          </p:cNvSpPr>
          <p:nvPr>
            <p:ph type="sldNum" sz="quarter" idx="10"/>
          </p:nvPr>
        </p:nvSpPr>
        <p:spPr/>
        <p:txBody>
          <a:bodyPr/>
          <a:lstStyle/>
          <a:p>
            <a:fld id="{9B1FEEA0-1853-4D4A-A9E8-E9977A9E3CEE}" type="slidenum">
              <a:rPr lang="sv-SE" smtClean="0"/>
              <a:t>4</a:t>
            </a:fld>
            <a:endParaRPr lang="sv-SE"/>
          </a:p>
        </p:txBody>
      </p:sp>
    </p:spTree>
    <p:extLst>
      <p:ext uri="{BB962C8B-B14F-4D97-AF65-F5344CB8AC3E}">
        <p14:creationId xmlns:p14="http://schemas.microsoft.com/office/powerpoint/2010/main" val="314002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Två professorer i nordiska språk i Lund - Theodor </a:t>
            </a:r>
            <a:r>
              <a:rPr lang="sv-SE" sz="1200" kern="1200" dirty="0" err="1">
                <a:solidFill>
                  <a:schemeClr val="tx1"/>
                </a:solidFill>
                <a:effectLst/>
                <a:latin typeface="+mn-lt"/>
                <a:ea typeface="+mn-ea"/>
                <a:cs typeface="+mn-cs"/>
              </a:rPr>
              <a:t>Wisén</a:t>
            </a:r>
            <a:r>
              <a:rPr lang="sv-SE" sz="1200" kern="1200" dirty="0">
                <a:solidFill>
                  <a:schemeClr val="tx1"/>
                </a:solidFill>
                <a:effectLst/>
                <a:latin typeface="+mn-lt"/>
                <a:ea typeface="+mn-ea"/>
                <a:cs typeface="+mn-cs"/>
              </a:rPr>
              <a:t>, även akademiledamot &amp; Knut</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Fredrik </a:t>
            </a:r>
            <a:r>
              <a:rPr lang="sv-SE" sz="1200" kern="1200" dirty="0" err="1">
                <a:solidFill>
                  <a:schemeClr val="tx1"/>
                </a:solidFill>
                <a:effectLst/>
                <a:latin typeface="+mn-lt"/>
                <a:ea typeface="+mn-ea"/>
                <a:cs typeface="+mn-cs"/>
              </a:rPr>
              <a:t>Söderwall</a:t>
            </a:r>
            <a:r>
              <a:rPr lang="sv-SE" sz="1200" kern="1200" dirty="0">
                <a:solidFill>
                  <a:schemeClr val="tx1"/>
                </a:solidFill>
                <a:effectLst/>
                <a:latin typeface="+mn-lt"/>
                <a:ea typeface="+mn-ea"/>
                <a:cs typeface="+mn-cs"/>
              </a:rPr>
              <a:t> (han med medeltidsordboken &amp; pallen) tog sig an projektet. Lund eftersom de verkade här.</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De organiserade insamlandet av textutdrag ur olika gamla böcker </a:t>
            </a:r>
            <a:r>
              <a:rPr lang="sv-SE" sz="1200" kern="1200" dirty="0">
                <a:solidFill>
                  <a:schemeClr val="tx1"/>
                </a:solidFill>
                <a:effectLst/>
                <a:latin typeface="+mn-lt"/>
                <a:ea typeface="+mn-ea"/>
                <a:cs typeface="+mn-cs"/>
              </a:rPr>
              <a:t>och anställde</a:t>
            </a:r>
            <a:r>
              <a:rPr lang="sv-SE" sz="1200" kern="1200" baseline="0" dirty="0">
                <a:solidFill>
                  <a:schemeClr val="tx1"/>
                </a:solidFill>
                <a:effectLst/>
                <a:latin typeface="+mn-lt"/>
                <a:ea typeface="+mn-ea"/>
                <a:cs typeface="+mn-cs"/>
              </a:rPr>
              <a:t> fler redaktörer.</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dirty="0"/>
              <a:t>Redaktionen fanns i det som då kallades Bondpinan</a:t>
            </a:r>
            <a:r>
              <a:rPr lang="sv-SE" baseline="0" dirty="0"/>
              <a:t> – idag Kulturens huvudbyggnad, Vita huset.</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a:p>
            <a:r>
              <a:rPr lang="sv-SE" sz="1200" dirty="0">
                <a:latin typeface="Century Schoolbook SAOB" panose="02040604050505020304" pitchFamily="18" charset="0"/>
              </a:rPr>
              <a:t>”Ordboken är bestämd ej blott för vetenskapsmannen utan för hela den kunskapstörstande </a:t>
            </a:r>
          </a:p>
          <a:p>
            <a:r>
              <a:rPr lang="sv-SE" sz="1200" dirty="0">
                <a:latin typeface="Century Schoolbook SAOB" panose="02040604050505020304" pitchFamily="18" charset="0"/>
              </a:rPr>
              <a:t>svenska allmänheten”.</a:t>
            </a:r>
            <a:r>
              <a:rPr lang="sv-SE" sz="1200" baseline="0" dirty="0">
                <a:latin typeface="Century Schoolbook SAOB" panose="02040604050505020304" pitchFamily="18" charset="0"/>
              </a:rPr>
              <a:t> </a:t>
            </a:r>
            <a:r>
              <a:rPr lang="sv-SE" dirty="0">
                <a:latin typeface="Century Schoolbook SAOB" panose="02040604050505020304" pitchFamily="18" charset="0"/>
              </a:rPr>
              <a:t>Ur inledningen till den tryckta versionen av SAOB.</a:t>
            </a:r>
          </a:p>
          <a:p>
            <a:endParaRPr lang="sv-SE" dirty="0">
              <a:latin typeface="Century Schoolbook SAOB" panose="020406040505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endParaRPr lang="sv-SE" sz="1200" kern="1200" baseline="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9B1FEEA0-1853-4D4A-A9E8-E9977A9E3CEE}" type="slidenum">
              <a:rPr lang="sv-SE" smtClean="0"/>
              <a:t>5</a:t>
            </a:fld>
            <a:endParaRPr lang="sv-SE"/>
          </a:p>
        </p:txBody>
      </p:sp>
    </p:spTree>
    <p:extLst>
      <p:ext uri="{BB962C8B-B14F-4D97-AF65-F5344CB8AC3E}">
        <p14:creationId xmlns:p14="http://schemas.microsoft.com/office/powerpoint/2010/main" val="74559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Foto från invigningen, kallades ”</a:t>
            </a:r>
            <a:r>
              <a:rPr lang="sv-SE" dirty="0" err="1"/>
              <a:t>scriptorium</a:t>
            </a:r>
            <a:r>
              <a:rPr lang="sv-SE" dirty="0"/>
              <a:t>” efter förebilden i Oxford – OED.</a:t>
            </a:r>
          </a:p>
          <a:p>
            <a:endParaRPr lang="sv-SE" baseline="0" dirty="0"/>
          </a:p>
          <a:p>
            <a:r>
              <a:rPr lang="sv-SE" baseline="0" dirty="0"/>
              <a:t>1994 – 1999 Tornavägen 9 (granne med Kristianstads nation).</a:t>
            </a:r>
          </a:p>
          <a:p>
            <a:endParaRPr lang="sv-SE" baseline="0" dirty="0"/>
          </a:p>
          <a:p>
            <a:endParaRPr lang="sv-SE" baseline="0" dirty="0"/>
          </a:p>
        </p:txBody>
      </p:sp>
      <p:sp>
        <p:nvSpPr>
          <p:cNvPr id="4" name="Platshållare för bildnummer 3"/>
          <p:cNvSpPr>
            <a:spLocks noGrp="1"/>
          </p:cNvSpPr>
          <p:nvPr>
            <p:ph type="sldNum" sz="quarter" idx="10"/>
          </p:nvPr>
        </p:nvSpPr>
        <p:spPr/>
        <p:txBody>
          <a:bodyPr/>
          <a:lstStyle/>
          <a:p>
            <a:fld id="{9B1FEEA0-1853-4D4A-A9E8-E9977A9E3CEE}" type="slidenum">
              <a:rPr lang="sv-SE" smtClean="0"/>
              <a:t>6</a:t>
            </a:fld>
            <a:endParaRPr lang="sv-SE"/>
          </a:p>
        </p:txBody>
      </p:sp>
    </p:spTree>
    <p:extLst>
      <p:ext uri="{BB962C8B-B14F-4D97-AF65-F5344CB8AC3E}">
        <p14:creationId xmlns:p14="http://schemas.microsoft.com/office/powerpoint/2010/main" val="579912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Ny organisation, assistenter anställdes för kontroll av citat &amp; korrekturläsning.</a:t>
            </a:r>
          </a:p>
          <a:p>
            <a:endParaRPr lang="sv-SE" dirty="0"/>
          </a:p>
          <a:p>
            <a:r>
              <a:rPr lang="sv-SE" sz="1200" kern="1200" dirty="0">
                <a:solidFill>
                  <a:schemeClr val="tx1"/>
                </a:solidFill>
                <a:effectLst/>
                <a:latin typeface="+mn-lt"/>
                <a:ea typeface="+mn-ea"/>
                <a:cs typeface="+mn-cs"/>
              </a:rPr>
              <a:t>Skrivmaskin specialtillverkad i USA för att klara av olika stilsorter köptes</a:t>
            </a:r>
            <a:r>
              <a:rPr lang="sv-SE" sz="1200" kern="1200" baseline="0" dirty="0">
                <a:solidFill>
                  <a:schemeClr val="tx1"/>
                </a:solidFill>
                <a:effectLst/>
                <a:latin typeface="+mn-lt"/>
                <a:ea typeface="+mn-ea"/>
                <a:cs typeface="+mn-cs"/>
              </a:rPr>
              <a:t> in = tid för skriven manussida halverades, från 1 timme till 30 minuter.</a:t>
            </a:r>
          </a:p>
          <a:p>
            <a:endParaRPr lang="sv-SE" dirty="0"/>
          </a:p>
          <a:p>
            <a:r>
              <a:rPr lang="sv-SE" dirty="0"/>
              <a:t>Redaktörerna skrev på ackord - 12 000</a:t>
            </a:r>
            <a:r>
              <a:rPr lang="sv-SE" baseline="0" dirty="0"/>
              <a:t> </a:t>
            </a:r>
            <a:r>
              <a:rPr lang="sv-SE" dirty="0"/>
              <a:t>lappar/år (idag 9 600), systemet avskaffades på 1990-talet.</a:t>
            </a:r>
          </a:p>
        </p:txBody>
      </p:sp>
      <p:sp>
        <p:nvSpPr>
          <p:cNvPr id="4" name="Platshållare för bildnummer 3"/>
          <p:cNvSpPr>
            <a:spLocks noGrp="1"/>
          </p:cNvSpPr>
          <p:nvPr>
            <p:ph type="sldNum" sz="quarter" idx="10"/>
          </p:nvPr>
        </p:nvSpPr>
        <p:spPr/>
        <p:txBody>
          <a:bodyPr/>
          <a:lstStyle/>
          <a:p>
            <a:fld id="{9B1FEEA0-1853-4D4A-A9E8-E9977A9E3CEE}" type="slidenum">
              <a:rPr lang="sv-SE" smtClean="0"/>
              <a:t>7</a:t>
            </a:fld>
            <a:endParaRPr lang="sv-SE"/>
          </a:p>
        </p:txBody>
      </p:sp>
    </p:spTree>
    <p:extLst>
      <p:ext uri="{BB962C8B-B14F-4D97-AF65-F5344CB8AC3E}">
        <p14:creationId xmlns:p14="http://schemas.microsoft.com/office/powerpoint/2010/main" val="4157094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B1FEEA0-1853-4D4A-A9E8-E9977A9E3CEE}" type="slidenum">
              <a:rPr lang="sv-SE" smtClean="0"/>
              <a:t>8</a:t>
            </a:fld>
            <a:endParaRPr lang="sv-SE"/>
          </a:p>
        </p:txBody>
      </p:sp>
    </p:spTree>
    <p:extLst>
      <p:ext uri="{BB962C8B-B14F-4D97-AF65-F5344CB8AC3E}">
        <p14:creationId xmlns:p14="http://schemas.microsoft.com/office/powerpoint/2010/main" val="195301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Kommer INTE med: </a:t>
            </a:r>
          </a:p>
          <a:p>
            <a:pPr marL="171450" indent="-171450">
              <a:buFont typeface="Arial" panose="020B0604020202020204" pitchFamily="34" charset="0"/>
              <a:buChar char="•"/>
            </a:pPr>
            <a:r>
              <a:rPr lang="sv-SE" dirty="0"/>
              <a:t>personnamn och ortnamn</a:t>
            </a:r>
          </a:p>
          <a:p>
            <a:pPr marL="171450" indent="-171450">
              <a:buFont typeface="Arial" panose="020B0604020202020204" pitchFamily="34" charset="0"/>
              <a:buChar char="•"/>
            </a:pPr>
            <a:r>
              <a:rPr lang="sv-SE" dirty="0"/>
              <a:t>tillfälliga ord och uttryck (raggare)</a:t>
            </a:r>
          </a:p>
          <a:p>
            <a:pPr marL="171450" indent="-171450">
              <a:buFont typeface="Arial" panose="020B0604020202020204" pitchFamily="34" charset="0"/>
              <a:buChar char="•"/>
            </a:pPr>
            <a:r>
              <a:rPr lang="sv-SE" dirty="0"/>
              <a:t>exklusiva facktermer, rena dialektord</a:t>
            </a:r>
          </a:p>
          <a:p>
            <a:pPr marL="171450" indent="-171450">
              <a:buFont typeface="Arial" panose="020B0604020202020204" pitchFamily="34" charset="0"/>
              <a:buChar char="•"/>
            </a:pPr>
            <a:r>
              <a:rPr lang="sv-SE" dirty="0"/>
              <a:t>främmande ord som saknar svensk böjning</a:t>
            </a:r>
          </a:p>
          <a:p>
            <a:pPr marL="171450" indent="-171450">
              <a:buFont typeface="Arial" panose="020B0604020202020204" pitchFamily="34" charset="0"/>
              <a:buChar char="•"/>
            </a:pPr>
            <a:r>
              <a:rPr lang="sv-SE" dirty="0"/>
              <a:t>citatord från främmande språk</a:t>
            </a:r>
          </a:p>
          <a:p>
            <a:endParaRPr lang="sv-SE" dirty="0"/>
          </a:p>
          <a:p>
            <a:r>
              <a:rPr lang="sv-SE" dirty="0"/>
              <a:t>Skicka</a:t>
            </a:r>
            <a:r>
              <a:rPr lang="sv-SE" baseline="0" dirty="0"/>
              <a:t> runt &amp; t</a:t>
            </a:r>
            <a:r>
              <a:rPr lang="sv-SE" dirty="0"/>
              <a:t>itta i särtrycken.</a:t>
            </a:r>
          </a:p>
        </p:txBody>
      </p:sp>
      <p:sp>
        <p:nvSpPr>
          <p:cNvPr id="4" name="Platshållare för bildnummer 3"/>
          <p:cNvSpPr>
            <a:spLocks noGrp="1"/>
          </p:cNvSpPr>
          <p:nvPr>
            <p:ph type="sldNum" sz="quarter" idx="10"/>
          </p:nvPr>
        </p:nvSpPr>
        <p:spPr/>
        <p:txBody>
          <a:bodyPr/>
          <a:lstStyle/>
          <a:p>
            <a:fld id="{9B1FEEA0-1853-4D4A-A9E8-E9977A9E3CEE}" type="slidenum">
              <a:rPr lang="sv-SE" smtClean="0"/>
              <a:t>9</a:t>
            </a:fld>
            <a:endParaRPr lang="sv-SE"/>
          </a:p>
        </p:txBody>
      </p:sp>
    </p:spTree>
    <p:extLst>
      <p:ext uri="{BB962C8B-B14F-4D97-AF65-F5344CB8AC3E}">
        <p14:creationId xmlns:p14="http://schemas.microsoft.com/office/powerpoint/2010/main" val="269402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7" name="Platshållare för rubrik 1"/>
          <p:cNvSpPr>
            <a:spLocks noGrp="1"/>
          </p:cNvSpPr>
          <p:nvPr>
            <p:ph type="title" hasCustomPrompt="1"/>
          </p:nvPr>
        </p:nvSpPr>
        <p:spPr>
          <a:xfrm>
            <a:off x="467544" y="548680"/>
            <a:ext cx="8229600" cy="1440160"/>
          </a:xfrm>
          <a:prstGeom prst="rect">
            <a:avLst/>
          </a:prstGeom>
        </p:spPr>
        <p:txBody>
          <a:bodyPr vert="horz" lIns="91440" tIns="45720" rIns="91440" bIns="45720" rtlCol="0" anchor="ctr">
            <a:normAutofit/>
          </a:bodyPr>
          <a:lstStyle>
            <a:lvl1pPr>
              <a:defRPr>
                <a:solidFill>
                  <a:srgbClr val="001A50"/>
                </a:solidFill>
              </a:defRPr>
            </a:lvl1pPr>
          </a:lstStyle>
          <a:p>
            <a:r>
              <a:rPr lang="sv-SE"/>
              <a:t>Klicka här för att ändra rubrik</a:t>
            </a:r>
          </a:p>
        </p:txBody>
      </p:sp>
      <p:sp>
        <p:nvSpPr>
          <p:cNvPr id="3" name="Platshållare för text 2"/>
          <p:cNvSpPr>
            <a:spLocks noGrp="1"/>
          </p:cNvSpPr>
          <p:nvPr>
            <p:ph type="body" sz="quarter" idx="10" hasCustomPrompt="1"/>
          </p:nvPr>
        </p:nvSpPr>
        <p:spPr>
          <a:xfrm>
            <a:off x="4284663" y="3789363"/>
            <a:ext cx="4391793" cy="1151805"/>
          </a:xfrm>
        </p:spPr>
        <p:txBody>
          <a:bodyPr>
            <a:normAutofit/>
          </a:bodyPr>
          <a:lstStyle>
            <a:lvl1pPr marL="0" indent="0">
              <a:buNone/>
              <a:defRPr sz="2400"/>
            </a:lvl1pPr>
          </a:lstStyle>
          <a:p>
            <a:pPr lvl="0"/>
            <a:r>
              <a:rPr lang="sv-SE"/>
              <a:t>Förnamn Efternamn</a:t>
            </a:r>
          </a:p>
          <a:p>
            <a:pPr lvl="0"/>
            <a:r>
              <a:rPr lang="sv-SE"/>
              <a:t>titel</a:t>
            </a:r>
          </a:p>
        </p:txBody>
      </p:sp>
    </p:spTree>
    <p:extLst>
      <p:ext uri="{BB962C8B-B14F-4D97-AF65-F5344CB8AC3E}">
        <p14:creationId xmlns:p14="http://schemas.microsoft.com/office/powerpoint/2010/main" val="1420984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lodrät text">
    <p:spTree>
      <p:nvGrpSpPr>
        <p:cNvPr id="1" name=""/>
        <p:cNvGrpSpPr/>
        <p:nvPr/>
      </p:nvGrpSpPr>
      <p:grpSpPr>
        <a:xfrm>
          <a:off x="0" y="0"/>
          <a:ext cx="0" cy="0"/>
          <a:chOff x="0" y="0"/>
          <a:chExt cx="0" cy="0"/>
        </a:xfrm>
      </p:grpSpPr>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93107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drät rubrik och text">
    <p:spTree>
      <p:nvGrpSpPr>
        <p:cNvPr id="1" name=""/>
        <p:cNvGrpSpPr/>
        <p:nvPr/>
      </p:nvGrpSpPr>
      <p:grpSpPr>
        <a:xfrm>
          <a:off x="0" y="0"/>
          <a:ext cx="0" cy="0"/>
          <a:chOff x="0" y="0"/>
          <a:chExt cx="0" cy="0"/>
        </a:xfrm>
      </p:grpSpPr>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73824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pPr>
              <a:defRPr/>
            </a:pPr>
            <a:endParaRPr lang="sv-SE" altLang="sv-SE"/>
          </a:p>
        </p:txBody>
      </p:sp>
      <p:sp>
        <p:nvSpPr>
          <p:cNvPr id="5" name="Platshållare för sidfot 4"/>
          <p:cNvSpPr>
            <a:spLocks noGrp="1"/>
          </p:cNvSpPr>
          <p:nvPr>
            <p:ph type="ftr" sz="quarter" idx="11"/>
          </p:nvPr>
        </p:nvSpPr>
        <p:spPr/>
        <p:txBody>
          <a:bodyPr/>
          <a:lstStyle/>
          <a:p>
            <a:pPr>
              <a:defRPr/>
            </a:pPr>
            <a:endParaRPr lang="sv-SE" altLang="sv-SE"/>
          </a:p>
        </p:txBody>
      </p:sp>
      <p:sp>
        <p:nvSpPr>
          <p:cNvPr id="6" name="Platshållare för bildnummer 5"/>
          <p:cNvSpPr>
            <a:spLocks noGrp="1"/>
          </p:cNvSpPr>
          <p:nvPr>
            <p:ph type="sldNum" sz="quarter" idx="12"/>
          </p:nvPr>
        </p:nvSpPr>
        <p:spPr/>
        <p:txBody>
          <a:bodyPr/>
          <a:lstStyle/>
          <a:p>
            <a:pPr>
              <a:defRPr/>
            </a:pPr>
            <a:fld id="{F168BA2E-6C3E-4B83-8F85-85D8F7A9B3E6}" type="slidenum">
              <a:rPr lang="sv-SE" altLang="sv-SE" smtClean="0"/>
              <a:pPr>
                <a:defRPr/>
              </a:pPr>
              <a:t>‹#›</a:t>
            </a:fld>
            <a:endParaRPr lang="sv-SE" altLang="sv-SE"/>
          </a:p>
        </p:txBody>
      </p:sp>
    </p:spTree>
    <p:extLst>
      <p:ext uri="{BB962C8B-B14F-4D97-AF65-F5344CB8AC3E}">
        <p14:creationId xmlns:p14="http://schemas.microsoft.com/office/powerpoint/2010/main" val="3842754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rgbClr val="001A5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7"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Tree>
    <p:extLst>
      <p:ext uri="{BB962C8B-B14F-4D97-AF65-F5344CB8AC3E}">
        <p14:creationId xmlns:p14="http://schemas.microsoft.com/office/powerpoint/2010/main" val="379311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Platshållare för text 6"/>
          <p:cNvSpPr>
            <a:spLocks noGrp="1"/>
          </p:cNvSpPr>
          <p:nvPr>
            <p:ph type="body" sz="quarter" idx="10"/>
          </p:nvPr>
        </p:nvSpPr>
        <p:spPr>
          <a:xfrm>
            <a:off x="683568" y="2204864"/>
            <a:ext cx="7777162" cy="288032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rubrik 1"/>
          <p:cNvSpPr>
            <a:spLocks noGrp="1"/>
          </p:cNvSpPr>
          <p:nvPr>
            <p:ph type="title" hasCustomPrompt="1"/>
          </p:nvPr>
        </p:nvSpPr>
        <p:spPr>
          <a:xfrm>
            <a:off x="467544" y="548680"/>
            <a:ext cx="8229600" cy="1440160"/>
          </a:xfrm>
          <a:prstGeom prst="rect">
            <a:avLst/>
          </a:prstGeom>
        </p:spPr>
        <p:txBody>
          <a:bodyPr vert="horz" lIns="91440" tIns="45720" rIns="91440" bIns="45720" rtlCol="0" anchor="ctr">
            <a:normAutofit/>
          </a:bodyPr>
          <a:lstStyle>
            <a:lvl1pPr>
              <a:defRPr>
                <a:solidFill>
                  <a:srgbClr val="001A50"/>
                </a:solidFill>
              </a:defRPr>
            </a:lvl1pPr>
          </a:lstStyle>
          <a:p>
            <a:r>
              <a:rPr lang="sv-SE"/>
              <a:t>Klicka här för att ändra rubrik</a:t>
            </a:r>
          </a:p>
        </p:txBody>
      </p:sp>
    </p:spTree>
    <p:extLst>
      <p:ext uri="{BB962C8B-B14F-4D97-AF65-F5344CB8AC3E}">
        <p14:creationId xmlns:p14="http://schemas.microsoft.com/office/powerpoint/2010/main" val="2357641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158648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Platshållare för rubrik 1"/>
          <p:cNvSpPr>
            <a:spLocks noGrp="1"/>
          </p:cNvSpPr>
          <p:nvPr>
            <p:ph type="title" hasCustomPrompt="1"/>
          </p:nvPr>
        </p:nvSpPr>
        <p:spPr>
          <a:xfrm>
            <a:off x="467544" y="548680"/>
            <a:ext cx="8229600" cy="1440160"/>
          </a:xfrm>
          <a:prstGeom prst="rect">
            <a:avLst/>
          </a:prstGeom>
        </p:spPr>
        <p:txBody>
          <a:bodyPr vert="horz" lIns="91440" tIns="45720" rIns="91440" bIns="45720" rtlCol="0" anchor="ctr">
            <a:normAutofit/>
          </a:bodyPr>
          <a:lstStyle>
            <a:lvl1pPr>
              <a:defRPr>
                <a:solidFill>
                  <a:srgbClr val="001A50"/>
                </a:solidFill>
              </a:defRPr>
            </a:lvl1pPr>
          </a:lstStyle>
          <a:p>
            <a:r>
              <a:rPr lang="sv-SE"/>
              <a:t>Klicka här för att ändra rubrik</a:t>
            </a:r>
          </a:p>
        </p:txBody>
      </p:sp>
    </p:spTree>
    <p:extLst>
      <p:ext uri="{BB962C8B-B14F-4D97-AF65-F5344CB8AC3E}">
        <p14:creationId xmlns:p14="http://schemas.microsoft.com/office/powerpoint/2010/main" val="293726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44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Helt tom">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61248"/>
            <a:ext cx="9144000" cy="914400"/>
          </a:xfrm>
          <a:prstGeom prst="rect">
            <a:avLst/>
          </a:prstGeom>
        </p:spPr>
      </p:pic>
    </p:spTree>
    <p:extLst>
      <p:ext uri="{BB962C8B-B14F-4D97-AF65-F5344CB8AC3E}">
        <p14:creationId xmlns:p14="http://schemas.microsoft.com/office/powerpoint/2010/main" val="3826356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ehåll med bildtex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316887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1792288" y="612775"/>
            <a:ext cx="5486400" cy="36083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1763688" y="4437112"/>
            <a:ext cx="5486400" cy="6480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4224586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rubrik</a:t>
            </a:r>
          </a:p>
        </p:txBody>
      </p:sp>
      <p:sp>
        <p:nvSpPr>
          <p:cNvPr id="3" name="Platshållare för text 2"/>
          <p:cNvSpPr>
            <a:spLocks noGrp="1"/>
          </p:cNvSpPr>
          <p:nvPr>
            <p:ph type="body" idx="1"/>
          </p:nvPr>
        </p:nvSpPr>
        <p:spPr>
          <a:xfrm>
            <a:off x="457200" y="1600201"/>
            <a:ext cx="8229600" cy="3579932"/>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5" name="Bildobjekt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5661248"/>
            <a:ext cx="9144000" cy="914400"/>
          </a:xfrm>
          <a:prstGeom prst="rect">
            <a:avLst/>
          </a:prstGeom>
        </p:spPr>
      </p:pic>
    </p:spTree>
    <p:extLst>
      <p:ext uri="{BB962C8B-B14F-4D97-AF65-F5344CB8AC3E}">
        <p14:creationId xmlns:p14="http://schemas.microsoft.com/office/powerpoint/2010/main" val="198735976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2" r:id="rId4"/>
    <p:sldLayoutId id="2147483654" r:id="rId5"/>
    <p:sldLayoutId id="2147483655" r:id="rId6"/>
    <p:sldLayoutId id="2147483660" r:id="rId7"/>
    <p:sldLayoutId id="2147483656" r:id="rId8"/>
    <p:sldLayoutId id="2147483657" r:id="rId9"/>
    <p:sldLayoutId id="2147483658" r:id="rId10"/>
    <p:sldLayoutId id="2147483659" r:id="rId11"/>
    <p:sldLayoutId id="2147483661" r:id="rId12"/>
  </p:sldLayoutIdLst>
  <p:hf sldNum="0" hdr="0" ftr="0" dt="0"/>
  <p:txStyles>
    <p:titleStyle>
      <a:lvl1pPr algn="ctr" defTabSz="914400" rtl="0" eaLnBrk="1" latinLnBrk="0" hangingPunct="1">
        <a:spcBef>
          <a:spcPct val="0"/>
        </a:spcBef>
        <a:buNone/>
        <a:defRPr sz="4000" kern="1200">
          <a:solidFill>
            <a:srgbClr val="001A50"/>
          </a:solidFill>
          <a:latin typeface="+mj-lt"/>
          <a:ea typeface="+mj-ea"/>
          <a:cs typeface="+mj-cs"/>
        </a:defRPr>
      </a:lvl1pPr>
    </p:titleStyle>
    <p:bodyStyle>
      <a:lvl1pPr marL="342900" indent="-342900" algn="l" defTabSz="914400" rtl="0" eaLnBrk="1" latinLnBrk="0" hangingPunct="1">
        <a:spcBef>
          <a:spcPct val="20000"/>
        </a:spcBef>
        <a:buClr>
          <a:srgbClr val="AE7834"/>
        </a:buClr>
        <a:buFont typeface="Arial" panose="020B0604020202020204" pitchFamily="34" charset="0"/>
        <a:buChar char="•"/>
        <a:defRPr sz="3200" kern="1200">
          <a:solidFill>
            <a:srgbClr val="001A50"/>
          </a:solidFill>
          <a:latin typeface="+mn-lt"/>
          <a:ea typeface="+mn-ea"/>
          <a:cs typeface="+mn-cs"/>
        </a:defRPr>
      </a:lvl1pPr>
      <a:lvl2pPr marL="742950" indent="-285750" algn="l" defTabSz="914400" rtl="0" eaLnBrk="1" latinLnBrk="0" hangingPunct="1">
        <a:spcBef>
          <a:spcPct val="20000"/>
        </a:spcBef>
        <a:buClr>
          <a:srgbClr val="AE7834"/>
        </a:buClr>
        <a:buFont typeface="Arial" panose="020B0604020202020204" pitchFamily="34" charset="0"/>
        <a:buChar char="–"/>
        <a:defRPr sz="2800" kern="1200">
          <a:solidFill>
            <a:srgbClr val="001A50"/>
          </a:solidFill>
          <a:latin typeface="+mn-lt"/>
          <a:ea typeface="+mn-ea"/>
          <a:cs typeface="+mn-cs"/>
        </a:defRPr>
      </a:lvl2pPr>
      <a:lvl3pPr marL="1143000" indent="-228600" algn="l" defTabSz="914400" rtl="0" eaLnBrk="1" latinLnBrk="0" hangingPunct="1">
        <a:spcBef>
          <a:spcPct val="20000"/>
        </a:spcBef>
        <a:buClr>
          <a:srgbClr val="AE7834"/>
        </a:buClr>
        <a:buFont typeface="Arial" panose="020B0604020202020204" pitchFamily="34" charset="0"/>
        <a:buChar char="•"/>
        <a:defRPr sz="2400" kern="1200">
          <a:solidFill>
            <a:srgbClr val="001A50"/>
          </a:solidFill>
          <a:latin typeface="+mn-lt"/>
          <a:ea typeface="+mn-ea"/>
          <a:cs typeface="+mn-cs"/>
        </a:defRPr>
      </a:lvl3pPr>
      <a:lvl4pPr marL="1600200" indent="-228600" algn="l" defTabSz="914400" rtl="0" eaLnBrk="1" latinLnBrk="0" hangingPunct="1">
        <a:spcBef>
          <a:spcPct val="20000"/>
        </a:spcBef>
        <a:buClr>
          <a:srgbClr val="AE7834"/>
        </a:buClr>
        <a:buFont typeface="Arial" panose="020B0604020202020204" pitchFamily="34" charset="0"/>
        <a:buChar char="–"/>
        <a:defRPr sz="2000" kern="1200">
          <a:solidFill>
            <a:srgbClr val="001A50"/>
          </a:solidFill>
          <a:latin typeface="+mn-lt"/>
          <a:ea typeface="+mn-ea"/>
          <a:cs typeface="+mn-cs"/>
        </a:defRPr>
      </a:lvl4pPr>
      <a:lvl5pPr marL="2057400" indent="-228600" algn="l" defTabSz="914400" rtl="0" eaLnBrk="1" latinLnBrk="0" hangingPunct="1">
        <a:spcBef>
          <a:spcPct val="20000"/>
        </a:spcBef>
        <a:buClr>
          <a:srgbClr val="AE7834"/>
        </a:buClr>
        <a:buFont typeface="Arial" panose="020B0604020202020204" pitchFamily="34" charset="0"/>
        <a:buChar char="»"/>
        <a:defRPr sz="2000" kern="1200">
          <a:solidFill>
            <a:srgbClr val="001A5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cid:cdcb0a32-d8a3-4247-acb4-1e7c186e0dfc@Svenskaakademien.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3.tiff"/></Relationships>
</file>

<file path=ppt/slides/_rels/slide2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p:cNvSpPr>
            <a:spLocks noGrp="1"/>
          </p:cNvSpPr>
          <p:nvPr>
            <p:ph type="title"/>
          </p:nvPr>
        </p:nvSpPr>
        <p:spPr/>
        <p:txBody>
          <a:bodyPr>
            <a:normAutofit/>
          </a:bodyPr>
          <a:lstStyle/>
          <a:p>
            <a:r>
              <a:rPr lang="sv-SE" dirty="0">
                <a:solidFill>
                  <a:schemeClr val="tx2"/>
                </a:solidFill>
              </a:rPr>
              <a:t>SAOB har nått Ö</a:t>
            </a:r>
            <a:endParaRPr lang="sv-SE" sz="2400" dirty="0">
              <a:solidFill>
                <a:schemeClr val="tx2"/>
              </a:solidFill>
            </a:endParaRPr>
          </a:p>
        </p:txBody>
      </p:sp>
      <p:sp>
        <p:nvSpPr>
          <p:cNvPr id="13" name="Platshållare för text 12"/>
          <p:cNvSpPr>
            <a:spLocks noGrp="1"/>
          </p:cNvSpPr>
          <p:nvPr>
            <p:ph type="body" sz="quarter" idx="10"/>
          </p:nvPr>
        </p:nvSpPr>
        <p:spPr>
          <a:xfrm>
            <a:off x="3851921" y="2276872"/>
            <a:ext cx="4845224" cy="3044044"/>
          </a:xfrm>
        </p:spPr>
        <p:txBody>
          <a:bodyPr>
            <a:normAutofit/>
          </a:bodyPr>
          <a:lstStyle/>
          <a:p>
            <a:r>
              <a:rPr lang="sv-SE" i="1" dirty="0">
                <a:solidFill>
                  <a:schemeClr val="tx2"/>
                </a:solidFill>
              </a:rPr>
              <a:t>”ordboken är bestämd ej blott för vetenskapsmannen utan för hela den kunskapstörstande svenska allmänheten”</a:t>
            </a:r>
          </a:p>
          <a:p>
            <a:endParaRPr lang="sv-SE" dirty="0"/>
          </a:p>
          <a:p>
            <a:r>
              <a:rPr lang="sv-SE" dirty="0">
                <a:solidFill>
                  <a:schemeClr val="tx2"/>
                </a:solidFill>
              </a:rPr>
              <a:t>ur förordet till första bandet från 1898</a:t>
            </a:r>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431758"/>
            <a:ext cx="3038021" cy="2889158"/>
          </a:xfrm>
          <a:prstGeom prst="rect">
            <a:avLst/>
          </a:prstGeom>
        </p:spPr>
      </p:pic>
      <p:sp>
        <p:nvSpPr>
          <p:cNvPr id="3" name="textruta 2"/>
          <p:cNvSpPr txBox="1"/>
          <p:nvPr/>
        </p:nvSpPr>
        <p:spPr>
          <a:xfrm>
            <a:off x="971600" y="6525344"/>
            <a:ext cx="1110753" cy="276999"/>
          </a:xfrm>
          <a:prstGeom prst="rect">
            <a:avLst/>
          </a:prstGeom>
          <a:noFill/>
        </p:spPr>
        <p:txBody>
          <a:bodyPr wrap="none" rtlCol="0">
            <a:spAutoFit/>
          </a:bodyPr>
          <a:lstStyle/>
          <a:p>
            <a:r>
              <a:rPr lang="sv-SE" sz="1200" dirty="0">
                <a:solidFill>
                  <a:schemeClr val="tx2"/>
                </a:solidFill>
              </a:rPr>
              <a:t>Eva Nordgren</a:t>
            </a:r>
          </a:p>
        </p:txBody>
      </p:sp>
    </p:spTree>
    <p:extLst>
      <p:ext uri="{BB962C8B-B14F-4D97-AF65-F5344CB8AC3E}">
        <p14:creationId xmlns:p14="http://schemas.microsoft.com/office/powerpoint/2010/main" val="3360642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0"/>
            <a:ext cx="8703998"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ktangel 2"/>
          <p:cNvSpPr/>
          <p:nvPr/>
        </p:nvSpPr>
        <p:spPr>
          <a:xfrm>
            <a:off x="2231754" y="609600"/>
            <a:ext cx="4500335" cy="461665"/>
          </a:xfrm>
          <a:prstGeom prst="rect">
            <a:avLst/>
          </a:prstGeom>
        </p:spPr>
        <p:txBody>
          <a:bodyPr wrap="none">
            <a:spAutoFit/>
          </a:bodyPr>
          <a:lstStyle/>
          <a:p>
            <a:pPr algn="ct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En ordboksartikels uppbyggnad</a:t>
            </a:r>
          </a:p>
        </p:txBody>
      </p:sp>
    </p:spTree>
    <p:extLst>
      <p:ext uri="{BB962C8B-B14F-4D97-AF65-F5344CB8AC3E}">
        <p14:creationId xmlns:p14="http://schemas.microsoft.com/office/powerpoint/2010/main" val="4222961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85" y="1124744"/>
            <a:ext cx="4889327" cy="4638970"/>
          </a:xfrm>
          <a:prstGeom prst="rect">
            <a:avLst/>
          </a:prstGeom>
        </p:spPr>
      </p:pic>
      <p:sp>
        <p:nvSpPr>
          <p:cNvPr id="3" name="Rektangel 2"/>
          <p:cNvSpPr/>
          <p:nvPr/>
        </p:nvSpPr>
        <p:spPr>
          <a:xfrm>
            <a:off x="2543656" y="609600"/>
            <a:ext cx="3866187" cy="461665"/>
          </a:xfrm>
          <a:prstGeom prst="rect">
            <a:avLst/>
          </a:prstGeom>
        </p:spPr>
        <p:txBody>
          <a:bodyPr wrap="none">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Ordboksartikeln på saob.se</a:t>
            </a:r>
            <a:endParaRPr lang="sv-SE" sz="2400" dirty="0"/>
          </a:p>
        </p:txBody>
      </p:sp>
    </p:spTree>
    <p:extLst>
      <p:ext uri="{BB962C8B-B14F-4D97-AF65-F5344CB8AC3E}">
        <p14:creationId xmlns:p14="http://schemas.microsoft.com/office/powerpoint/2010/main" val="2332935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br>
              <a:rPr lang="sv-SE" altLang="sv-SE">
                <a:solidFill>
                  <a:schemeClr val="tx2"/>
                </a:solidFill>
                <a:latin typeface="Segoe UI" panose="020B0502040204020203" pitchFamily="34" charset="0"/>
                <a:ea typeface="Segoe UI" panose="020B0502040204020203" pitchFamily="34" charset="0"/>
                <a:cs typeface="Segoe UI" panose="020B0502040204020203" pitchFamily="34" charset="0"/>
              </a:rPr>
            </a:br>
            <a:endParaRPr lang="sv-SE" altLang="sv-SE">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pic>
        <p:nvPicPr>
          <p:cNvPr id="5" name="Picture 5" descr="P11303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9773" y="1382266"/>
            <a:ext cx="2196745" cy="292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738188" y="301221"/>
            <a:ext cx="75636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1400">
                <a:solidFill>
                  <a:schemeClr val="tx1"/>
                </a:solidFill>
                <a:latin typeface="Century Schoolbook SAOB" pitchFamily="18" charset="0"/>
              </a:defRPr>
            </a:lvl1pPr>
            <a:lvl2pPr marL="742950" indent="-285750" eaLnBrk="0" hangingPunct="0">
              <a:defRPr sz="1400">
                <a:solidFill>
                  <a:schemeClr val="tx1"/>
                </a:solidFill>
                <a:latin typeface="Century Schoolbook SAOB" pitchFamily="18" charset="0"/>
              </a:defRPr>
            </a:lvl2pPr>
            <a:lvl3pPr marL="1143000" indent="-228600" eaLnBrk="0" hangingPunct="0">
              <a:defRPr sz="1400">
                <a:solidFill>
                  <a:schemeClr val="tx1"/>
                </a:solidFill>
                <a:latin typeface="Century Schoolbook SAOB" pitchFamily="18" charset="0"/>
              </a:defRPr>
            </a:lvl3pPr>
            <a:lvl4pPr marL="1600200" indent="-228600" eaLnBrk="0" hangingPunct="0">
              <a:defRPr sz="1400">
                <a:solidFill>
                  <a:schemeClr val="tx1"/>
                </a:solidFill>
                <a:latin typeface="Century Schoolbook SAOB" pitchFamily="18" charset="0"/>
              </a:defRPr>
            </a:lvl4pPr>
            <a:lvl5pPr marL="2057400" indent="-228600" eaLnBrk="0" hangingPunct="0">
              <a:defRPr sz="1400">
                <a:solidFill>
                  <a:schemeClr val="tx1"/>
                </a:solidFill>
                <a:latin typeface="Century Schoolbook SAOB" pitchFamily="18" charset="0"/>
              </a:defRPr>
            </a:lvl5pPr>
            <a:lvl6pPr marL="2514600" indent="-228600" algn="ctr" eaLnBrk="0" fontAlgn="base" hangingPunct="0">
              <a:spcBef>
                <a:spcPct val="0"/>
              </a:spcBef>
              <a:spcAft>
                <a:spcPct val="0"/>
              </a:spcAft>
              <a:defRPr sz="1400">
                <a:solidFill>
                  <a:schemeClr val="tx1"/>
                </a:solidFill>
                <a:latin typeface="Century Schoolbook SAOB" pitchFamily="18" charset="0"/>
              </a:defRPr>
            </a:lvl6pPr>
            <a:lvl7pPr marL="2971800" indent="-228600" algn="ctr" eaLnBrk="0" fontAlgn="base" hangingPunct="0">
              <a:spcBef>
                <a:spcPct val="0"/>
              </a:spcBef>
              <a:spcAft>
                <a:spcPct val="0"/>
              </a:spcAft>
              <a:defRPr sz="1400">
                <a:solidFill>
                  <a:schemeClr val="tx1"/>
                </a:solidFill>
                <a:latin typeface="Century Schoolbook SAOB" pitchFamily="18" charset="0"/>
              </a:defRPr>
            </a:lvl7pPr>
            <a:lvl8pPr marL="3429000" indent="-228600" algn="ctr" eaLnBrk="0" fontAlgn="base" hangingPunct="0">
              <a:spcBef>
                <a:spcPct val="0"/>
              </a:spcBef>
              <a:spcAft>
                <a:spcPct val="0"/>
              </a:spcAft>
              <a:defRPr sz="1400">
                <a:solidFill>
                  <a:schemeClr val="tx1"/>
                </a:solidFill>
                <a:latin typeface="Century Schoolbook SAOB" pitchFamily="18" charset="0"/>
              </a:defRPr>
            </a:lvl8pPr>
            <a:lvl9pPr marL="3886200" indent="-228600" algn="ctr" eaLnBrk="0" fontAlgn="base" hangingPunct="0">
              <a:spcBef>
                <a:spcPct val="0"/>
              </a:spcBef>
              <a:spcAft>
                <a:spcPct val="0"/>
              </a:spcAft>
              <a:defRPr sz="1400">
                <a:solidFill>
                  <a:schemeClr val="tx1"/>
                </a:solidFill>
                <a:latin typeface="Century Schoolbook SAOB" pitchFamily="18" charset="0"/>
              </a:defRPr>
            </a:lvl9pPr>
          </a:lstStyle>
          <a:p>
            <a:pPr algn="ctr" eaLnBrk="1" hangingPunct="1"/>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Ordboken bygger på 8 200 000 textutdrag</a:t>
            </a:r>
          </a:p>
        </p:txBody>
      </p:sp>
      <p:pic>
        <p:nvPicPr>
          <p:cNvPr id="7" name="Picture 4" descr="P1130228"/>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6681491" y="1372087"/>
            <a:ext cx="2212264" cy="29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4343400" y="4678740"/>
            <a:ext cx="4114800" cy="1569660"/>
          </a:xfrm>
          <a:prstGeom prst="rect">
            <a:avLst/>
          </a:prstGeom>
          <a:noFill/>
        </p:spPr>
        <p:txBody>
          <a:bodyPr wrap="square" rtlCol="0">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Citaten har samlats in sedan 1880-talet och är det viktigaste utgångsmaterialet för ordboken. </a:t>
            </a:r>
          </a:p>
        </p:txBody>
      </p:sp>
      <p:pic>
        <p:nvPicPr>
          <p:cNvPr id="8" name="Bildobjekt 7" descr="O:\Instagram\Bilder till Instagram\Arkivet och språkprov\Arkiv Närbild.jpg"/>
          <p:cNvPicPr/>
          <p:nvPr/>
        </p:nvPicPr>
        <p:blipFill rotWithShape="1">
          <a:blip r:embed="rId5">
            <a:extLst>
              <a:ext uri="{28A0092B-C50C-407E-A947-70E740481C1C}">
                <a14:useLocalDpi xmlns:a14="http://schemas.microsoft.com/office/drawing/2010/main" val="0"/>
              </a:ext>
            </a:extLst>
          </a:blip>
          <a:srcRect l="37579" t="34252" r="3733" b="14693"/>
          <a:stretch/>
        </p:blipFill>
        <p:spPr bwMode="auto">
          <a:xfrm>
            <a:off x="1205454" y="1372087"/>
            <a:ext cx="2897708" cy="40324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9918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br>
              <a:rPr lang="sv-SE" altLang="sv-SE" dirty="0"/>
            </a:br>
            <a:endParaRPr lang="sv-SE" altLang="sv-SE" dirty="0"/>
          </a:p>
        </p:txBody>
      </p:sp>
      <p:pic>
        <p:nvPicPr>
          <p:cNvPr id="4" name="Picture 4" descr="bock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1857" y="1340974"/>
            <a:ext cx="1847883" cy="21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6" descr="J:\SAOB\Ordboken\Texter om ordboken\kalltexte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973" y="3707062"/>
            <a:ext cx="5684045" cy="1872208"/>
          </a:xfrm>
          <a:prstGeom prst="rect">
            <a:avLst/>
          </a:prstGeom>
          <a:noFill/>
          <a:ln>
            <a:noFill/>
          </a:ln>
        </p:spPr>
      </p:pic>
      <p:sp>
        <p:nvSpPr>
          <p:cNvPr id="2" name="textruta 1"/>
          <p:cNvSpPr txBox="1"/>
          <p:nvPr/>
        </p:nvSpPr>
        <p:spPr>
          <a:xfrm>
            <a:off x="1822251" y="1344036"/>
            <a:ext cx="3708648" cy="1938992"/>
          </a:xfrm>
          <a:prstGeom prst="rect">
            <a:avLst/>
          </a:prstGeom>
          <a:noFill/>
        </p:spPr>
        <p:txBody>
          <a:bodyPr wrap="square" rtlCol="0">
            <a:spAutoFit/>
          </a:bodyPr>
          <a:lstStyle/>
          <a:p>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Källorna omfattar allt från bouppteckningar och riksdagsprotokoll till romaner och veckotidningar.</a:t>
            </a:r>
          </a:p>
        </p:txBody>
      </p:sp>
    </p:spTree>
    <p:extLst>
      <p:ext uri="{BB962C8B-B14F-4D97-AF65-F5344CB8AC3E}">
        <p14:creationId xmlns:p14="http://schemas.microsoft.com/office/powerpoint/2010/main" val="3214442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Instagram\Bilder till Instagram\Övrigt\LB tandpulver LINDH 1675.jpg"/>
          <p:cNvPicPr>
            <a:picLocks noChangeAspect="1" noChangeArrowheads="1"/>
          </p:cNvPicPr>
          <p:nvPr/>
        </p:nvPicPr>
        <p:blipFill rotWithShape="1">
          <a:blip r:embed="rId3">
            <a:extLst>
              <a:ext uri="{28A0092B-C50C-407E-A947-70E740481C1C}">
                <a14:useLocalDpi xmlns:a14="http://schemas.microsoft.com/office/drawing/2010/main" val="0"/>
              </a:ext>
            </a:extLst>
          </a:blip>
          <a:srcRect l="24394" t="4447" r="40804"/>
          <a:stretch/>
        </p:blipFill>
        <p:spPr bwMode="auto">
          <a:xfrm>
            <a:off x="4648200" y="1066799"/>
            <a:ext cx="3138939" cy="499614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O:\Instagram\Bilder till Instagram\Övrigt\LB LINDH län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4810" y="4324618"/>
            <a:ext cx="1993790" cy="17321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Instagram\Bilder till Instagram\Övrigt\LB och SAOB LINDH 1675 RIVA, 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066799"/>
            <a:ext cx="3505201" cy="3031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1371600" y="378767"/>
            <a:ext cx="6415539" cy="461665"/>
          </a:xfrm>
          <a:prstGeom prst="rect">
            <a:avLst/>
          </a:prstGeom>
          <a:noFill/>
        </p:spPr>
        <p:txBody>
          <a:bodyPr wrap="none" rtlCol="0">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Saob.se i samarbete med Litteraturbanken.se</a:t>
            </a:r>
          </a:p>
        </p:txBody>
      </p:sp>
      <p:cxnSp>
        <p:nvCxnSpPr>
          <p:cNvPr id="4" name="Rak pil 3"/>
          <p:cNvCxnSpPr/>
          <p:nvPr/>
        </p:nvCxnSpPr>
        <p:spPr>
          <a:xfrm>
            <a:off x="4038600" y="2895600"/>
            <a:ext cx="685800" cy="0"/>
          </a:xfrm>
          <a:prstGeom prst="straightConnector1">
            <a:avLst/>
          </a:prstGeom>
          <a:ln w="412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060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2116822" y="908720"/>
            <a:ext cx="6831803" cy="1938992"/>
          </a:xfrm>
          <a:prstGeom prst="rect">
            <a:avLst/>
          </a:prstGeom>
          <a:noFill/>
        </p:spPr>
        <p:txBody>
          <a:bodyPr wrap="square" rtlCol="0">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I december 2023 publicerades band 39.</a:t>
            </a:r>
          </a:p>
          <a:p>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Det sista bandet innehåller ord på bokstäverna </a:t>
            </a:r>
          </a:p>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Ä och Ö.</a:t>
            </a:r>
          </a:p>
          <a:p>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ruta 6"/>
          <p:cNvSpPr txBox="1"/>
          <p:nvPr/>
        </p:nvSpPr>
        <p:spPr>
          <a:xfrm>
            <a:off x="2116821" y="2708920"/>
            <a:ext cx="6831803" cy="830997"/>
          </a:xfrm>
          <a:prstGeom prst="rect">
            <a:avLst/>
          </a:prstGeom>
          <a:noFill/>
        </p:spPr>
        <p:txBody>
          <a:bodyPr wrap="square" rtlCol="0">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Sista ordboksartikeln är verbet ÖXLA som betyder att fortplanta och föröka sig. </a:t>
            </a:r>
          </a:p>
        </p:txBody>
      </p:sp>
      <p:pic>
        <p:nvPicPr>
          <p:cNvPr id="3" name="Bildobjekt 2"/>
          <p:cNvPicPr>
            <a:picLocks noChangeAspect="1"/>
          </p:cNvPicPr>
          <p:nvPr/>
        </p:nvPicPr>
        <p:blipFill>
          <a:blip r:embed="rId3"/>
          <a:stretch>
            <a:fillRect/>
          </a:stretch>
        </p:blipFill>
        <p:spPr>
          <a:xfrm>
            <a:off x="697317" y="836712"/>
            <a:ext cx="1289238" cy="4629712"/>
          </a:xfrm>
          <a:prstGeom prst="rect">
            <a:avLst/>
          </a:prstGeom>
        </p:spPr>
      </p:pic>
      <p:pic>
        <p:nvPicPr>
          <p:cNvPr id="4" name="Bildobjekt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67744" y="3800061"/>
            <a:ext cx="4035858" cy="1666363"/>
          </a:xfrm>
          <a:prstGeom prst="rect">
            <a:avLst/>
          </a:prstGeom>
        </p:spPr>
      </p:pic>
    </p:spTree>
    <p:extLst>
      <p:ext uri="{BB962C8B-B14F-4D97-AF65-F5344CB8AC3E}">
        <p14:creationId xmlns:p14="http://schemas.microsoft.com/office/powerpoint/2010/main" val="1807320658"/>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330898"/>
            <a:ext cx="5328592" cy="5328592"/>
          </a:xfrm>
          <a:prstGeom prst="rect">
            <a:avLst/>
          </a:prstGeom>
        </p:spPr>
      </p:pic>
      <p:sp>
        <p:nvSpPr>
          <p:cNvPr id="3" name="textruta 2"/>
          <p:cNvSpPr txBox="1"/>
          <p:nvPr/>
        </p:nvSpPr>
        <p:spPr>
          <a:xfrm>
            <a:off x="323528" y="330898"/>
            <a:ext cx="2952328" cy="3416320"/>
          </a:xfrm>
          <a:prstGeom prst="rect">
            <a:avLst/>
          </a:prstGeom>
          <a:noFill/>
        </p:spPr>
        <p:txBody>
          <a:bodyPr wrap="square" rtlCol="0">
            <a:spAutoFit/>
          </a:bodyPr>
          <a:lstStyle/>
          <a:p>
            <a:r>
              <a:rPr lang="sv-SE" sz="2400" dirty="0">
                <a:solidFill>
                  <a:schemeClr val="tx2"/>
                </a:solidFill>
              </a:rPr>
              <a:t>Det blev en världsnyhet att SAOB är klar </a:t>
            </a:r>
          </a:p>
          <a:p>
            <a:r>
              <a:rPr lang="sv-SE" sz="2400" dirty="0">
                <a:solidFill>
                  <a:schemeClr val="tx2"/>
                </a:solidFill>
              </a:rPr>
              <a:t>efter 140 år!</a:t>
            </a:r>
          </a:p>
          <a:p>
            <a:endParaRPr lang="sv-SE" sz="2400" dirty="0">
              <a:solidFill>
                <a:schemeClr val="tx2"/>
              </a:solidFill>
            </a:endParaRPr>
          </a:p>
          <a:p>
            <a:r>
              <a:rPr lang="sv-SE" sz="2400" dirty="0">
                <a:solidFill>
                  <a:schemeClr val="tx2"/>
                </a:solidFill>
              </a:rPr>
              <a:t>Fler än 200 artiklar på 40 olika språk i tv, radio och tidningar. </a:t>
            </a:r>
          </a:p>
        </p:txBody>
      </p:sp>
    </p:spTree>
    <p:extLst>
      <p:ext uri="{BB962C8B-B14F-4D97-AF65-F5344CB8AC3E}">
        <p14:creationId xmlns:p14="http://schemas.microsoft.com/office/powerpoint/2010/main" val="3416485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stretch>
            <a:fillRect/>
          </a:stretch>
        </p:blipFill>
        <p:spPr>
          <a:xfrm>
            <a:off x="525782" y="1034672"/>
            <a:ext cx="4473676" cy="2664296"/>
          </a:xfrm>
          <a:prstGeom prst="rect">
            <a:avLst/>
          </a:prstGeom>
        </p:spPr>
      </p:pic>
      <p:sp>
        <p:nvSpPr>
          <p:cNvPr id="2" name="Rektangel 1"/>
          <p:cNvSpPr/>
          <p:nvPr/>
        </p:nvSpPr>
        <p:spPr>
          <a:xfrm>
            <a:off x="6588224" y="836712"/>
            <a:ext cx="1728192" cy="288032"/>
          </a:xfrm>
          <a:prstGeom prst="rect">
            <a:avLst/>
          </a:prstGeom>
          <a:solidFill>
            <a:schemeClr val="bg1"/>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sv-SE"/>
          </a:p>
        </p:txBody>
      </p:sp>
      <p:sp>
        <p:nvSpPr>
          <p:cNvPr id="3" name="Rektangel 2"/>
          <p:cNvSpPr/>
          <p:nvPr/>
        </p:nvSpPr>
        <p:spPr>
          <a:xfrm>
            <a:off x="3463235" y="576347"/>
            <a:ext cx="2903615" cy="461665"/>
          </a:xfrm>
          <a:prstGeom prst="rect">
            <a:avLst/>
          </a:prstGeom>
        </p:spPr>
        <p:txBody>
          <a:bodyPr wrap="none">
            <a:spAutoFit/>
          </a:bodyPr>
          <a:lstStyle/>
          <a:p>
            <a:r>
              <a:rPr lang="sv-SE" sz="2400" dirty="0">
                <a:solidFill>
                  <a:schemeClr val="tx2"/>
                </a:solidFill>
              </a:rPr>
              <a:t>Vad händer efter Ö?</a:t>
            </a:r>
          </a:p>
        </p:txBody>
      </p:sp>
      <p:pic>
        <p:nvPicPr>
          <p:cNvPr id="3074" name="Picture 2" descr="98ab6acc-68b2-47c0-b819-9ce522b0f6a4@Svenskaakademi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8300" y="1789287"/>
            <a:ext cx="1948035" cy="32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ak koppling 7"/>
          <p:cNvCxnSpPr/>
          <p:nvPr/>
        </p:nvCxnSpPr>
        <p:spPr>
          <a:xfrm>
            <a:off x="4999458" y="4365104"/>
            <a:ext cx="4917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ak koppling 14"/>
          <p:cNvCxnSpPr/>
          <p:nvPr/>
        </p:nvCxnSpPr>
        <p:spPr>
          <a:xfrm>
            <a:off x="2411760" y="3212976"/>
            <a:ext cx="23762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6" name="Picture 4" descr="b0ed753d-8c22-42d9-8b41-bcfff44b2b7c@Svenskaakademi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8626" y="3691323"/>
            <a:ext cx="2329398" cy="237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e7dc747b-c449-497e-afd3-4631cde20d6a@Svenskaakademi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6336" y="2852935"/>
            <a:ext cx="1954136" cy="245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Rak koppling 18"/>
          <p:cNvCxnSpPr/>
          <p:nvPr/>
        </p:nvCxnSpPr>
        <p:spPr>
          <a:xfrm>
            <a:off x="6948264" y="5314938"/>
            <a:ext cx="6423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435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400" dirty="0">
                <a:solidFill>
                  <a:schemeClr val="tx2"/>
                </a:solidFill>
              </a:rPr>
              <a:t>Finansiärerna</a:t>
            </a:r>
            <a:endParaRPr lang="sv-SE" sz="2400" dirty="0"/>
          </a:p>
        </p:txBody>
      </p:sp>
      <p:pic>
        <p:nvPicPr>
          <p:cNvPr id="4" name="Platshållare för innehåll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86508" y="942154"/>
            <a:ext cx="1944216" cy="1944216"/>
          </a:xfr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6519" y="1417638"/>
            <a:ext cx="2371402" cy="2371402"/>
          </a:xfrm>
          <a:prstGeom prst="rect">
            <a:avLst/>
          </a:prstGeom>
        </p:spPr>
      </p:pic>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2886370"/>
            <a:ext cx="4139952" cy="1578702"/>
          </a:xfrm>
          <a:prstGeom prst="rect">
            <a:avLst/>
          </a:prstGeom>
        </p:spPr>
      </p:pic>
      <p:pic>
        <p:nvPicPr>
          <p:cNvPr id="7" name="Bildobjekt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 y="4439882"/>
            <a:ext cx="3995936" cy="1216324"/>
          </a:xfrm>
          <a:prstGeom prst="rect">
            <a:avLst/>
          </a:prstGeom>
        </p:spPr>
      </p:pic>
      <p:pic>
        <p:nvPicPr>
          <p:cNvPr id="8" name="Bildobjekt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0032" y="4439882"/>
            <a:ext cx="3384376" cy="1209350"/>
          </a:xfrm>
          <a:prstGeom prst="rect">
            <a:avLst/>
          </a:prstGeom>
        </p:spPr>
      </p:pic>
    </p:spTree>
    <p:extLst>
      <p:ext uri="{BB962C8B-B14F-4D97-AF65-F5344CB8AC3E}">
        <p14:creationId xmlns:p14="http://schemas.microsoft.com/office/powerpoint/2010/main" val="493059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467544" y="709717"/>
            <a:ext cx="4320480" cy="5262979"/>
          </a:xfrm>
          <a:prstGeom prst="rect">
            <a:avLst/>
          </a:prstGeom>
          <a:noFill/>
        </p:spPr>
        <p:txBody>
          <a:bodyPr wrap="square" rtlCol="0">
            <a:spAutoFit/>
          </a:bodyPr>
          <a:lstStyle/>
          <a:p>
            <a:endParaRPr lang="sv-SE" sz="2400" dirty="0">
              <a:solidFill>
                <a:schemeClr val="tx2"/>
              </a:solidFill>
            </a:endParaRPr>
          </a:p>
          <a:p>
            <a:pPr marL="342900" indent="-342900">
              <a:buFont typeface="Arial" panose="020B0604020202020204" pitchFamily="34" charset="0"/>
              <a:buChar char="•"/>
            </a:pPr>
            <a:r>
              <a:rPr lang="sv-SE" sz="2400" dirty="0">
                <a:solidFill>
                  <a:schemeClr val="tx2"/>
                </a:solidFill>
              </a:rPr>
              <a:t>Vilka rättningar ska göras? </a:t>
            </a:r>
          </a:p>
          <a:p>
            <a:pPr marL="342900" indent="-342900">
              <a:buFont typeface="Arial" panose="020B0604020202020204" pitchFamily="34" charset="0"/>
              <a:buChar char="•"/>
            </a:pPr>
            <a:r>
              <a:rPr lang="sv-SE" sz="2400" dirty="0">
                <a:solidFill>
                  <a:schemeClr val="tx2"/>
                </a:solidFill>
              </a:rPr>
              <a:t>Hur går revideringsarbetet till?</a:t>
            </a:r>
          </a:p>
          <a:p>
            <a:pPr marL="342900" indent="-342900">
              <a:buFont typeface="Arial" panose="020B0604020202020204" pitchFamily="34" charset="0"/>
              <a:buChar char="•"/>
            </a:pPr>
            <a:r>
              <a:rPr lang="sv-SE" sz="2400" dirty="0">
                <a:solidFill>
                  <a:schemeClr val="tx2"/>
                </a:solidFill>
              </a:rPr>
              <a:t>Revideras allt?</a:t>
            </a:r>
          </a:p>
          <a:p>
            <a:pPr marL="342900" indent="-342900">
              <a:buFont typeface="Arial" panose="020B0604020202020204" pitchFamily="34" charset="0"/>
              <a:buChar char="•"/>
            </a:pPr>
            <a:r>
              <a:rPr lang="sv-SE" sz="2400" dirty="0">
                <a:solidFill>
                  <a:schemeClr val="tx2"/>
                </a:solidFill>
              </a:rPr>
              <a:t>Hur hittas nyord? </a:t>
            </a:r>
          </a:p>
          <a:p>
            <a:pPr marL="342900" indent="-342900">
              <a:buFont typeface="Arial" panose="020B0604020202020204" pitchFamily="34" charset="0"/>
              <a:buChar char="•"/>
            </a:pPr>
            <a:r>
              <a:rPr lang="sv-SE" sz="2400" dirty="0">
                <a:solidFill>
                  <a:schemeClr val="tx2"/>
                </a:solidFill>
              </a:rPr>
              <a:t>Vilka nyord ska inte med? </a:t>
            </a:r>
          </a:p>
          <a:p>
            <a:pPr marL="342900" indent="-342900">
              <a:buFont typeface="Arial" panose="020B0604020202020204" pitchFamily="34" charset="0"/>
              <a:buChar char="•"/>
            </a:pPr>
            <a:r>
              <a:rPr lang="sv-SE" sz="2400" dirty="0">
                <a:solidFill>
                  <a:schemeClr val="tx2"/>
                </a:solidFill>
              </a:rPr>
              <a:t>Ska böckerna tryckas om?</a:t>
            </a:r>
          </a:p>
          <a:p>
            <a:pPr marL="342900" indent="-342900">
              <a:buFont typeface="Arial" panose="020B0604020202020204" pitchFamily="34" charset="0"/>
              <a:buChar char="•"/>
            </a:pPr>
            <a:r>
              <a:rPr lang="sv-SE" sz="2400" dirty="0">
                <a:solidFill>
                  <a:schemeClr val="tx2"/>
                </a:solidFill>
              </a:rPr>
              <a:t>Försvinner något av innehållet?</a:t>
            </a:r>
          </a:p>
          <a:p>
            <a:pPr marL="342900" indent="-342900">
              <a:buFont typeface="Arial" panose="020B0604020202020204" pitchFamily="34" charset="0"/>
              <a:buChar char="•"/>
            </a:pPr>
            <a:r>
              <a:rPr lang="sv-SE" sz="2400" dirty="0">
                <a:solidFill>
                  <a:schemeClr val="tx2"/>
                </a:solidFill>
              </a:rPr>
              <a:t>Kommer innehållet att ändra utseende?</a:t>
            </a:r>
          </a:p>
          <a:p>
            <a:endParaRPr lang="sv-SE" sz="2400" dirty="0">
              <a:solidFill>
                <a:schemeClr val="tx2"/>
              </a:solidFill>
            </a:endParaRPr>
          </a:p>
          <a:p>
            <a:endParaRPr lang="sv-SE" sz="2400" dirty="0">
              <a:solidFill>
                <a:schemeClr val="tx2"/>
              </a:solidFill>
            </a:endParaRPr>
          </a:p>
        </p:txBody>
      </p:sp>
      <p:pic>
        <p:nvPicPr>
          <p:cNvPr id="3" name="Bildobjekt 2" descr="cid:cdcb0a32-d8a3-4247-acb4-1e7c186e0dfc@Svenskaakademien.se"/>
          <p:cNvPicPr/>
          <p:nvPr/>
        </p:nvPicPr>
        <p:blipFill rotWithShape="1">
          <a:blip r:embed="rId3" r:link="rId4">
            <a:extLst>
              <a:ext uri="{28A0092B-C50C-407E-A947-70E740481C1C}">
                <a14:useLocalDpi xmlns:a14="http://schemas.microsoft.com/office/drawing/2010/main" val="0"/>
              </a:ext>
            </a:extLst>
          </a:blip>
          <a:srcRect l="9203" t="13618" r="8296" b="12481"/>
          <a:stretch/>
        </p:blipFill>
        <p:spPr bwMode="auto">
          <a:xfrm>
            <a:off x="4788024" y="1156102"/>
            <a:ext cx="4248472" cy="3168352"/>
          </a:xfrm>
          <a:prstGeom prst="rect">
            <a:avLst/>
          </a:prstGeom>
          <a:noFill/>
          <a:ln>
            <a:noFill/>
          </a:ln>
        </p:spPr>
      </p:pic>
      <p:sp>
        <p:nvSpPr>
          <p:cNvPr id="4" name="textruta 3"/>
          <p:cNvSpPr txBox="1"/>
          <p:nvPr/>
        </p:nvSpPr>
        <p:spPr>
          <a:xfrm>
            <a:off x="6912260" y="4327279"/>
            <a:ext cx="2201757" cy="369332"/>
          </a:xfrm>
          <a:prstGeom prst="rect">
            <a:avLst/>
          </a:prstGeom>
          <a:noFill/>
        </p:spPr>
        <p:txBody>
          <a:bodyPr wrap="none" rtlCol="0">
            <a:spAutoFit/>
          </a:bodyPr>
          <a:lstStyle/>
          <a:p>
            <a:r>
              <a:rPr lang="sv-SE" i="1" dirty="0">
                <a:solidFill>
                  <a:schemeClr val="tx2"/>
                </a:solidFill>
              </a:rPr>
              <a:t>Berglins oktober -23</a:t>
            </a:r>
          </a:p>
        </p:txBody>
      </p:sp>
      <p:sp>
        <p:nvSpPr>
          <p:cNvPr id="5" name="textruta 4"/>
          <p:cNvSpPr txBox="1"/>
          <p:nvPr/>
        </p:nvSpPr>
        <p:spPr>
          <a:xfrm>
            <a:off x="3347864" y="340385"/>
            <a:ext cx="2274212" cy="738664"/>
          </a:xfrm>
          <a:prstGeom prst="rect">
            <a:avLst/>
          </a:prstGeom>
          <a:noFill/>
        </p:spPr>
        <p:txBody>
          <a:bodyPr wrap="none" rtlCol="0">
            <a:spAutoFit/>
          </a:bodyPr>
          <a:lstStyle/>
          <a:p>
            <a:r>
              <a:rPr lang="sv-SE" sz="2400" dirty="0">
                <a:solidFill>
                  <a:schemeClr val="tx2"/>
                </a:solidFill>
              </a:rPr>
              <a:t>Frågor och svar</a:t>
            </a:r>
          </a:p>
          <a:p>
            <a:endParaRPr lang="sv-SE" dirty="0"/>
          </a:p>
        </p:txBody>
      </p:sp>
      <p:sp>
        <p:nvSpPr>
          <p:cNvPr id="6" name="textruta 5"/>
          <p:cNvSpPr txBox="1"/>
          <p:nvPr/>
        </p:nvSpPr>
        <p:spPr>
          <a:xfrm>
            <a:off x="3122890" y="5218752"/>
            <a:ext cx="5991127" cy="830997"/>
          </a:xfrm>
          <a:prstGeom prst="rect">
            <a:avLst/>
          </a:prstGeom>
          <a:noFill/>
        </p:spPr>
        <p:txBody>
          <a:bodyPr wrap="none" rtlCol="0">
            <a:spAutoFit/>
          </a:bodyPr>
          <a:lstStyle/>
          <a:p>
            <a:r>
              <a:rPr lang="sv-SE" sz="2400" dirty="0">
                <a:solidFill>
                  <a:schemeClr val="tx2"/>
                </a:solidFill>
              </a:rPr>
              <a:t>Kom gärna med synpunkter och önskemål!</a:t>
            </a:r>
          </a:p>
          <a:p>
            <a:r>
              <a:rPr lang="sv-SE" sz="2400" i="1" dirty="0">
                <a:solidFill>
                  <a:schemeClr val="tx2"/>
                </a:solidFill>
              </a:rPr>
              <a:t>ordbok@svenskaakademien.se</a:t>
            </a:r>
          </a:p>
        </p:txBody>
      </p:sp>
    </p:spTree>
    <p:extLst>
      <p:ext uri="{BB962C8B-B14F-4D97-AF65-F5344CB8AC3E}">
        <p14:creationId xmlns:p14="http://schemas.microsoft.com/office/powerpoint/2010/main" val="12532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br>
              <a:rPr lang="sv-SE" altLang="sv-SE"/>
            </a:br>
            <a:endParaRPr lang="sv-SE" altLang="sv-SE"/>
          </a:p>
        </p:txBody>
      </p:sp>
      <p:sp>
        <p:nvSpPr>
          <p:cNvPr id="2" name="textruta 1"/>
          <p:cNvSpPr txBox="1"/>
          <p:nvPr/>
        </p:nvSpPr>
        <p:spPr>
          <a:xfrm>
            <a:off x="4029075" y="838200"/>
            <a:ext cx="4419600" cy="1938992"/>
          </a:xfrm>
          <a:prstGeom prst="rect">
            <a:avLst/>
          </a:prstGeom>
          <a:noFill/>
        </p:spPr>
        <p:txBody>
          <a:bodyPr wrap="square" rtlCol="0">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Svenska Akademien är en fristående kulturinstitution som grundades 1786 av Gustaf III med uppgift att främja svenska språket och litteraturen. </a:t>
            </a:r>
          </a:p>
        </p:txBody>
      </p:sp>
      <p:pic>
        <p:nvPicPr>
          <p:cNvPr id="7" name="Picture 2" descr="J:\SAOB\Foton\bilder_saob\foton från Eva\till nya webbplatsen\GI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59" y="838200"/>
            <a:ext cx="3090441" cy="4114800"/>
          </a:xfrm>
          <a:prstGeom prst="rect">
            <a:avLst/>
          </a:prstGeom>
          <a:noFill/>
          <a:extLst>
            <a:ext uri="{909E8E84-426E-40DD-AFC4-6F175D3DCCD1}">
              <a14:hiddenFill xmlns:a14="http://schemas.microsoft.com/office/drawing/2010/main">
                <a:solidFill>
                  <a:srgbClr val="FFFFFF"/>
                </a:solidFill>
              </a14:hiddenFill>
            </a:ext>
          </a:extLst>
        </p:spPr>
      </p:pic>
      <p:pic>
        <p:nvPicPr>
          <p:cNvPr id="9" name="Bildobjekt 8" descr="O:\Personal\Erik\bilder_saob\www\SvAka_1_pms.png"/>
          <p:cNvPicPr/>
          <p:nvPr/>
        </p:nvPicPr>
        <p:blipFill rotWithShape="1">
          <a:blip r:embed="rId4">
            <a:extLst>
              <a:ext uri="{28A0092B-C50C-407E-A947-70E740481C1C}">
                <a14:useLocalDpi xmlns:a14="http://schemas.microsoft.com/office/drawing/2010/main" val="0"/>
              </a:ext>
            </a:extLst>
          </a:blip>
          <a:srcRect b="45498"/>
          <a:stretch/>
        </p:blipFill>
        <p:spPr bwMode="auto">
          <a:xfrm>
            <a:off x="4029075" y="2777192"/>
            <a:ext cx="4092575" cy="22301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746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2339752" y="296372"/>
            <a:ext cx="4320480" cy="1440160"/>
          </a:xfrm>
        </p:spPr>
        <p:txBody>
          <a:bodyPr>
            <a:normAutofit/>
          </a:bodyPr>
          <a:lstStyle/>
          <a:p>
            <a:r>
              <a:rPr lang="sv-SE" sz="2400" dirty="0">
                <a:solidFill>
                  <a:schemeClr val="tx2"/>
                </a:solidFill>
              </a:rPr>
              <a:t>Dictionary Production System</a:t>
            </a:r>
          </a:p>
        </p:txBody>
      </p:sp>
      <p:pic>
        <p:nvPicPr>
          <p:cNvPr id="4" name="Bild 1" descr="https://dps.cw.idm.fr/dpsworkflow.png"/>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40768"/>
            <a:ext cx="2952328" cy="3744416"/>
          </a:xfrm>
          <a:prstGeom prst="rect">
            <a:avLst/>
          </a:prstGeom>
          <a:noFill/>
          <a:ln>
            <a:noFill/>
          </a:ln>
        </p:spPr>
      </p:pic>
      <p:pic>
        <p:nvPicPr>
          <p:cNvPr id="5" name="Bildobjekt 4"/>
          <p:cNvPicPr>
            <a:picLocks noChangeAspect="1"/>
          </p:cNvPicPr>
          <p:nvPr/>
        </p:nvPicPr>
        <p:blipFill rotWithShape="1">
          <a:blip r:embed="rId4"/>
          <a:srcRect l="1461" t="9954" r="21713" b="28333"/>
          <a:stretch/>
        </p:blipFill>
        <p:spPr>
          <a:xfrm>
            <a:off x="3275856" y="1844824"/>
            <a:ext cx="5675101" cy="3343890"/>
          </a:xfrm>
          <a:prstGeom prst="rect">
            <a:avLst/>
          </a:prstGeom>
        </p:spPr>
      </p:pic>
    </p:spTree>
    <p:extLst>
      <p:ext uri="{BB962C8B-B14F-4D97-AF65-F5344CB8AC3E}">
        <p14:creationId xmlns:p14="http://schemas.microsoft.com/office/powerpoint/2010/main" val="3104504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O:\Instagram\Bilder till Instagram\På och ur ordboken\SAOB+SO+SAOL tryck - lju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2514600"/>
            <a:ext cx="3581400" cy="3836938"/>
          </a:xfrm>
          <a:prstGeom prst="rect">
            <a:avLst/>
          </a:prstGeom>
          <a:noFill/>
          <a:ln>
            <a:noFill/>
          </a:ln>
        </p:spPr>
      </p:pic>
      <p:sp>
        <p:nvSpPr>
          <p:cNvPr id="6" name="Rektangel 5"/>
          <p:cNvSpPr/>
          <p:nvPr/>
        </p:nvSpPr>
        <p:spPr>
          <a:xfrm>
            <a:off x="685800" y="533400"/>
            <a:ext cx="6172200" cy="3416320"/>
          </a:xfrm>
          <a:prstGeom prst="rect">
            <a:avLst/>
          </a:prstGeom>
        </p:spPr>
        <p:txBody>
          <a:bodyPr wrap="square">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Svenska Akademiens ordboksutgivning</a:t>
            </a:r>
          </a:p>
          <a:p>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Svenska Akademiens ordlista (SAOL)</a:t>
            </a:r>
          </a:p>
          <a:p>
            <a:pPr marL="342900" indent="-342900">
              <a:buFont typeface="Arial" panose="020B0604020202020204" pitchFamily="34" charset="0"/>
              <a:buChar char="•"/>
            </a:pPr>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Svenska Akademiens ordbok (SAOB)</a:t>
            </a:r>
          </a:p>
          <a:p>
            <a:pPr marL="342900" indent="-342900">
              <a:buFont typeface="Arial" panose="020B0604020202020204" pitchFamily="34" charset="0"/>
              <a:buChar char="•"/>
            </a:pPr>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Svensk ordbok utgiven av </a:t>
            </a:r>
          </a:p>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    Svenska Akademien (SO) </a:t>
            </a:r>
            <a:endParaRPr lang="sv-SE" sz="2400" i="1"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194488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762000" y="761998"/>
            <a:ext cx="5638800" cy="461665"/>
          </a:xfrm>
          <a:prstGeom prst="rect">
            <a:avLst/>
          </a:prstGeom>
        </p:spPr>
        <p:txBody>
          <a:bodyPr wrap="square">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Svenska Akademiens ordlista (SAOL). </a:t>
            </a:r>
          </a:p>
        </p:txBody>
      </p:sp>
      <p:sp>
        <p:nvSpPr>
          <p:cNvPr id="4" name="Rektangel 3"/>
          <p:cNvSpPr/>
          <p:nvPr/>
        </p:nvSpPr>
        <p:spPr>
          <a:xfrm>
            <a:off x="1763688" y="1124744"/>
            <a:ext cx="3954016" cy="5262979"/>
          </a:xfrm>
          <a:prstGeom prst="rect">
            <a:avLst/>
          </a:prstGeom>
        </p:spPr>
        <p:txBody>
          <a:bodyPr wrap="square">
            <a:spAutoFit/>
          </a:bodyPr>
          <a:lstStyle/>
          <a:p>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342900" lvl="0" indent="-342900">
              <a:buFont typeface="Arial" panose="020B0604020202020204" pitchFamily="34" charset="0"/>
              <a:buChar char="•"/>
            </a:pP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ca 126 000 ord</a:t>
            </a:r>
          </a:p>
          <a:p>
            <a:pPr lvl="0"/>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342900" lvl="0" indent="-342900">
              <a:buFont typeface="Arial" panose="020B0604020202020204" pitchFamily="34" charset="0"/>
              <a:buChar char="•"/>
            </a:pP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uppgifter om stavning, böjning, stil och bruklighet samt i många fall även betydelse</a:t>
            </a:r>
          </a:p>
          <a:p>
            <a:pPr marL="342900" lvl="0" indent="-342900">
              <a:buFont typeface="Arial" panose="020B0604020202020204" pitchFamily="34" charset="0"/>
              <a:buChar char="•"/>
            </a:pPr>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fjortonde upplagan publicerades 2015</a:t>
            </a:r>
          </a:p>
          <a:p>
            <a:pPr lvl="0"/>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342900" lvl="0" indent="-342900">
              <a:buFont typeface="Arial" panose="020B0604020202020204" pitchFamily="34" charset="0"/>
              <a:buChar char="•"/>
            </a:pP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gratis app med bland annat korsordshjälp </a:t>
            </a:r>
          </a:p>
          <a:p>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pic>
        <p:nvPicPr>
          <p:cNvPr id="6" name="Bildobjekt 5" descr="Mobiltelefoner"/>
          <p:cNvPicPr/>
          <p:nvPr/>
        </p:nvPicPr>
        <p:blipFill>
          <a:blip r:embed="rId3">
            <a:extLst>
              <a:ext uri="{28A0092B-C50C-407E-A947-70E740481C1C}">
                <a14:useLocalDpi xmlns:a14="http://schemas.microsoft.com/office/drawing/2010/main" val="0"/>
              </a:ext>
            </a:extLst>
          </a:blip>
          <a:srcRect/>
          <a:stretch>
            <a:fillRect/>
          </a:stretch>
        </p:blipFill>
        <p:spPr bwMode="auto">
          <a:xfrm>
            <a:off x="6114947" y="4652736"/>
            <a:ext cx="1920875" cy="1477645"/>
          </a:xfrm>
          <a:prstGeom prst="rect">
            <a:avLst/>
          </a:prstGeom>
          <a:noFill/>
          <a:ln>
            <a:noFill/>
          </a:ln>
        </p:spPr>
      </p:pic>
      <p:pic>
        <p:nvPicPr>
          <p:cNvPr id="7" name="Picture 2" descr="O:\Instagram\Bilder till Instagram\På och ur ordboken\2 Image1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223663"/>
            <a:ext cx="2111170" cy="315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53352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Instagram\Bilder till Instagram\På och ur ordboken\1 Image1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200949"/>
            <a:ext cx="2281236" cy="3174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784608" y="1200949"/>
            <a:ext cx="4854192" cy="3416320"/>
          </a:xfrm>
          <a:prstGeom prst="rect">
            <a:avLst/>
          </a:prstGeom>
          <a:noFill/>
        </p:spPr>
        <p:txBody>
          <a:bodyPr wrap="square" rtlCol="0">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Svensk ordbok utgiven av </a:t>
            </a:r>
          </a:p>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Svenska Akademien är en definitionsordbok med beskrivningar av ord i dagens svenska. </a:t>
            </a:r>
          </a:p>
          <a:p>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Första upplagan publicerades 2009 och en ny digital version kom 2021.</a:t>
            </a:r>
          </a:p>
        </p:txBody>
      </p:sp>
      <p:pic>
        <p:nvPicPr>
          <p:cNvPr id="6" name="Bildobjekt 5" descr="Svensk ordbok (SO)"/>
          <p:cNvPicPr/>
          <p:nvPr/>
        </p:nvPicPr>
        <p:blipFill>
          <a:blip r:embed="rId4">
            <a:extLst>
              <a:ext uri="{28A0092B-C50C-407E-A947-70E740481C1C}">
                <a14:useLocalDpi xmlns:a14="http://schemas.microsoft.com/office/drawing/2010/main" val="0"/>
              </a:ext>
            </a:extLst>
          </a:blip>
          <a:srcRect/>
          <a:stretch>
            <a:fillRect/>
          </a:stretch>
        </p:blipFill>
        <p:spPr bwMode="auto">
          <a:xfrm>
            <a:off x="2886753" y="4377733"/>
            <a:ext cx="2730706" cy="1750170"/>
          </a:xfrm>
          <a:prstGeom prst="rect">
            <a:avLst/>
          </a:prstGeom>
          <a:noFill/>
          <a:ln>
            <a:noFill/>
          </a:ln>
        </p:spPr>
      </p:pic>
    </p:spTree>
    <p:extLst>
      <p:ext uri="{BB962C8B-B14F-4D97-AF65-F5344CB8AC3E}">
        <p14:creationId xmlns:p14="http://schemas.microsoft.com/office/powerpoint/2010/main" val="147315273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486400" y="457200"/>
            <a:ext cx="2819400" cy="2209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b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br>
            <a:b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br>
            <a:endPar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2"/>
          <p:cNvSpPr txBox="1">
            <a:spLocks noChangeArrowheads="1"/>
          </p:cNvSpPr>
          <p:nvPr/>
        </p:nvSpPr>
        <p:spPr>
          <a:xfrm>
            <a:off x="819150" y="381227"/>
            <a:ext cx="75438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Alla tre ordböckerna är sökbara parallellt på svenska.se </a:t>
            </a:r>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484784"/>
            <a:ext cx="5794598" cy="4048544"/>
          </a:xfrm>
          <a:prstGeom prst="rect">
            <a:avLst/>
          </a:prstGeom>
        </p:spPr>
      </p:pic>
    </p:spTree>
    <p:extLst>
      <p:ext uri="{BB962C8B-B14F-4D97-AF65-F5344CB8AC3E}">
        <p14:creationId xmlns:p14="http://schemas.microsoft.com/office/powerpoint/2010/main" val="148723814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763688" y="767767"/>
            <a:ext cx="5556179" cy="830997"/>
          </a:xfrm>
          <a:prstGeom prst="rect">
            <a:avLst/>
          </a:prstGeom>
        </p:spPr>
        <p:txBody>
          <a:bodyPr wrap="square">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Svenska Akademiens grammatik finns </a:t>
            </a:r>
          </a:p>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att ladda ned gratis på svenska.se</a:t>
            </a:r>
          </a:p>
        </p:txBody>
      </p:sp>
      <p:pic>
        <p:nvPicPr>
          <p:cNvPr id="2050" name="Picture 2" descr="O:\Instagram\Bilder till Instagram\Biblioteket och böcker\sag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640" y="1713107"/>
            <a:ext cx="2698879" cy="26988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O:\Instagram\Bilder till Instagram\Biblioteket och böcker\sag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850" y="1759545"/>
            <a:ext cx="2768564" cy="2658208"/>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1838325" y="4578534"/>
            <a:ext cx="6096000" cy="1569660"/>
          </a:xfrm>
          <a:prstGeom prst="rect">
            <a:avLst/>
          </a:prstGeom>
        </p:spPr>
        <p:txBody>
          <a:bodyPr wrap="square">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Detta är den svenska standardgrammatiken, avsedd för universitetsstuderande, forskare, lärare, professionella språkbrukare och en språkintresserad allmänhet. </a:t>
            </a:r>
          </a:p>
        </p:txBody>
      </p:sp>
    </p:spTree>
    <p:extLst>
      <p:ext uri="{BB962C8B-B14F-4D97-AF65-F5344CB8AC3E}">
        <p14:creationId xmlns:p14="http://schemas.microsoft.com/office/powerpoint/2010/main" val="202269268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p:nvPr/>
        </p:nvPicPr>
        <p:blipFill rotWithShape="1">
          <a:blip r:embed="rId3"/>
          <a:srcRect l="55350" t="1571"/>
          <a:stretch/>
        </p:blipFill>
        <p:spPr bwMode="auto">
          <a:xfrm>
            <a:off x="5940152" y="1412776"/>
            <a:ext cx="2808312" cy="4182859"/>
          </a:xfrm>
          <a:prstGeom prst="rect">
            <a:avLst/>
          </a:prstGeom>
          <a:ln>
            <a:noFill/>
          </a:ln>
          <a:extLst>
            <a:ext uri="{53640926-AAD7-44D8-BBD7-CCE9431645EC}">
              <a14:shadowObscured xmlns:a14="http://schemas.microsoft.com/office/drawing/2010/main"/>
            </a:ext>
          </a:extLst>
        </p:spPr>
      </p:pic>
      <p:sp>
        <p:nvSpPr>
          <p:cNvPr id="3" name="textruta 2"/>
          <p:cNvSpPr txBox="1"/>
          <p:nvPr/>
        </p:nvSpPr>
        <p:spPr>
          <a:xfrm>
            <a:off x="539552" y="404664"/>
            <a:ext cx="5688632" cy="5262979"/>
          </a:xfrm>
          <a:prstGeom prst="rect">
            <a:avLst/>
          </a:prstGeom>
          <a:noFill/>
        </p:spPr>
        <p:txBody>
          <a:bodyPr wrap="square" rtlCol="0">
            <a:spAutoFit/>
          </a:bodyPr>
          <a:lstStyle/>
          <a:p>
            <a:r>
              <a:rPr lang="sv-SE" sz="2400" i="1" dirty="0">
                <a:solidFill>
                  <a:schemeClr val="tx2"/>
                </a:solidFill>
              </a:rPr>
              <a:t>”Den historiska ordboken är en överväldigande, i det närmaste outtömlig källa till verbal precision, språklig variation, kulturhistoriska insikter, fascinerande överraskningar och oväntade sammanhang. </a:t>
            </a:r>
          </a:p>
          <a:p>
            <a:r>
              <a:rPr lang="sv-SE" sz="2400" i="1" dirty="0">
                <a:solidFill>
                  <a:schemeClr val="tx2"/>
                </a:solidFill>
              </a:rPr>
              <a:t>SAOB inbjuder till upptäcktsfärder i en förunderlig värld, och den bok om en ordbok du här har framför dig är att betrakta som en insiktsfull och frikostig vägvisare.”</a:t>
            </a:r>
          </a:p>
          <a:p>
            <a:endParaRPr lang="sv-SE" sz="2400" dirty="0">
              <a:solidFill>
                <a:schemeClr val="tx2"/>
              </a:solidFill>
            </a:endParaRPr>
          </a:p>
          <a:p>
            <a:r>
              <a:rPr lang="sv-SE" sz="2400" dirty="0">
                <a:solidFill>
                  <a:schemeClr val="tx2"/>
                </a:solidFill>
              </a:rPr>
              <a:t>Mats Malm ur förordet till jubileumsboken om SAOB</a:t>
            </a:r>
          </a:p>
        </p:txBody>
      </p:sp>
    </p:spTree>
    <p:extLst>
      <p:ext uri="{BB962C8B-B14F-4D97-AF65-F5344CB8AC3E}">
        <p14:creationId xmlns:p14="http://schemas.microsoft.com/office/powerpoint/2010/main" val="429817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483973"/>
            <a:ext cx="5257800" cy="2819400"/>
          </a:xfrm>
        </p:spPr>
        <p:txBody>
          <a:bodyPr>
            <a:normAutofit/>
          </a:bodyPr>
          <a:lstStyle/>
          <a:p>
            <a:pPr algn="l"/>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Besök gärna vår webbplats saob.se som innehåller alla hittills tryckta band av ordboken.</a:t>
            </a:r>
            <a:b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br>
            <a:b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br>
            <a:endPar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pic>
        <p:nvPicPr>
          <p:cNvPr id="16" name="Picture 2" descr="C:\Users\evla\Desktop\Bildspel 2015\IMG_272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943600" y="1066799"/>
            <a:ext cx="2791157" cy="420645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APEA8NEA8PDQ0NDw8NDw8PDxAPDw8NFRUWFhURFRUYHSggGBolHRUVITEhJSktLi4uFyAzODMvNygtLisBCgoKDg0OFxAQGy0fICUtMCstKzcrKzcrLzctLS8tLy0tLTgrLi0tLS0rLS0tLS4tLS0tNS0tLS0tLS0tLS0tLf/AABEIALcBFAMBIgACEQEDEQH/xAAcAAACAgMBAQAAAAAAAAAAAAAAAQYHAwQFAgj/xABLEAABAwIDBAUHCAYHCQEAAAABAAIDBBEFEiEGMUFRBxMiYXEUIzKBkbGyQkRzkpOh0dIVM1JUYnIWNHSCs8HwJENFY5Sio+HxCP/EABoBAQADAQEBAAAAAAAAAAAAAAABAgMEBQb/xAAvEQEAAgECBAQEBQUAAAAAAAAAAQIDBBESEyFBMTJRYQUkQoEGInKRsRQjcZLR/9oADAMBAAIRAxEAPwC5UwkEwgaaQTQNNJNA0IQgaEJoBCE0CTQhAIQhAIQhAIQhAkJoQeUJoQJJNCBJJoQJCEIEhNJAl5K9JFB59SE9UIBMITQCaE7IBCaaBJpoQCE0IBCE0CTQhAIQhAIQhAIQhAJJoQJJNCBJJoQJJNCDyhNJAJIQgSSaSBJJoQMJoTQMLlbRbSUmHR9ZUyhl/Qjb2pZD/C3/AD3L1tNjUeH0k1ZJq2FvZbexfIdGMHiSF841eITV80tXUOL5JHcdzW8GNHBo4BUyX4I3dug0c6rNGPwWwelJ8oL6ehuyxIMsnaIHMN0HtK0J+lasYwPNBDYm36yTks+zWGs8jidb0ob/AHFc3GqVrYwANzx7iuT4Lqp1eqmt/LFttv3ed8dyRo7xXF77/aWwel2qFr0MQuAfTfu1/Bem9LdSfmUP13qMS0zS5t/2BqfFyzxUjNNOQ7+8XXVrr8vUZKU6RE9HdoaVy6fHktHWY3SiPpUqT8ziGl/Tesjek+pPzOL6z9FH46VvL/ILYbA3u/1wXHzr+rpnDj9HYd0n1I+ZxfWesT+lWqHzOL671zH07bXI7+S1padvIc9NU51/VEYcc9nUk6XaofM4fW+Raz+mWrF/9ig0/jkXArIGtDiRYAE3tbQBV5W4xI57g2zWgkAALbFe92eWmOkdYW+OmypB1oYLd0kgPuUo2a6W6Kqc2KoY6hkdoHPcHwk8i/Qt9Yt3r5zFbKflj2D3ry2qeHgO4my32tDn3xz0faLSCAQQQRcEagjmE1TPQxtm/rBhFQ8ua8OdSucdWuAuYr8iASPA81cytE7wzvXhnYkJpKVQhCECQmhAkk0IEkmhB5SXpJAkk0kCSTQgSEWSQe0whNBVnT/VEUtDACQ2ape91uPVs0B+uqsw9tmH+Ye4qy//ANCfq8N+mqPhYqzoPQPiPcVzaiXv/AI+Zr9/4XHs7/UYPoPxXCx53mx/OPcV29nD/sMH0P4qP4+7zY/nHuK878Lz85f9f/Xy/wCKo/u/7fy400liwfwN5/tOWenfx/Bc2qkGZv0Y+JyzQzd/LX/6vS+J9NVk/wAvY+Fx8ni/TDqsd7e5ZhL3lc1tSOep/wBaBbTIZSLiCZw01bE9w9tlwxEy65iI8WzJPpy+9a8kq153lvZeCwjg8Fv3FYXTj3FExBVjrsf3sf7iqnlHad/M73lWhPLcEcwR61WlVCRNIx3ZOd3vuF16Tu49bHSraoYC9me9yHBmUtJFrXzX3d1l2doS2odDN1Qim7EcpaQGPeMtixgHZAGns5Ln4VCGmzrWO+7yG+On4LNNIHzQwRXd5xpPjcFx8LD2Bd29YpPq8+08V6RENihqnU9bTztJDoKqF49Txce8L62XyHUG9S0c6ho/8gX14sMfg6M/mCEIWjAkIQgEIQgEk0kAkmkgSS9JIEkmkgSSaSBIQhB7TCQTCCq+nnD5p48PbBE6ZwlqCQ22gys5qtMIwGtM7KF0TaeonaZIhUOyNc1oJOrQ7kfYVeO3/pUX0k3uao1jdDUNkixCkhZUVEUZiLHekG9rtNBc0H03C1+KyvWLdJh16fUZMG1sc7T1RCjxTGIoo4W0rjEfNRP6iS0gILgWnjcXPglU0GLTMjD6eQB7nFoawB126G4tcelx3rqtxHGWhrWYWQGCNrbQyAgMaWNsRLycQvIxLHA7OMJu4GUtPUObl6wtJAtILC7WnmdbnVVwYceC/Hijhnffdz545875Yi0+6NPwbEJHWjppZ+raGu6tvajN3dl44Heu3gezLxG6rxGTyCkj1IeQ2V/t9Ect5PAcVJtm4aikbXV+IdXTPqrTSRNddsMLMziTqbFxcSRc6Ac7Cm9t9rJcTnLiXNpmOIghvoBuzuHFx+7ctb15t5yX6zK9cs46RSnSITar6T6WlPU4VQsJ3eU1GbM7vA9IjxcPBZ8P2zx2p7THQtG+zadth9YlVth0EcZDnnM79kHQeJVl7MYtEBlyxs05NBOi7cNMdY6xv7PK1OpvxRFZ299mKo6SMRpzkraamq4tzmmN0TvbdzfuW9Qvw3GGnyF5oa4AuNNL6Lrchrp3t3cWrhbS1kMuZrmZb37bDb7txUDqoHQvbJE8hwOZkjCWuBHK2oKx1GLHM9I+zTRay89J8fXtKd1OB4kHPYKOoeYzlJjjc9t+BDgLEbtVrTYBXON5MJnkcNATTu/Kp10Z7aurosshvX0oAkGg8oh4O5X9xsdAVZkUoe0PabtcAQeYK5IwV7PUtqb+z51OA1Y/4LL/ANO/8qxnCsRZfqsJmhc4WLmUr727tF9HOWCVW5VVf6i3t+z5khwWtZNAZKOpjb10Vy6GQD0xqTZfXCrTag6x/Sx/EFZZVoUvMztMkhRLbjaCrhdBQYbEyoxOrD5GiQ2igpmWzzP1HEgDXfz3Hm9FO11biRxCKuZCyegmjhIiYW9o9YHhxzEGxZwVmafoQhAIXJ2rxY0NFVVrWiR1NC6VrHEgOcNwJCxbG447EaGnr3RdQahrndWHZwAHuaCHWFwct93FB2kIQgEkIQJCEkAkhJAFJNJAkIQg9BNJNBEekA9qh+kl+FqdCdAl0gb6L6SX4WoodwVPqa/TDpsKzNK12FZHnsnwKvDKVTdM2NFtKyBpsa2Zxd3wR2Nvvj9hVPU7LXeeG7xVhdMhv+jzwyT+3zSgDZG5QN2v4K0K3eqYXfdxOUb7bz3Kb4HigjblY1oHgFBw4BuhHpHipHs9O0Z8wjPm3EdY4tGbhbme5aYp/Mryq38XUFfT+UslmZZrTclvog8HOb8q3tWXa3Z/I5tS2PqoKk5C0uaXNlsTnIbo29uZ3HddRatku7eNSpBhczpQWyzvkZE5rWNc9z2tAY3Ro3BLW3mYMuKKRvDlbPTvw6vp6gaM6wRyjcDE45X+y9/Uvo7BpbGSL9l2dv8AK/X4syoHbFrQyzW62dclXnhr7VNuJp2X8QXf+1laNpMN+Om7uuK15iszytWdyiWkIntMe1EP+dF8YVnFVdtEbvh+nh+MLt7RbRV36XosJoWR5DG2trpZG5stJnLbN10PZI4m7m8iq18ZaX8IYsCnL9pMXD/SgoqGKG+/qSM77d2d6ivRViLaQbUVrml7aapfO5oIBcGGd1gTxU32p2TlmqY8UoasUGIRROp3vdGJYZ6e98kjTyOt/wABardiC79CbUVDniTrXSM6xos2R+V2Zw7j1gNu9WZrpwPaGCrpaWsuKdtaB1TJnsa8vNxkGvaOh0Cw7U7XUWFsa+snERkv1cbQXyyW35WDW2o13KhI5ZKulwSfM9lPQ11FhUTDoHVDiZppv8No8Cp10iUbo8agxltM+vp8LipxWwtaHOja8zFj2N+UWg5iOHZPEkByts9sXYrQYpPR1tRHR0wpY56KejgGdssjYwY5muLhqCSDroeClewNJXU2FUdS/EYW0UdK2q6k0AcY6bL1hZ1gkBJtfWy1+k/EKSq2fq62iMT46qSkfJJG0Nc94ljHnNL5hYDtaiye1uItpdlIgdDUUFJSMA4ukY2//aHIObQ9J+LSRzYqMKjkwWJxF2vLJ2sBsXZi457cbMtfjoSrJxPaGGnoHYo7MadtO2pAFg9wcAWMHeSQPWoPtC7yHZJjGZQ59BSQHQWJqCwSkd9nvK5WPSyz7MYTDM/M6tqKGnc5oDfMl5yDTiGtZrxIQdrC+kiqbFT1eI4Y6loa6ZkUFTDKJA0P9AyRus4AjXNx5bryebbCmjxB+FykQPjp2VPXSyRxxOzGwjbc3J4+pRLp5xDyXD6SKMMGasiIYRcZIGOeAByuGDwXG6Q6VksGNV88UMtRFTYRStf1YPU1DrSS9WXXLNJWcdxCC2MXxeGkppa2RwMEEZlJYQ7MOAbzJNgPFV/gnSy6QxSVeGVFHRVcrYKera4yRF5NgHktbp3tvuPJc7b2kFLs5heGtOV1VLQwOtxc4GV7vr2K6HTZUihwmlpYmMDfKKeONpGjGQNLxYDvY0eBKCe45jlNQtjfVSiBk0ogjc4OIMpBIabA20adSugqr6Z53PpcFEmVsk1dBJIG+iHZO1a/AF60cP2uq241UVM00hw91BU1sFK15dGaZjiyAhm7O8szaanrB4ILhv8Ad9ySp3onpKn9NYs6eZzpYm3qWsc7q31Mrg6xB3hlntHh6lcDJA4ZmkOab6tII0NjqO8FB6QhJB7TXlNBEekI60X0svwtXmhOgR0ifMvpZPhC80G4eCznzNfoh1GFZuB8FrsWUlXhnKoek7DDNRuc0Xkw+ZziLa9Q7R1vVkP90qoW7retfRO0w6iXri3NBM3q52kXGXmRx3n1FUztnsw6hl6yMF9DKc0MgOYNvr1bjzHA8R67TE9k2jujoHs9yzQRngQQs9LTdZ6O/kt5mDuP+7J9SvwW7Oec9KT1nZyxH2h8p3AfjyCkuCyBlm79czjzO8rXjwd7dcuQcSdAtWtmDCGR3e9xDdNSSeAAUTWY6yic1cv5azukULPL66npWi7XSNMnECJvakPsB+5XJgk3W1dQ8ejGGwjlcXJ+8kepVpszQ/oqnNRMAcTrBkijOpij32PrsXeACsvZCiMEDc3pv7Tid5J11VLW3lvjx8FNkhe5adS5ZnuWnUOUTK0Qi+Pu85B9PD8bVMsfwWoNTFidE+FtZFC+lkiqA7qKmmc4PyOc3Vjg4XDgDvOihGOu87T/ANog+NqtkqtPGVr+EIBtDSbQV8TqNraDDIZgWTzsqJaiUxHRzWDI21x69d4XTo9hKeHCZMEje5sc0b2yT5RndM6xMpG7eBpyAClaFozQWm6MqcYXDhL55SYKg1jKqJrYpRUZiQ4A5huOVblPslU0srqijxKTPPY1TK+LyuKplADeusxzCx2UNb2TazQLKXIQV7RdGDGUeK0r6nrJMXcZTki6mmp5g5z4zHFmJADiOO5oC0aHYPEKujFDistMIqOlfS0LYMz/AD5blZVSl28taLAC3pHirQSQV5RbL19XBRYZiUVPHh9BE1sj4ah0z62VkZjh7JaMjW3zG97lrVp1vRzXuw+OhFfFKcNkbNhzREYmue1+YeUOubkNJaLAAX1vws9auK17KaCeqk/V08Ukz/5WNLiPuQUX0weWzxtqMRbFSTRvZBSUUMwn828OM1TI4DcSxrW7tx5K1sXwduJ4XU0zYXUklbFe0zAx4qGhoY+QNJv+rZrroAq/6UqZ7MGpJZ9a3EK+CpqTye6GUtiH8LGkMA7r7yVcsXot/lHuQVZtNspimJUsEkkTIKrC44PJaYTte2pqGlvXSucNGghgDR433rb2o2cq9oGP6+nfhjaWBzaRk72OdJXPLS6R3VkgRhrco55ybaBWShBTXSVshi9fTUcroY5aqmBpzTUsgcxsZaM05c/LdznNboNwA36ldWp6PZ3YphdU3IKClpKOCdnWFsl6e7msLflNL2xnfwKs9JBWVPQ4hh2L4pLBRPq4sXEb4J2va2KGYX1mJ1DQXOJtrYC176WDhNCKaCGmBLxDG2PMd73AavPeTc+tbiSBIRdCD0mvKAgh/SMf6j9NL8IXigOg8EdJRt5D9NL8IWGgf2Qs58zaPJDsMcst1qxuWYOVoZy0cXpWysLHC4IKrmsdJQl8MkYqaJ9w6NwDrNO8C/DuKtGYXXBxahDwQRcKJXrPZVkmy9HUHPQVYp5Dr5PPctB5B3pAfW8VlgwDFo9GiB4GgIqGgHwzC66WL7LMcSQMpXFfgdS3Rk8rR3SPA+4q9M9q+Es8mmx5PNG7NJsxXy61E1PSx/Kc6QyOt3Aae0rJRS0GHG9MDiFcdBO8DJGdxy20aPC513rTj2ZkkPnJHv1+W5z/AHlSzANmY4yHZczuZCrbLNvFbHhpjjasbPeymCyzy+W1RLnm2UHQAcABwHcrKi0AC5tDDlA4LoByrCbS9PctSdyzPctOoeokiEZxt3nqf+0wfG1W6VTeMv8AP039pg/xGq4ypx905OwQkhaMjQkhA0JJIGuZtPhXltFVUQf1ZqYXxB9rhriNCRxF7LpIQVbtFs1jGKzYdBVQ0tNR0UjJJpIajreucLBzw0tBFwCA22mY3KtIlJCAQhJAISQgEkIQF0kW77IQNMLymghfSowiClmHoxVOV3cHtIB9rQPWuZhNUC0KeYzhrKunlpZPQlbluN7Xb2uHeCAfUqgjfNQTOpKkZXs9F3yJGcHtPEFY5Ok7t8fWNk8ilWw16j1LiDSN63mVY5pFkTR1S5YJmgrWFWOa9eUjmp4kcLUqaIHgudJhYJ3LtmZq8F7VG8LRu5UGGAHcurTUwagStHFPyhvNN4J3bjTZMvWi6rHNYX1g5pxI4W9JKufVT71rzVwHFcLFsZa0HXgqTZetWKVxnrqOBupdVQn+61wc4+wE+pXaVW3Rjs9IXnFahpZmaW0rHCzsrvSlI4XGg7iTxCsha467QyyzvIQkhaMzQkhA0JIQCLpIQCLoSQNCSEAhCECQhJAWCSNEIGmkmga0MYwanrGdVURCRo1adQ9h5tcNQVvJoIDN0bZTenrZGN/ZmjElu7M0j3L2zYSpHz5n2LvzKeIVOXX0X5lvVBxsRU/vrPsXfmTGxNT++s+xd+ZThCcupzLIR/Qqp/fWfYu/Mj+hVT++x/Yu/MpuhOXU5lkG/oRU/vsf2LvzJHYeq/fY/sXfmU6QnLqnmWQN2wtV+/R/Yu/MsT9gKo/PovsXfmVgoTl1OZZXD+jiqdvr4wONoHE/EuvgnR3R07xLKX1srTdpmsImnmIxofXdTBCmKVhE3tPcISQrKGkhCAQhCAQhCASQhAIQkgaEIQCEJIBIppIFfuQjXghA0JJoGmkhA00kIGhJNAIQhA0kIQNJCEAhCEAhJCBpIQgEIQgEIQgEJIQCEIQCEIQCEkIBCEkDt32SSt3poBNJCBoQhA0IQgE0IQCEIQCLpIQNCEIBCEIBLMkhA8wSzIQgM4RnHNJCBl4SzhCFIM4QXjmhCBdYOfvTzhCFAWcc0ZxzTQgMwSzhNCBXRmCEIPJe3ihCE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2050" name="Picture 2" descr="O:\Instagram\Bilder till Instagram\Övrigt\hand med webb-sao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9877">
            <a:off x="4276366" y="3548076"/>
            <a:ext cx="1338013" cy="203591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O:\Instagram\Bilder till Instagram\Övrigt\webbsid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639" y="2543058"/>
            <a:ext cx="3073509" cy="2381484"/>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1828799" y="5358246"/>
            <a:ext cx="8229602" cy="830997"/>
          </a:xfrm>
          <a:prstGeom prst="rect">
            <a:avLst/>
          </a:prstGeom>
        </p:spPr>
        <p:txBody>
          <a:bodyPr wrap="square">
            <a:spAutoFit/>
          </a:bodyPr>
          <a:lstStyle/>
          <a:p>
            <a:pPr fontAlgn="auto">
              <a:spcBef>
                <a:spcPts val="0"/>
              </a:spcBef>
              <a:spcAft>
                <a:spcPts val="0"/>
              </a:spcAft>
              <a:defRPr/>
            </a:pP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Längsta ordet: </a:t>
            </a:r>
          </a:p>
          <a:p>
            <a:pPr fontAlgn="auto">
              <a:spcBef>
                <a:spcPts val="0"/>
              </a:spcBef>
              <a:spcAft>
                <a:spcPts val="0"/>
              </a:spcAft>
              <a:defRPr/>
            </a:pPr>
            <a:r>
              <a:rPr lang="sv-SE" sz="2400" dirty="0" err="1">
                <a:solidFill>
                  <a:schemeClr val="tx2"/>
                </a:solidFill>
                <a:latin typeface="Segoe UI" panose="020B0502040204020203" pitchFamily="34" charset="0"/>
                <a:ea typeface="Segoe UI" panose="020B0502040204020203" pitchFamily="34" charset="0"/>
                <a:cs typeface="Segoe UI" panose="020B0502040204020203" pitchFamily="34" charset="0"/>
              </a:rPr>
              <a:t>afdelningsområdeslandstormsbefälhafvare</a:t>
            </a:r>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07656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63376" y="630297"/>
            <a:ext cx="8229600" cy="1143000"/>
          </a:xfrm>
        </p:spPr>
        <p:txBody>
          <a:bodyPr>
            <a:noAutofit/>
          </a:bodyPr>
          <a:lstStyle/>
          <a:p>
            <a:pPr algn="l"/>
            <a:r>
              <a:rPr lang="sv-SE" sz="2400" dirty="0">
                <a:solidFill>
                  <a:schemeClr val="tx2"/>
                </a:solidFill>
                <a:latin typeface="Segoe UI" panose="020B0502040204020203" pitchFamily="34" charset="0"/>
                <a:cs typeface="Segoe UI" panose="020B0502040204020203" pitchFamily="34" charset="0"/>
              </a:rPr>
              <a:t>Se mer av de uppslagsord som tillkommit i den nya uppdaterade versionen av Svensk ordbok </a:t>
            </a:r>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på Instagram.</a:t>
            </a:r>
            <a:b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br>
            <a:endParaRPr lang="sv-SE" sz="2400" dirty="0">
              <a:solidFill>
                <a:schemeClr val="accent1"/>
              </a:solidFill>
              <a:latin typeface="Segoe UI" panose="020B0502040204020203" pitchFamily="34" charset="0"/>
              <a:cs typeface="Segoe UI" panose="020B0502040204020203" pitchFamily="34" charset="0"/>
            </a:endParaRPr>
          </a:p>
        </p:txBody>
      </p:sp>
      <p:sp>
        <p:nvSpPr>
          <p:cNvPr id="5" name="Rektangel 4"/>
          <p:cNvSpPr/>
          <p:nvPr/>
        </p:nvSpPr>
        <p:spPr>
          <a:xfrm>
            <a:off x="4764163" y="5888725"/>
            <a:ext cx="2054074" cy="461665"/>
          </a:xfrm>
          <a:prstGeom prst="rect">
            <a:avLst/>
          </a:prstGeom>
        </p:spPr>
        <p:txBody>
          <a:bodyPr wrap="square">
            <a:spAutoFit/>
          </a:bodyPr>
          <a:lstStyle/>
          <a:p>
            <a:pPr fontAlgn="auto">
              <a:spcAft>
                <a:spcPts val="0"/>
              </a:spcAft>
            </a:pP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a:t>
            </a:r>
            <a:r>
              <a:rPr lang="sv-SE" sz="2400" i="1" dirty="0">
                <a:solidFill>
                  <a:schemeClr val="tx2"/>
                </a:solidFill>
                <a:latin typeface="Segoe UI" panose="020B0502040204020203" pitchFamily="34" charset="0"/>
                <a:ea typeface="Segoe UI" panose="020B0502040204020203" pitchFamily="34" charset="0"/>
                <a:cs typeface="Segoe UI" panose="020B0502040204020203" pitchFamily="34" charset="0"/>
              </a:rPr>
              <a:t>svenska_se</a:t>
            </a:r>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pic>
        <p:nvPicPr>
          <p:cNvPr id="6" name="Bildobjekt 5"/>
          <p:cNvPicPr/>
          <p:nvPr/>
        </p:nvPicPr>
        <p:blipFill>
          <a:blip r:embed="rId2" cstate="print">
            <a:extLst>
              <a:ext uri="{28A0092B-C50C-407E-A947-70E740481C1C}">
                <a14:useLocalDpi xmlns:a14="http://schemas.microsoft.com/office/drawing/2010/main" val="0"/>
              </a:ext>
            </a:extLst>
          </a:blip>
          <a:stretch>
            <a:fillRect/>
          </a:stretch>
        </p:blipFill>
        <p:spPr>
          <a:xfrm>
            <a:off x="4937760" y="5609267"/>
            <a:ext cx="853440" cy="279458"/>
          </a:xfrm>
          <a:prstGeom prst="rect">
            <a:avLst/>
          </a:prstGeom>
        </p:spPr>
      </p:pic>
      <p:pic>
        <p:nvPicPr>
          <p:cNvPr id="1026" name="C6337954-35BA-484E-8BAC-63B4B4E358D7" descr="image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266" y="1762536"/>
            <a:ext cx="2208423" cy="252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215ED4E6-F4F1-4FF0-A5F5-35BBAE86CE9A" descr="image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8433" y="1523139"/>
            <a:ext cx="2106047" cy="245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18D306F0-11F3-442E-9E23-24AD9015B3B9" descr="image3.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1397">
            <a:off x="2331374" y="3883272"/>
            <a:ext cx="1932579" cy="224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FC8B5A10-DD6C-4208-9716-91CB53E3CC80" descr="image4.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9224" y="2314994"/>
            <a:ext cx="2148154" cy="248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804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C135E6A2-2CE2-4504-A644-6048CA2CE8BA" descr="IMG_19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45049">
            <a:off x="6725245" y="1648437"/>
            <a:ext cx="20669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p:cNvSpPr/>
          <p:nvPr/>
        </p:nvSpPr>
        <p:spPr>
          <a:xfrm>
            <a:off x="628355" y="478237"/>
            <a:ext cx="7920880" cy="830997"/>
          </a:xfrm>
          <a:prstGeom prst="rect">
            <a:avLst/>
          </a:prstGeom>
        </p:spPr>
        <p:txBody>
          <a:bodyPr wrap="square">
            <a:spAutoFit/>
          </a:bodyPr>
          <a:lstStyle/>
          <a:p>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Följ oss gärna på Instagram </a:t>
            </a:r>
            <a:r>
              <a:rPr lang="sv-SE" sz="2400" i="1" dirty="0">
                <a:solidFill>
                  <a:schemeClr val="tx2"/>
                </a:solidFill>
                <a:latin typeface="Segoe UI" panose="020B0502040204020203" pitchFamily="34" charset="0"/>
                <a:ea typeface="Segoe UI" panose="020B0502040204020203" pitchFamily="34" charset="0"/>
                <a:cs typeface="Segoe UI" panose="020B0502040204020203" pitchFamily="34" charset="0"/>
              </a:rPr>
              <a:t>@svenskaakademiensordbok</a:t>
            </a:r>
          </a:p>
          <a:p>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pic>
        <p:nvPicPr>
          <p:cNvPr id="1026" name="153D5E8C-285D-4263-A810-AA4A5475C265" descr="IMG_19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268760"/>
            <a:ext cx="201168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C8763BA8-538F-42BD-AA10-48DE9B4B8541" descr="IMG_196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1291410"/>
            <a:ext cx="1950720" cy="195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878EB560-40CA-4C67-A17D-FDCA7B094CA3" descr="IMG_196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8795" y="1268760"/>
            <a:ext cx="201168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B49333E1-49BE-4FF6-BB0D-E8D11CC4C18C" descr="IMG_196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50206">
            <a:off x="3390565" y="3671351"/>
            <a:ext cx="2154555" cy="215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CAED4014-8E9C-4A38-859C-9889BF7FBCF5" descr="IMG_196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706048">
            <a:off x="6053944" y="4071749"/>
            <a:ext cx="2072640" cy="207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2ECFB991-8C92-453C-A6CB-41D4353FEF24" descr="IMG_197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966" y="3463672"/>
            <a:ext cx="2034032" cy="203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46923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br>
              <a:rPr lang="sv-SE" altLang="sv-SE"/>
            </a:br>
            <a:endParaRPr lang="sv-SE" altLang="sv-SE"/>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53858"/>
            <a:ext cx="8156607" cy="36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1188719" y="381000"/>
            <a:ext cx="6785007" cy="830997"/>
          </a:xfrm>
          <a:prstGeom prst="rect">
            <a:avLst/>
          </a:prstGeom>
          <a:noFill/>
        </p:spPr>
        <p:txBody>
          <a:bodyPr wrap="square" rtlCol="0">
            <a:spAutoFit/>
          </a:bodyPr>
          <a:lstStyle/>
          <a:p>
            <a:pPr algn="ct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Utdrag ur </a:t>
            </a:r>
          </a:p>
          <a:p>
            <a:pPr algn="ct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Svenska Akademiens stadgar</a:t>
            </a:r>
          </a:p>
        </p:txBody>
      </p:sp>
    </p:spTree>
    <p:extLst>
      <p:ext uri="{BB962C8B-B14F-4D97-AF65-F5344CB8AC3E}">
        <p14:creationId xmlns:p14="http://schemas.microsoft.com/office/powerpoint/2010/main" val="1046670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a:xfrm>
            <a:off x="762000" y="533400"/>
            <a:ext cx="7924800" cy="1470025"/>
          </a:xfrm>
        </p:spPr>
        <p:txBody>
          <a:bodyPr>
            <a:noAutofit/>
          </a:bodyPr>
          <a:lstStyle/>
          <a:p>
            <a:pPr>
              <a:spcBef>
                <a:spcPts val="0"/>
              </a:spcBef>
              <a:defRPr/>
            </a:pP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Första utkastet till ordboken ca 1790</a:t>
            </a:r>
            <a:b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br>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Johan Henric Kellgren fick bokstäverna A och U</a:t>
            </a:r>
            <a:b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br>
            <a:b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b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66" y="1484784"/>
            <a:ext cx="584978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evla\Desktop\odjur av murber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5250" y="3844729"/>
            <a:ext cx="2831550" cy="21724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698" y="1628800"/>
            <a:ext cx="1611752" cy="1985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795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Personal\Erik\bilder_saob\a-afbild\omsla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977103"/>
            <a:ext cx="2565214" cy="3675112"/>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838199" y="685920"/>
            <a:ext cx="3657600" cy="1569660"/>
          </a:xfrm>
          <a:prstGeom prst="rect">
            <a:avLst/>
          </a:prstGeom>
        </p:spPr>
        <p:txBody>
          <a:bodyPr wrap="square">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Genombrottet för ordboken kom först i slutet av 1800-talet. </a:t>
            </a:r>
          </a:p>
          <a:p>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38199" y="2132856"/>
            <a:ext cx="3926001" cy="251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ruta 6"/>
          <p:cNvSpPr txBox="1"/>
          <p:nvPr/>
        </p:nvSpPr>
        <p:spPr>
          <a:xfrm>
            <a:off x="838199" y="4846320"/>
            <a:ext cx="3657600" cy="369332"/>
          </a:xfrm>
          <a:prstGeom prst="rect">
            <a:avLst/>
          </a:prstGeom>
          <a:noFill/>
        </p:spPr>
        <p:txBody>
          <a:bodyPr wrap="square" rtlCol="0">
            <a:spAutoFit/>
          </a:bodyPr>
          <a:lstStyle/>
          <a:p>
            <a:r>
              <a:rPr lang="sv-SE" i="1" dirty="0">
                <a:solidFill>
                  <a:schemeClr val="tx2"/>
                </a:solidFill>
                <a:latin typeface="Segoe UI" panose="020B0502040204020203" pitchFamily="34" charset="0"/>
                <a:ea typeface="Segoe UI" panose="020B0502040204020203" pitchFamily="34" charset="0"/>
                <a:cs typeface="Segoe UI" panose="020B0502040204020203" pitchFamily="34" charset="0"/>
              </a:rPr>
              <a:t>Svensk </a:t>
            </a:r>
            <a:r>
              <a:rPr lang="sv-SE" i="1" dirty="0" err="1">
                <a:solidFill>
                  <a:schemeClr val="tx2"/>
                </a:solidFill>
                <a:latin typeface="Segoe UI" panose="020B0502040204020203" pitchFamily="34" charset="0"/>
                <a:ea typeface="Segoe UI" panose="020B0502040204020203" pitchFamily="34" charset="0"/>
                <a:cs typeface="Segoe UI" panose="020B0502040204020203" pitchFamily="34" charset="0"/>
              </a:rPr>
              <a:t>Läraretidning</a:t>
            </a:r>
            <a:r>
              <a:rPr lang="sv-SE" i="1" dirty="0">
                <a:solidFill>
                  <a:schemeClr val="tx2"/>
                </a:solidFill>
                <a:latin typeface="Segoe UI" panose="020B0502040204020203" pitchFamily="34" charset="0"/>
                <a:ea typeface="Segoe UI" panose="020B0502040204020203" pitchFamily="34" charset="0"/>
                <a:cs typeface="Segoe UI" panose="020B0502040204020203" pitchFamily="34" charset="0"/>
              </a:rPr>
              <a:t> 1 mars 1893</a:t>
            </a:r>
          </a:p>
        </p:txBody>
      </p:sp>
      <p:sp>
        <p:nvSpPr>
          <p:cNvPr id="4" name="Rektangel 3"/>
          <p:cNvSpPr/>
          <p:nvPr/>
        </p:nvSpPr>
        <p:spPr>
          <a:xfrm>
            <a:off x="5000419" y="4846320"/>
            <a:ext cx="3700548" cy="1569660"/>
          </a:xfrm>
          <a:prstGeom prst="rect">
            <a:avLst/>
          </a:prstGeom>
        </p:spPr>
        <p:txBody>
          <a:bodyPr wrap="square">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Ordboksredaktionen placerades i Lund och 1893 kom första häftet </a:t>
            </a:r>
          </a:p>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A – </a:t>
            </a:r>
            <a:r>
              <a:rPr lang="sv-SE" sz="2400" dirty="0" err="1">
                <a:solidFill>
                  <a:schemeClr val="tx2"/>
                </a:solidFill>
                <a:latin typeface="Segoe UI" panose="020B0502040204020203" pitchFamily="34" charset="0"/>
                <a:ea typeface="Segoe UI" panose="020B0502040204020203" pitchFamily="34" charset="0"/>
                <a:cs typeface="Segoe UI" panose="020B0502040204020203" pitchFamily="34" charset="0"/>
              </a:rPr>
              <a:t>Afbild</a:t>
            </a:r>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 ut.</a:t>
            </a:r>
          </a:p>
        </p:txBody>
      </p:sp>
    </p:spTree>
    <p:extLst>
      <p:ext uri="{BB962C8B-B14F-4D97-AF65-F5344CB8AC3E}">
        <p14:creationId xmlns:p14="http://schemas.microsoft.com/office/powerpoint/2010/main" val="768292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a:spLocks noChangeArrowheads="1"/>
          </p:cNvSpPr>
          <p:nvPr/>
        </p:nvSpPr>
        <p:spPr bwMode="auto">
          <a:xfrm>
            <a:off x="1371599" y="706013"/>
            <a:ext cx="61960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1400">
                <a:solidFill>
                  <a:schemeClr val="tx1"/>
                </a:solidFill>
                <a:latin typeface="Century Schoolbook SAOB" pitchFamily="18" charset="0"/>
              </a:defRPr>
            </a:lvl1pPr>
            <a:lvl2pPr marL="742950" indent="-285750" eaLnBrk="0" hangingPunct="0">
              <a:defRPr sz="1400">
                <a:solidFill>
                  <a:schemeClr val="tx1"/>
                </a:solidFill>
                <a:latin typeface="Century Schoolbook SAOB" pitchFamily="18" charset="0"/>
              </a:defRPr>
            </a:lvl2pPr>
            <a:lvl3pPr marL="1143000" indent="-228600" eaLnBrk="0" hangingPunct="0">
              <a:defRPr sz="1400">
                <a:solidFill>
                  <a:schemeClr val="tx1"/>
                </a:solidFill>
                <a:latin typeface="Century Schoolbook SAOB" pitchFamily="18" charset="0"/>
              </a:defRPr>
            </a:lvl3pPr>
            <a:lvl4pPr marL="1600200" indent="-228600" eaLnBrk="0" hangingPunct="0">
              <a:defRPr sz="1400">
                <a:solidFill>
                  <a:schemeClr val="tx1"/>
                </a:solidFill>
                <a:latin typeface="Century Schoolbook SAOB" pitchFamily="18" charset="0"/>
              </a:defRPr>
            </a:lvl4pPr>
            <a:lvl5pPr marL="2057400" indent="-228600" eaLnBrk="0" hangingPunct="0">
              <a:defRPr sz="1400">
                <a:solidFill>
                  <a:schemeClr val="tx1"/>
                </a:solidFill>
                <a:latin typeface="Century Schoolbook SAOB" pitchFamily="18" charset="0"/>
              </a:defRPr>
            </a:lvl5pPr>
            <a:lvl6pPr marL="2514600" indent="-228600" algn="ctr" eaLnBrk="0" fontAlgn="base" hangingPunct="0">
              <a:spcBef>
                <a:spcPct val="0"/>
              </a:spcBef>
              <a:spcAft>
                <a:spcPct val="0"/>
              </a:spcAft>
              <a:defRPr sz="1400">
                <a:solidFill>
                  <a:schemeClr val="tx1"/>
                </a:solidFill>
                <a:latin typeface="Century Schoolbook SAOB" pitchFamily="18" charset="0"/>
              </a:defRPr>
            </a:lvl6pPr>
            <a:lvl7pPr marL="2971800" indent="-228600" algn="ctr" eaLnBrk="0" fontAlgn="base" hangingPunct="0">
              <a:spcBef>
                <a:spcPct val="0"/>
              </a:spcBef>
              <a:spcAft>
                <a:spcPct val="0"/>
              </a:spcAft>
              <a:defRPr sz="1400">
                <a:solidFill>
                  <a:schemeClr val="tx1"/>
                </a:solidFill>
                <a:latin typeface="Century Schoolbook SAOB" pitchFamily="18" charset="0"/>
              </a:defRPr>
            </a:lvl7pPr>
            <a:lvl8pPr marL="3429000" indent="-228600" algn="ctr" eaLnBrk="0" fontAlgn="base" hangingPunct="0">
              <a:spcBef>
                <a:spcPct val="0"/>
              </a:spcBef>
              <a:spcAft>
                <a:spcPct val="0"/>
              </a:spcAft>
              <a:defRPr sz="1400">
                <a:solidFill>
                  <a:schemeClr val="tx1"/>
                </a:solidFill>
                <a:latin typeface="Century Schoolbook SAOB" pitchFamily="18" charset="0"/>
              </a:defRPr>
            </a:lvl8pPr>
            <a:lvl9pPr marL="3886200" indent="-228600" algn="ctr" eaLnBrk="0" fontAlgn="base" hangingPunct="0">
              <a:spcBef>
                <a:spcPct val="0"/>
              </a:spcBef>
              <a:spcAft>
                <a:spcPct val="0"/>
              </a:spcAft>
              <a:defRPr sz="1400">
                <a:solidFill>
                  <a:schemeClr val="tx1"/>
                </a:solidFill>
                <a:latin typeface="Century Schoolbook SAOB" pitchFamily="18" charset="0"/>
              </a:defRPr>
            </a:lvl9pPr>
          </a:lstStyle>
          <a:p>
            <a:pPr eaLnBrk="1" hangingPunct="1"/>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Invigning av ordbokens nya lokaler </a:t>
            </a:r>
          </a:p>
          <a:p>
            <a:pPr eaLnBrk="1" hangingPunct="1"/>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Lunds universitetsbibliotek 1907</a:t>
            </a:r>
          </a:p>
        </p:txBody>
      </p:sp>
      <p:pic>
        <p:nvPicPr>
          <p:cNvPr id="1026" name="Picture 2" descr="C:\Users\evla\AppData\Local\Microsoft\Windows\Temporary Internet Files\Content.Outlook\2XLS02CZ\FullSizeRend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98" t="18061" r="4435" b="7406"/>
          <a:stretch/>
        </p:blipFill>
        <p:spPr bwMode="auto">
          <a:xfrm>
            <a:off x="1371600" y="1681921"/>
            <a:ext cx="5945065" cy="383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51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0" y="2465387"/>
            <a:ext cx="7772400" cy="1470025"/>
          </a:xfrm>
        </p:spPr>
        <p:txBody>
          <a:bodyPr/>
          <a:lstStyle/>
          <a:p>
            <a:pPr eaLnBrk="1" hangingPunct="1"/>
            <a:br>
              <a:rPr lang="sv-SE" altLang="sv-SE" dirty="0">
                <a:solidFill>
                  <a:schemeClr val="tx2"/>
                </a:solidFill>
                <a:latin typeface="Segoe UI" panose="020B0502040204020203" pitchFamily="34" charset="0"/>
                <a:ea typeface="Segoe UI" panose="020B0502040204020203" pitchFamily="34" charset="0"/>
                <a:cs typeface="Segoe UI" panose="020B0502040204020203" pitchFamily="34" charset="0"/>
              </a:rPr>
            </a:br>
            <a:endParaRPr lang="sv-SE" altLang="sv-SE"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descr="Damerna 3 vå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687" y="1483826"/>
            <a:ext cx="5369024" cy="401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p:cNvSpPr/>
          <p:nvPr/>
        </p:nvSpPr>
        <p:spPr>
          <a:xfrm>
            <a:off x="1963687" y="5373216"/>
            <a:ext cx="4559541" cy="369332"/>
          </a:xfrm>
          <a:prstGeom prst="rect">
            <a:avLst/>
          </a:prstGeom>
        </p:spPr>
        <p:txBody>
          <a:bodyPr wrap="square">
            <a:spAutoFit/>
          </a:bodyPr>
          <a:lstStyle/>
          <a:p>
            <a:r>
              <a:rPr lang="sv-SE" i="1" dirty="0">
                <a:solidFill>
                  <a:schemeClr val="tx2"/>
                </a:solidFill>
                <a:latin typeface="Segoe UI" panose="020B0502040204020203" pitchFamily="34" charset="0"/>
                <a:ea typeface="Segoe UI" panose="020B0502040204020203" pitchFamily="34" charset="0"/>
                <a:cs typeface="Segoe UI" panose="020B0502040204020203" pitchFamily="34" charset="0"/>
              </a:rPr>
              <a:t>Ordboksarbete pågår, 1939</a:t>
            </a:r>
          </a:p>
        </p:txBody>
      </p:sp>
      <p:sp>
        <p:nvSpPr>
          <p:cNvPr id="5" name="textruta 4"/>
          <p:cNvSpPr txBox="1"/>
          <p:nvPr/>
        </p:nvSpPr>
        <p:spPr>
          <a:xfrm>
            <a:off x="1219200" y="652829"/>
            <a:ext cx="6858000" cy="830997"/>
          </a:xfrm>
          <a:prstGeom prst="rect">
            <a:avLst/>
          </a:prstGeom>
          <a:noFill/>
        </p:spPr>
        <p:txBody>
          <a:bodyPr wrap="square" rtlCol="0">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1920 gjordes förändringar i ordboksarbetet och utgivningstakten ökade.</a:t>
            </a:r>
          </a:p>
        </p:txBody>
      </p:sp>
    </p:spTree>
    <p:extLst>
      <p:ext uri="{BB962C8B-B14F-4D97-AF65-F5344CB8AC3E}">
        <p14:creationId xmlns:p14="http://schemas.microsoft.com/office/powerpoint/2010/main" val="2641836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O:\Instagram\Bilder till Instagram\På och ur ordboken\svenska akademien.t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98960" y="1384451"/>
            <a:ext cx="2674913" cy="3798168"/>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866433" y="836712"/>
            <a:ext cx="5132527" cy="4893647"/>
          </a:xfrm>
          <a:prstGeom prst="rect">
            <a:avLst/>
          </a:prstGeom>
        </p:spPr>
        <p:txBody>
          <a:bodyPr wrap="square">
            <a:spAutoFit/>
          </a:bodyPr>
          <a:lstStyle/>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Svenska Akademiens </a:t>
            </a:r>
          </a:p>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ordbok </a:t>
            </a:r>
            <a:r>
              <a:rPr lang="sv-SE" sz="2400" dirty="0">
                <a:solidFill>
                  <a:schemeClr val="tx2"/>
                </a:solidFill>
              </a:rPr>
              <a:t>innehåller </a:t>
            </a:r>
          </a:p>
          <a:p>
            <a:r>
              <a:rPr lang="sv-SE" sz="2400" dirty="0">
                <a:solidFill>
                  <a:schemeClr val="tx2"/>
                </a:solidFill>
              </a:rPr>
              <a:t>511 960 uppslagsord och </a:t>
            </a:r>
          </a:p>
          <a:p>
            <a:r>
              <a:rPr lang="sv-SE" sz="2400" dirty="0">
                <a:solidFill>
                  <a:schemeClr val="tx2"/>
                </a:solidFill>
              </a:rPr>
              <a:t>778 042 textcitat hämtade ur </a:t>
            </a:r>
          </a:p>
          <a:p>
            <a:r>
              <a:rPr lang="sv-SE" sz="2400" dirty="0">
                <a:solidFill>
                  <a:schemeClr val="tx2"/>
                </a:solidFill>
              </a:rPr>
              <a:t>23 987 källor. </a:t>
            </a:r>
          </a:p>
          <a:p>
            <a:endParaRPr lang="sv-SE" sz="2400" dirty="0">
              <a:solidFill>
                <a:schemeClr val="tx2"/>
              </a:solidFill>
            </a:endParaRPr>
          </a:p>
          <a:p>
            <a:r>
              <a:rPr lang="sv-SE" sz="2400" dirty="0">
                <a:solidFill>
                  <a:schemeClr val="tx2"/>
                </a:solidFill>
              </a:rPr>
              <a:t>Det tryckta verket består av </a:t>
            </a:r>
          </a:p>
          <a:p>
            <a:r>
              <a:rPr lang="sv-SE" sz="2400" dirty="0">
                <a:solidFill>
                  <a:schemeClr val="tx2"/>
                </a:solidFill>
              </a:rPr>
              <a:t>33 111 sidor fördelade på </a:t>
            </a:r>
          </a:p>
          <a:p>
            <a:r>
              <a:rPr lang="sv-SE" sz="2400" dirty="0">
                <a:solidFill>
                  <a:schemeClr val="tx2"/>
                </a:solidFill>
              </a:rPr>
              <a:t>39 band som upptar närmare   </a:t>
            </a:r>
          </a:p>
          <a:p>
            <a:r>
              <a:rPr lang="sv-SE" sz="2400" dirty="0">
                <a:solidFill>
                  <a:schemeClr val="tx2"/>
                </a:solidFill>
              </a:rPr>
              <a:t>2 ½ hyllmeter. </a:t>
            </a:r>
          </a:p>
          <a:p>
            <a:endParaRPr lang="sv-SE" sz="2400" dirty="0">
              <a:solidFill>
                <a:schemeClr val="tx2"/>
              </a:solidFill>
            </a:endParaRPr>
          </a:p>
          <a:p>
            <a:pPr lvl="0"/>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gratis tillgänglig på </a:t>
            </a:r>
          </a:p>
          <a:p>
            <a:pPr lvl="0"/>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saob.se och svenska.se</a:t>
            </a:r>
          </a:p>
        </p:txBody>
      </p:sp>
    </p:spTree>
    <p:extLst>
      <p:ext uri="{BB962C8B-B14F-4D97-AF65-F5344CB8AC3E}">
        <p14:creationId xmlns:p14="http://schemas.microsoft.com/office/powerpoint/2010/main" val="173190007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b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br>
            <a:endPar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Rectangle 8"/>
          <p:cNvSpPr>
            <a:spLocks noChangeArrowheads="1"/>
          </p:cNvSpPr>
          <p:nvPr/>
        </p:nvSpPr>
        <p:spPr bwMode="auto">
          <a:xfrm>
            <a:off x="504267" y="757921"/>
            <a:ext cx="81546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Century Schoolbook SAOB" pitchFamily="18" charset="0"/>
              </a:defRPr>
            </a:lvl1pPr>
            <a:lvl2pPr marL="742950" indent="-285750" eaLnBrk="0" hangingPunct="0">
              <a:defRPr sz="1400">
                <a:solidFill>
                  <a:schemeClr val="tx1"/>
                </a:solidFill>
                <a:latin typeface="Century Schoolbook SAOB" pitchFamily="18" charset="0"/>
              </a:defRPr>
            </a:lvl2pPr>
            <a:lvl3pPr marL="1143000" indent="-228600" eaLnBrk="0" hangingPunct="0">
              <a:defRPr sz="1400">
                <a:solidFill>
                  <a:schemeClr val="tx1"/>
                </a:solidFill>
                <a:latin typeface="Century Schoolbook SAOB" pitchFamily="18" charset="0"/>
              </a:defRPr>
            </a:lvl3pPr>
            <a:lvl4pPr marL="1600200" indent="-228600" eaLnBrk="0" hangingPunct="0">
              <a:defRPr sz="1400">
                <a:solidFill>
                  <a:schemeClr val="tx1"/>
                </a:solidFill>
                <a:latin typeface="Century Schoolbook SAOB" pitchFamily="18" charset="0"/>
              </a:defRPr>
            </a:lvl4pPr>
            <a:lvl5pPr marL="2057400" indent="-228600" eaLnBrk="0" hangingPunct="0">
              <a:defRPr sz="1400">
                <a:solidFill>
                  <a:schemeClr val="tx1"/>
                </a:solidFill>
                <a:latin typeface="Century Schoolbook SAOB" pitchFamily="18" charset="0"/>
              </a:defRPr>
            </a:lvl5pPr>
            <a:lvl6pPr marL="2514600" indent="-228600" algn="ctr" eaLnBrk="0" fontAlgn="base" hangingPunct="0">
              <a:spcBef>
                <a:spcPct val="0"/>
              </a:spcBef>
              <a:spcAft>
                <a:spcPct val="0"/>
              </a:spcAft>
              <a:defRPr sz="1400">
                <a:solidFill>
                  <a:schemeClr val="tx1"/>
                </a:solidFill>
                <a:latin typeface="Century Schoolbook SAOB" pitchFamily="18" charset="0"/>
              </a:defRPr>
            </a:lvl6pPr>
            <a:lvl7pPr marL="2971800" indent="-228600" algn="ctr" eaLnBrk="0" fontAlgn="base" hangingPunct="0">
              <a:spcBef>
                <a:spcPct val="0"/>
              </a:spcBef>
              <a:spcAft>
                <a:spcPct val="0"/>
              </a:spcAft>
              <a:defRPr sz="1400">
                <a:solidFill>
                  <a:schemeClr val="tx1"/>
                </a:solidFill>
                <a:latin typeface="Century Schoolbook SAOB" pitchFamily="18" charset="0"/>
              </a:defRPr>
            </a:lvl7pPr>
            <a:lvl8pPr marL="3429000" indent="-228600" algn="ctr" eaLnBrk="0" fontAlgn="base" hangingPunct="0">
              <a:spcBef>
                <a:spcPct val="0"/>
              </a:spcBef>
              <a:spcAft>
                <a:spcPct val="0"/>
              </a:spcAft>
              <a:defRPr sz="1400">
                <a:solidFill>
                  <a:schemeClr val="tx1"/>
                </a:solidFill>
                <a:latin typeface="Century Schoolbook SAOB" pitchFamily="18" charset="0"/>
              </a:defRPr>
            </a:lvl8pPr>
            <a:lvl9pPr marL="3886200" indent="-228600" algn="ctr" eaLnBrk="0" fontAlgn="base" hangingPunct="0">
              <a:spcBef>
                <a:spcPct val="0"/>
              </a:spcBef>
              <a:spcAft>
                <a:spcPct val="0"/>
              </a:spcAft>
              <a:defRPr sz="1400">
                <a:solidFill>
                  <a:schemeClr val="tx1"/>
                </a:solidFill>
                <a:latin typeface="Century Schoolbook SAOB" pitchFamily="18" charset="0"/>
              </a:defRPr>
            </a:lvl9pPr>
          </a:lstStyle>
          <a:p>
            <a:pPr algn="ctr" eaLnBrk="1" hangingPunct="1"/>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Detta kan du hitta i Svenska Akademiens ordbok</a:t>
            </a:r>
          </a:p>
        </p:txBody>
      </p:sp>
      <p:sp>
        <p:nvSpPr>
          <p:cNvPr id="8" name="Rectangle 11"/>
          <p:cNvSpPr>
            <a:spLocks noChangeArrowheads="1"/>
          </p:cNvSpPr>
          <p:nvPr/>
        </p:nvSpPr>
        <p:spPr bwMode="auto">
          <a:xfrm>
            <a:off x="5029200" y="788402"/>
            <a:ext cx="3629705"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Century Schoolbook SAOB" pitchFamily="18" charset="0"/>
              </a:defRPr>
            </a:lvl1pPr>
            <a:lvl2pPr marL="742950" indent="-285750" eaLnBrk="0" hangingPunct="0">
              <a:defRPr sz="1400">
                <a:solidFill>
                  <a:schemeClr val="tx1"/>
                </a:solidFill>
                <a:latin typeface="Century Schoolbook SAOB" pitchFamily="18" charset="0"/>
              </a:defRPr>
            </a:lvl2pPr>
            <a:lvl3pPr marL="1143000" indent="-228600" eaLnBrk="0" hangingPunct="0">
              <a:defRPr sz="1400">
                <a:solidFill>
                  <a:schemeClr val="tx1"/>
                </a:solidFill>
                <a:latin typeface="Century Schoolbook SAOB" pitchFamily="18" charset="0"/>
              </a:defRPr>
            </a:lvl3pPr>
            <a:lvl4pPr marL="1600200" indent="-228600" eaLnBrk="0" hangingPunct="0">
              <a:defRPr sz="1400">
                <a:solidFill>
                  <a:schemeClr val="tx1"/>
                </a:solidFill>
                <a:latin typeface="Century Schoolbook SAOB" pitchFamily="18" charset="0"/>
              </a:defRPr>
            </a:lvl4pPr>
            <a:lvl5pPr marL="2057400" indent="-228600" eaLnBrk="0" hangingPunct="0">
              <a:defRPr sz="1400">
                <a:solidFill>
                  <a:schemeClr val="tx1"/>
                </a:solidFill>
                <a:latin typeface="Century Schoolbook SAOB" pitchFamily="18" charset="0"/>
              </a:defRPr>
            </a:lvl5pPr>
            <a:lvl6pPr marL="2514600" indent="-228600" algn="ctr" eaLnBrk="0" fontAlgn="base" hangingPunct="0">
              <a:spcBef>
                <a:spcPct val="0"/>
              </a:spcBef>
              <a:spcAft>
                <a:spcPct val="0"/>
              </a:spcAft>
              <a:defRPr sz="1400">
                <a:solidFill>
                  <a:schemeClr val="tx1"/>
                </a:solidFill>
                <a:latin typeface="Century Schoolbook SAOB" pitchFamily="18" charset="0"/>
              </a:defRPr>
            </a:lvl6pPr>
            <a:lvl7pPr marL="2971800" indent="-228600" algn="ctr" eaLnBrk="0" fontAlgn="base" hangingPunct="0">
              <a:spcBef>
                <a:spcPct val="0"/>
              </a:spcBef>
              <a:spcAft>
                <a:spcPct val="0"/>
              </a:spcAft>
              <a:defRPr sz="1400">
                <a:solidFill>
                  <a:schemeClr val="tx1"/>
                </a:solidFill>
                <a:latin typeface="Century Schoolbook SAOB" pitchFamily="18" charset="0"/>
              </a:defRPr>
            </a:lvl7pPr>
            <a:lvl8pPr marL="3429000" indent="-228600" algn="ctr" eaLnBrk="0" fontAlgn="base" hangingPunct="0">
              <a:spcBef>
                <a:spcPct val="0"/>
              </a:spcBef>
              <a:spcAft>
                <a:spcPct val="0"/>
              </a:spcAft>
              <a:defRPr sz="1400">
                <a:solidFill>
                  <a:schemeClr val="tx1"/>
                </a:solidFill>
                <a:latin typeface="Century Schoolbook SAOB" pitchFamily="18" charset="0"/>
              </a:defRPr>
            </a:lvl8pPr>
            <a:lvl9pPr marL="3886200" indent="-228600" algn="ctr" eaLnBrk="0" fontAlgn="base" hangingPunct="0">
              <a:spcBef>
                <a:spcPct val="0"/>
              </a:spcBef>
              <a:spcAft>
                <a:spcPct val="0"/>
              </a:spcAft>
              <a:defRPr sz="1400">
                <a:solidFill>
                  <a:schemeClr val="tx1"/>
                </a:solidFill>
                <a:latin typeface="Century Schoolbook SAOB" pitchFamily="18" charset="0"/>
              </a:defRPr>
            </a:lvl9pPr>
          </a:lstStyle>
          <a:p>
            <a:pPr algn="l" eaLnBrk="1" hangingPunct="1"/>
            <a:endPar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gn="l" eaLnBrk="1" hangingPunct="1">
              <a:buFontTx/>
              <a:buChar char="•"/>
            </a:pPr>
            <a:endPar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gn="l" eaLnBrk="1" hangingPunct="1">
              <a:buFontTx/>
              <a:buChar char="•"/>
            </a:pPr>
            <a:endPar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gn="l" eaLnBrk="1" hangingPunct="1"/>
            <a:endPar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gn="l" eaLnBrk="1" hangingPunct="1">
              <a:buFontTx/>
              <a:buChar char="•"/>
            </a:pPr>
            <a:endPar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gn="l" eaLnBrk="1" hangingPunct="1">
              <a:spcBef>
                <a:spcPct val="50000"/>
              </a:spcBef>
              <a:buFontTx/>
              <a:buChar char="•"/>
            </a:pPr>
            <a:endPar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pic>
        <p:nvPicPr>
          <p:cNvPr id="9" name="Bildobjekt 8" descr="O:\Dokumentation\Historik\SAOB bilder\Blandat\ordboken\_MG_792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981200"/>
            <a:ext cx="4191000" cy="3504515"/>
          </a:xfrm>
          <a:prstGeom prst="rect">
            <a:avLst/>
          </a:prstGeom>
          <a:noFill/>
          <a:ln>
            <a:noFill/>
          </a:ln>
        </p:spPr>
      </p:pic>
      <p:sp>
        <p:nvSpPr>
          <p:cNvPr id="2" name="Rektangel 1"/>
          <p:cNvSpPr/>
          <p:nvPr/>
        </p:nvSpPr>
        <p:spPr>
          <a:xfrm>
            <a:off x="4932078" y="1981199"/>
            <a:ext cx="3823948" cy="4154984"/>
          </a:xfrm>
          <a:prstGeom prst="rect">
            <a:avLst/>
          </a:prstGeom>
        </p:spPr>
        <p:txBody>
          <a:bodyPr wrap="square">
            <a:spAutoFit/>
          </a:bodyPr>
          <a:lstStyle/>
          <a:p>
            <a:pPr marL="342900" indent="-342900">
              <a:buFont typeface="Arial" panose="020B0604020202020204" pitchFamily="34" charset="0"/>
              <a:buChar char="•"/>
            </a:pPr>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betydelser</a:t>
            </a:r>
          </a:p>
          <a:p>
            <a:pPr marL="342900" indent="-342900">
              <a:buFont typeface="Arial" panose="020B0604020202020204" pitchFamily="34" charset="0"/>
              <a:buChar char="•"/>
            </a:pPr>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stavning</a:t>
            </a:r>
          </a:p>
          <a:p>
            <a:pPr marL="342900" indent="-342900">
              <a:buFont typeface="Arial" panose="020B0604020202020204" pitchFamily="34" charset="0"/>
              <a:buChar char="•"/>
            </a:pPr>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uttal</a:t>
            </a:r>
          </a:p>
          <a:p>
            <a:pPr marL="342900" indent="-342900">
              <a:buFont typeface="Arial" panose="020B0604020202020204" pitchFamily="34" charset="0"/>
              <a:buChar char="•"/>
            </a:pPr>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grammatik</a:t>
            </a:r>
          </a:p>
          <a:p>
            <a:pPr marL="342900" indent="-342900">
              <a:buFont typeface="Arial" panose="020B0604020202020204" pitchFamily="34" charset="0"/>
              <a:buChar char="•"/>
            </a:pPr>
            <a:r>
              <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språkhistoria</a:t>
            </a:r>
          </a:p>
          <a:p>
            <a:pPr>
              <a:buFontTx/>
              <a:buChar char="•"/>
            </a:pPr>
            <a:endPar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r>
              <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rPr>
              <a:t>Varje ord ska få en så fullständig beskrivning som möjligt.</a:t>
            </a:r>
          </a:p>
          <a:p>
            <a:pPr>
              <a:buFontTx/>
              <a:buChar char="•"/>
            </a:pPr>
            <a:endParaRPr lang="sv-SE" alt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endParaRPr lang="sv-SE"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08812133"/>
      </p:ext>
    </p:extLst>
  </p:cSld>
  <p:clrMapOvr>
    <a:masterClrMapping/>
  </p:clrMapOvr>
</p:sld>
</file>

<file path=ppt/theme/theme1.xml><?xml version="1.0" encoding="utf-8"?>
<a:theme xmlns:a="http://schemas.openxmlformats.org/drawingml/2006/main" name="pp_saob">
  <a:themeElements>
    <a:clrScheme name="SAOB">
      <a:dk1>
        <a:srgbClr val="001A50"/>
      </a:dk1>
      <a:lt1>
        <a:sysClr val="window" lastClr="FFFFFF"/>
      </a:lt1>
      <a:dk2>
        <a:srgbClr val="AE7834"/>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OB">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pp_saob</Template>
  <TotalTime>2130</TotalTime>
  <Words>2402</Words>
  <Application>Microsoft Office PowerPoint</Application>
  <PresentationFormat>Bildspel på skärmen (4:3)</PresentationFormat>
  <Paragraphs>331</Paragraphs>
  <Slides>29</Slides>
  <Notes>26</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29</vt:i4>
      </vt:variant>
    </vt:vector>
  </HeadingPairs>
  <TitlesOfParts>
    <vt:vector size="34" baseType="lpstr">
      <vt:lpstr>Arial</vt:lpstr>
      <vt:lpstr>Calibri</vt:lpstr>
      <vt:lpstr>Century Schoolbook SAOB</vt:lpstr>
      <vt:lpstr>Segoe UI</vt:lpstr>
      <vt:lpstr>pp_saob</vt:lpstr>
      <vt:lpstr>SAOB har nått Ö</vt:lpstr>
      <vt:lpstr> </vt:lpstr>
      <vt:lpstr> </vt:lpstr>
      <vt:lpstr>Första utkastet till ordboken ca 1790 Johan Henric Kellgren fick bokstäverna A och U   </vt:lpstr>
      <vt:lpstr>PowerPoint-presentation</vt:lpstr>
      <vt:lpstr>PowerPoint-presentation</vt:lpstr>
      <vt:lpstr> </vt:lpstr>
      <vt:lpstr>PowerPoint-presentation</vt:lpstr>
      <vt:lpstr> </vt:lpstr>
      <vt:lpstr>PowerPoint-presentation</vt:lpstr>
      <vt:lpstr>PowerPoint-presentation</vt:lpstr>
      <vt:lpstr> </vt:lpstr>
      <vt:lpstr> </vt:lpstr>
      <vt:lpstr>PowerPoint-presentation</vt:lpstr>
      <vt:lpstr>PowerPoint-presentation</vt:lpstr>
      <vt:lpstr>PowerPoint-presentation</vt:lpstr>
      <vt:lpstr>PowerPoint-presentation</vt:lpstr>
      <vt:lpstr>Finansiärerna</vt:lpstr>
      <vt:lpstr>PowerPoint-presentation</vt:lpstr>
      <vt:lpstr>Dictionary Production System</vt:lpstr>
      <vt:lpstr>PowerPoint-presentation</vt:lpstr>
      <vt:lpstr>PowerPoint-presentation</vt:lpstr>
      <vt:lpstr>PowerPoint-presentation</vt:lpstr>
      <vt:lpstr>PowerPoint-presentation</vt:lpstr>
      <vt:lpstr>PowerPoint-presentation</vt:lpstr>
      <vt:lpstr>PowerPoint-presentation</vt:lpstr>
      <vt:lpstr>Besök gärna vår webbplats saob.se som innehåller alla hittills tryckta band av ordboken.  </vt:lpstr>
      <vt:lpstr>Se mer av de uppslagsord som tillkommit i den nya uppdaterade versionen av Svensk ordbok på Instagram. </vt:lpstr>
      <vt:lpstr>PowerPoint-presentation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Bodil Rosqvist</dc:creator>
  <cp:lastModifiedBy>Henrik Nilsson</cp:lastModifiedBy>
  <cp:revision>48</cp:revision>
  <cp:lastPrinted>2022-09-14T07:19:18Z</cp:lastPrinted>
  <dcterms:created xsi:type="dcterms:W3CDTF">2017-10-26T05:57:01Z</dcterms:created>
  <dcterms:modified xsi:type="dcterms:W3CDTF">2026-05-27T13:42:06Z</dcterms:modified>
</cp:coreProperties>
</file>