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77" r:id="rId2"/>
    <p:sldId id="321" r:id="rId3"/>
    <p:sldId id="300" r:id="rId4"/>
    <p:sldId id="318" r:id="rId5"/>
    <p:sldId id="317" r:id="rId6"/>
    <p:sldId id="322" r:id="rId7"/>
    <p:sldId id="323" r:id="rId8"/>
    <p:sldId id="324" r:id="rId9"/>
    <p:sldId id="319" r:id="rId10"/>
    <p:sldId id="320" r:id="rId11"/>
    <p:sldId id="325" r:id="rId12"/>
  </p:sldIdLst>
  <p:sldSz cx="9144000" cy="6858000" type="screen4x3"/>
  <p:notesSz cx="7104063" cy="102346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87" autoAdjust="0"/>
    <p:restoredTop sz="71696" autoAdjust="0"/>
  </p:normalViewPr>
  <p:slideViewPr>
    <p:cSldViewPr snapToGrid="0" showGuides="1">
      <p:cViewPr>
        <p:scale>
          <a:sx n="100" d="100"/>
          <a:sy n="100" d="100"/>
        </p:scale>
        <p:origin x="216" y="-1224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664" y="40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095" cy="512304"/>
          </a:xfrm>
          <a:prstGeom prst="rect">
            <a:avLst/>
          </a:prstGeom>
        </p:spPr>
        <p:txBody>
          <a:bodyPr vert="horz" lIns="94887" tIns="47444" rIns="94887" bIns="47444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4024306" y="0"/>
            <a:ext cx="3078095" cy="512304"/>
          </a:xfrm>
          <a:prstGeom prst="rect">
            <a:avLst/>
          </a:prstGeom>
        </p:spPr>
        <p:txBody>
          <a:bodyPr vert="horz" lIns="94887" tIns="47444" rIns="94887" bIns="47444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9720673"/>
            <a:ext cx="3078095" cy="512303"/>
          </a:xfrm>
          <a:prstGeom prst="rect">
            <a:avLst/>
          </a:prstGeom>
        </p:spPr>
        <p:txBody>
          <a:bodyPr vert="horz" lIns="94887" tIns="47444" rIns="94887" bIns="47444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4024306" y="9720673"/>
            <a:ext cx="3078095" cy="512303"/>
          </a:xfrm>
          <a:prstGeom prst="rect">
            <a:avLst/>
          </a:prstGeom>
        </p:spPr>
        <p:txBody>
          <a:bodyPr vert="horz" lIns="94887" tIns="47444" rIns="94887" bIns="47444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7" cy="511731"/>
          </a:xfrm>
          <a:prstGeom prst="rect">
            <a:avLst/>
          </a:prstGeom>
        </p:spPr>
        <p:txBody>
          <a:bodyPr vert="horz" lIns="99069" tIns="49536" rIns="99069" bIns="495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992" y="1"/>
            <a:ext cx="3078427" cy="511731"/>
          </a:xfrm>
          <a:prstGeom prst="rect">
            <a:avLst/>
          </a:prstGeom>
        </p:spPr>
        <p:txBody>
          <a:bodyPr vert="horz" lIns="99069" tIns="49536" rIns="99069" bIns="495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2026-05-22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9938"/>
            <a:ext cx="5113337" cy="3833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9" tIns="49536" rIns="99069" bIns="495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407" y="4861442"/>
            <a:ext cx="5683250" cy="4605576"/>
          </a:xfrm>
          <a:prstGeom prst="rect">
            <a:avLst/>
          </a:prstGeom>
        </p:spPr>
        <p:txBody>
          <a:bodyPr vert="horz" lIns="99069" tIns="49536" rIns="99069" bIns="495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1731"/>
          </a:xfrm>
          <a:prstGeom prst="rect">
            <a:avLst/>
          </a:prstGeom>
        </p:spPr>
        <p:txBody>
          <a:bodyPr vert="horz" lIns="99069" tIns="49536" rIns="99069" bIns="495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1731"/>
          </a:xfrm>
          <a:prstGeom prst="rect">
            <a:avLst/>
          </a:prstGeom>
        </p:spPr>
        <p:txBody>
          <a:bodyPr vert="horz" lIns="99069" tIns="49536" rIns="99069" bIns="495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43149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Leverantörer: Företag som sköter matchning, coachning, utbildning.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87087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8057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Ungefärliga motsvarigheter i andra länder.</a:t>
            </a:r>
          </a:p>
          <a:p>
            <a:r>
              <a:rPr lang="sv-SE" dirty="0"/>
              <a:t>Kommer att jämföra SoS och AF.</a:t>
            </a:r>
          </a:p>
          <a:p>
            <a:r>
              <a:rPr lang="sv-SE" dirty="0"/>
              <a:t>Skillnader i förutsättningarna.</a:t>
            </a:r>
          </a:p>
          <a:p>
            <a:r>
              <a:rPr lang="sv-SE" dirty="0"/>
              <a:t>Reflektera över var terminologin passar in i en organisation.</a:t>
            </a:r>
          </a:p>
          <a:p>
            <a:r>
              <a:rPr lang="sv-SE" dirty="0" err="1"/>
              <a:t>Skandinviska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5892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1090"/>
              </a:lnSpc>
              <a:spcAft>
                <a:spcPts val="778"/>
              </a:spcAft>
            </a:pPr>
            <a:r>
              <a:rPr lang="sv-SE" sz="1100" dirty="0"/>
              <a:t>Terminologiarbete sker alltid betyder två saker.</a:t>
            </a:r>
          </a:p>
          <a:p>
            <a:pPr marL="266870" indent="-266870">
              <a:lnSpc>
                <a:spcPts val="1090"/>
              </a:lnSpc>
              <a:spcAft>
                <a:spcPts val="778"/>
              </a:spcAft>
              <a:buFont typeface="Symbol" panose="05050102010706020507" pitchFamily="18" charset="2"/>
              <a:buChar char=""/>
            </a:pPr>
            <a:r>
              <a:rPr lang="sv-SE" sz="1100" dirty="0"/>
              <a:t>Melander: Ett land har alltid en språkpolitik. </a:t>
            </a:r>
          </a:p>
          <a:p>
            <a:pPr marL="741307" lvl="1" indent="-266870">
              <a:lnSpc>
                <a:spcPts val="1090"/>
              </a:lnSpc>
              <a:spcAft>
                <a:spcPts val="778"/>
              </a:spcAft>
              <a:buFont typeface="Symbol" panose="05050102010706020507" pitchFamily="18" charset="2"/>
              <a:buChar char=""/>
            </a:pPr>
            <a:r>
              <a:rPr lang="sv-SE" sz="1100" dirty="0"/>
              <a:t>På samma sätt har en organisation alltid en terminologipolicy.</a:t>
            </a:r>
          </a:p>
          <a:p>
            <a:pPr marL="741307" lvl="1" indent="-266870">
              <a:lnSpc>
                <a:spcPts val="1090"/>
              </a:lnSpc>
              <a:spcAft>
                <a:spcPts val="778"/>
              </a:spcAft>
              <a:buFont typeface="Symbol" panose="05050102010706020507" pitchFamily="18" charset="2"/>
              <a:buChar char=""/>
            </a:pPr>
            <a:r>
              <a:rPr lang="sv-SE" sz="1100" dirty="0"/>
              <a:t>Det är en policy att inte göra något strukturerat.</a:t>
            </a:r>
          </a:p>
          <a:p>
            <a:pPr marL="266870" indent="-266870">
              <a:lnSpc>
                <a:spcPts val="1090"/>
              </a:lnSpc>
              <a:spcAft>
                <a:spcPts val="778"/>
              </a:spcAft>
              <a:buFont typeface="Symbol" panose="05050102010706020507" pitchFamily="18" charset="2"/>
              <a:buChar char=""/>
            </a:pPr>
            <a:r>
              <a:rPr lang="sv-SE" sz="1100" dirty="0"/>
              <a:t>Om inte jobbet görs samlat kommer medarbetarna att göra jobbet själva:</a:t>
            </a:r>
          </a:p>
          <a:p>
            <a:pPr marL="978525" lvl="2" indent="-266870">
              <a:lnSpc>
                <a:spcPts val="1090"/>
              </a:lnSpc>
              <a:spcAft>
                <a:spcPts val="778"/>
              </a:spcAft>
              <a:buFont typeface="Symbol" panose="05050102010706020507" pitchFamily="18" charset="2"/>
              <a:buChar char=""/>
            </a:pPr>
            <a:r>
              <a:rPr lang="sv-SE" dirty="0"/>
              <a:t>Ta fram ordlistor</a:t>
            </a:r>
          </a:p>
          <a:p>
            <a:pPr marL="978525" lvl="2" indent="-266870" defTabSz="711655">
              <a:lnSpc>
                <a:spcPts val="1090"/>
              </a:lnSpc>
              <a:spcAft>
                <a:spcPts val="778"/>
              </a:spcAft>
              <a:buFont typeface="Symbol" panose="05050102010706020507" pitchFamily="18" charset="2"/>
              <a:buChar char=""/>
              <a:defRPr/>
            </a:pPr>
            <a:r>
              <a:rPr lang="sv-SE" dirty="0"/>
              <a:t>Strukturera information</a:t>
            </a:r>
          </a:p>
          <a:p>
            <a:pPr marL="978525" lvl="2" indent="-266870">
              <a:lnSpc>
                <a:spcPts val="1090"/>
              </a:lnSpc>
              <a:spcAft>
                <a:spcPts val="778"/>
              </a:spcAft>
              <a:buFont typeface="Symbol" panose="05050102010706020507" pitchFamily="18" charset="2"/>
              <a:buChar char=""/>
            </a:pPr>
            <a:r>
              <a:rPr lang="sv-SE" dirty="0"/>
              <a:t>Förhålla sig till svåra termer när de skriver</a:t>
            </a:r>
          </a:p>
          <a:p>
            <a:pPr marL="504089" lvl="1" indent="-266870">
              <a:lnSpc>
                <a:spcPts val="1090"/>
              </a:lnSpc>
              <a:spcAft>
                <a:spcPts val="778"/>
              </a:spcAft>
              <a:buFont typeface="Symbol" panose="05050102010706020507" pitchFamily="18" charset="2"/>
              <a:buChar char=""/>
            </a:pPr>
            <a:r>
              <a:rPr lang="sv-SE" dirty="0"/>
              <a:t>Jobbet sker, men kallas kanske inte terminologi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4901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På Socialstyrelsen har terminologiverksamheten varit placerad på olika avdelningar. </a:t>
            </a:r>
          </a:p>
          <a:p>
            <a:r>
              <a:rPr lang="sv-SE" dirty="0"/>
              <a:t>Tidigare rätts, nu statistik. Kanske en ny i framtiden. Alltid sammankopplat med klassifikationer.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3981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8873">
              <a:defRPr/>
            </a:pPr>
            <a:r>
              <a:rPr lang="sv-SE" dirty="0"/>
              <a:t>Det här innebär att terminologi skulle kunna finnas i vilken cirkel som helst.</a:t>
            </a:r>
          </a:p>
          <a:p>
            <a:pPr defTabSz="948873">
              <a:defRPr/>
            </a:pPr>
            <a:r>
              <a:rPr lang="sv-SE" dirty="0"/>
              <a:t>Jag jämför bara mellan KOM och ”någon annanstans”. Och då blir frågan …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801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Om man ser terminologi som en språkfråga är det naturligt att sätta den på kommunikationsavdelningen.</a:t>
            </a:r>
          </a:p>
          <a:p>
            <a:r>
              <a:rPr lang="sv-SE" dirty="0"/>
              <a:t>På ett sätt ja: Det handlar om ord. Resultatet av terminologiarbete används i kommunikation. Resursen finns i den språkliga världen.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Tetraedern och världarna</a:t>
            </a:r>
          </a:p>
          <a:p>
            <a:r>
              <a:rPr lang="sv-SE" dirty="0"/>
              <a:t>På ett sätt nej: Begreppsutredning handlar framför allt om andra saker. </a:t>
            </a:r>
          </a:p>
          <a:p>
            <a:r>
              <a:rPr lang="sv-SE" dirty="0"/>
              <a:t>Vi analyserar verkligheten och hur vår hjärna uppfattar den. Språket kommer in i slutet. Arbetet sker i de andra hörnen. </a:t>
            </a:r>
          </a:p>
          <a:p>
            <a:r>
              <a:rPr lang="sv-SE" dirty="0"/>
              <a:t>Om vi måste jobba mycket i den språkliga världen är det för att någon annan har varit där när de inte ska.</a:t>
            </a:r>
          </a:p>
          <a:p>
            <a:endParaRPr lang="sv-SE" dirty="0"/>
          </a:p>
          <a:p>
            <a:r>
              <a:rPr lang="sv-SE" dirty="0"/>
              <a:t>Terminologiska diskussioner börjar ofta i språket, och terminologen måste försöka flytta den till de andra världarna. ”Ska DET heta x eller y …”</a:t>
            </a:r>
          </a:p>
          <a:p>
            <a:r>
              <a:rPr lang="sv-SE" dirty="0"/>
              <a:t>När någon vill byta term är det ofta för att de egentligen vill byta begrepp.</a:t>
            </a:r>
          </a:p>
          <a:p>
            <a:r>
              <a:rPr lang="sv-SE" dirty="0"/>
              <a:t>Att se terminologi som en språkfråga kan förstärka detta.</a:t>
            </a:r>
          </a:p>
          <a:p>
            <a:endParaRPr lang="sv-SE" dirty="0"/>
          </a:p>
          <a:p>
            <a:r>
              <a:rPr lang="sv-SE" dirty="0"/>
              <a:t>När andra än terminologer gör terminologiarbete blir det ofta bra i referent och begrepp, även definition, men termen kan ha förbättringspotential. Ofta är det bara en kod, för man har inte gjort det för kommunikation.</a:t>
            </a:r>
          </a:p>
          <a:p>
            <a:endParaRPr lang="sv-SE" dirty="0"/>
          </a:p>
          <a:p>
            <a:r>
              <a:rPr lang="sv-SE" dirty="0"/>
              <a:t>Så svaret är nja.</a:t>
            </a:r>
          </a:p>
          <a:p>
            <a:r>
              <a:rPr lang="sv-SE" dirty="0"/>
              <a:t>Men när man ska placera terminologifunktionen någonstans kan man inte säga nja. Man måste välja: KOM eller inte.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9797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8873">
              <a:defRPr/>
            </a:pPr>
            <a:r>
              <a:rPr lang="sv-SE" dirty="0"/>
              <a:t>Om man ska ha terminologen på KOM så har det för- och nackdelar.</a:t>
            </a:r>
          </a:p>
          <a:p>
            <a:pPr defTabSz="948873">
              <a:defRPr/>
            </a:pPr>
            <a:r>
              <a:rPr lang="sv-SE" dirty="0"/>
              <a:t>Svårare att nå in:</a:t>
            </a:r>
          </a:p>
          <a:p>
            <a:pPr defTabSz="948873">
              <a:defRPr/>
            </a:pPr>
            <a:r>
              <a:rPr lang="sv-SE" dirty="0"/>
              <a:t>	De processer där terminologen vill in och påverka ligger på andra avdelningar.</a:t>
            </a:r>
          </a:p>
          <a:p>
            <a:r>
              <a:rPr lang="sv-SE" dirty="0"/>
              <a:t>		Informationsmodellering</a:t>
            </a:r>
          </a:p>
          <a:p>
            <a:r>
              <a:rPr lang="sv-SE" dirty="0"/>
              <a:t>		Rättsavdelningen</a:t>
            </a:r>
          </a:p>
          <a:p>
            <a:pPr defTabSz="948873">
              <a:defRPr/>
            </a:pPr>
            <a:r>
              <a:rPr lang="sv-SE" dirty="0"/>
              <a:t>	Dock: Var man än sitter </a:t>
            </a:r>
            <a:r>
              <a:rPr lang="sv-SE" dirty="0" err="1"/>
              <a:t>sitter</a:t>
            </a:r>
            <a:r>
              <a:rPr lang="sv-SE" dirty="0"/>
              <a:t> man bara på ett ställe. Och då blir det svårt att komma in på de andra.</a:t>
            </a:r>
          </a:p>
          <a:p>
            <a:endParaRPr lang="sv-SE" dirty="0"/>
          </a:p>
          <a:p>
            <a:pPr defTabSz="948873">
              <a:defRPr/>
            </a:pPr>
            <a:endParaRPr lang="sv-SE" dirty="0"/>
          </a:p>
          <a:p>
            <a:r>
              <a:rPr lang="sv-SE" dirty="0"/>
              <a:t>Lättare att nå ut:</a:t>
            </a:r>
          </a:p>
          <a:p>
            <a:r>
              <a:rPr lang="sv-SE" dirty="0"/>
              <a:t>	När man väl har en rekommendation har man tillgång till kommunikationsavdelningens resurser för att införa den. </a:t>
            </a:r>
          </a:p>
          <a:p>
            <a:pPr lvl="2"/>
            <a:r>
              <a:rPr lang="sv-SE" dirty="0"/>
              <a:t>Det är kommunikationsavdelningen som äger språket.</a:t>
            </a:r>
          </a:p>
          <a:p>
            <a:pPr lvl="2"/>
            <a:r>
              <a:rPr lang="sv-SE" dirty="0"/>
              <a:t>Extern kommunikation går genom kommunikationsavdelningen.</a:t>
            </a:r>
          </a:p>
          <a:p>
            <a:pPr lvl="2"/>
            <a:r>
              <a:rPr lang="sv-SE" dirty="0"/>
              <a:t>Dock: IT har ju typiskt organisationen i ett järngrepp. Skulle kunna vara ett alternativ.</a:t>
            </a:r>
          </a:p>
          <a:p>
            <a:pPr defTabSz="948873">
              <a:defRPr/>
            </a:pPr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66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v-SE" dirty="0"/>
              <a:t>Organisationskultur – hur mycket samarbetar man mellan avdelningar?</a:t>
            </a:r>
          </a:p>
          <a:p>
            <a:pPr lvl="0"/>
            <a:r>
              <a:rPr lang="sv-SE" dirty="0"/>
              <a:t>Organisationens storlek – i en stor organisation är det kanske bäst att sitta på en avdelning som ska stödja andra</a:t>
            </a:r>
          </a:p>
          <a:p>
            <a:pPr lvl="0"/>
            <a:r>
              <a:rPr lang="sv-SE" dirty="0"/>
              <a:t>Status hos terminologiverksamheten – om det är etablerat spelar det mindre roll, som på </a:t>
            </a:r>
            <a:r>
              <a:rPr lang="sv-SE" dirty="0" err="1"/>
              <a:t>Socialsyrelsen</a:t>
            </a:r>
            <a:endParaRPr lang="sv-SE" dirty="0"/>
          </a:p>
          <a:p>
            <a:pPr lvl="0"/>
            <a:r>
              <a:rPr lang="sv-SE" dirty="0"/>
              <a:t>Status hos språkarbete – får kommunikationsavdelningen igenom sina rekommendationer?</a:t>
            </a:r>
          </a:p>
          <a:p>
            <a:pPr lvl="0"/>
            <a:r>
              <a:rPr lang="sv-SE" dirty="0"/>
              <a:t>Målgrupp – extern/intern – kan slå åt båda hållen. På SoS har vi en stor extern målgrupp men sitter bra utanför KOM</a:t>
            </a:r>
          </a:p>
          <a:p>
            <a:pPr lvl="0"/>
            <a:endParaRPr lang="sv-SE" dirty="0"/>
          </a:p>
          <a:p>
            <a:pPr lvl="0"/>
            <a:r>
              <a:rPr lang="sv-SE" dirty="0"/>
              <a:t>Man kanske ska ha terminologer på </a:t>
            </a:r>
            <a:r>
              <a:rPr lang="sv-SE"/>
              <a:t>flera avdelningar?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56225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Extern målgrupp skulle kunna vara argument för placering på KOM. Men de jobbar mest med kommunikation till allmänheten.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6527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fld id="{842153C7-EDDA-4229-A3D1-EA016BEECC1E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5763D-CF1E-41D4-B1F8-278694F5EDCE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A83C-6796-4A75-A85E-2D0BAFEF1ABF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4638-E026-46DE-9B59-AB9AD3F19431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A5EED-92B8-4282-A405-9FA2049C730F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052D9-0645-4A9C-A39C-D87198B7AE4B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65B4C-49F8-4A63-8E8D-6F81427AB6D4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3267-7CB8-427C-AC7C-72413176C2C6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A93A7-5D6D-43AB-83F6-DBFD8691FB93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A772-35F7-465D-B27A-2E3C9F5D47B0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3554-44BF-4A72-9BDD-1FF63318CB44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C639-B7EE-4FD7-8405-858761C57520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67911-B42F-4E1F-A013-F14AB1A1EEFD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9B8C-97C3-4CBA-8609-121E760636E5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4AEF2-41E8-4662-BA16-061E6F71C36E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6A37-EBEF-47C6-A314-4C6E6DEFFA33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FE6C-9B07-4F2F-81E3-348C344BB110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F68BE-F1C2-4372-AAA7-8C1643A83967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3FBB-7452-421B-A18E-3966ABB4523D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2229-FD1A-4588-8A42-30761D4B86E7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2FA0-F4F7-4C61-B09D-B0140EAA699A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F2819-7E82-4BCC-B44C-ACFB78139AC8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646C-D50A-4EEA-9FBE-7B16C5A7C98F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9695BD5-FD2D-4E67-BB80-1D2491A57696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Var bor terminologen?</a:t>
            </a:r>
            <a:b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Terminologins plats i en stor organisation</a:t>
            </a:r>
            <a:endParaRPr lang="sv-SE" sz="2000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709C2-EC0C-46D9-9C40-B9B92FDC5BAD}" type="datetime1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2026-05-22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Platshållare för text 2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b="0" dirty="0">
                <a:latin typeface="Arial" panose="020B0604020202020204" pitchFamily="34" charset="0"/>
                <a:cs typeface="Arial" panose="020B0604020202020204" pitchFamily="34" charset="0"/>
              </a:rPr>
              <a:t>Carl Strömbäck</a:t>
            </a:r>
          </a:p>
        </p:txBody>
      </p:sp>
      <p:pic>
        <p:nvPicPr>
          <p:cNvPr id="5" name="Platshållare för bild 4">
            <a:extLst>
              <a:ext uri="{FF2B5EF4-FFF2-40B4-BE49-F238E27FC236}">
                <a16:creationId xmlns:a16="http://schemas.microsoft.com/office/drawing/2014/main" id="{B249014D-506D-4CD1-8729-B86323F434E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27851" b="27851"/>
          <a:stretch>
            <a:fillRect/>
          </a:stretch>
        </p:blipFill>
        <p:spPr/>
      </p:pic>
      <p:sp>
        <p:nvSpPr>
          <p:cNvPr id="4" name="Underrubrik 3">
            <a:extLst>
              <a:ext uri="{FF2B5EF4-FFF2-40B4-BE49-F238E27FC236}">
                <a16:creationId xmlns:a16="http://schemas.microsoft.com/office/drawing/2014/main" id="{466D579F-1ED4-1D4E-808E-57A75314F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8606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3" y="686594"/>
            <a:ext cx="7911893" cy="1296144"/>
          </a:xfrm>
        </p:spPr>
        <p:txBody>
          <a:bodyPr/>
          <a:lstStyle/>
          <a:p>
            <a:r>
              <a:rPr lang="sv-SE" dirty="0"/>
              <a:t>Förutsättningar – Arbetsförmedlingen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36CF-D3AC-48A1-8C3D-50E843135EF1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Intern målgrupp?</a:t>
            </a:r>
          </a:p>
          <a:p>
            <a:pPr lvl="1"/>
            <a:r>
              <a:rPr lang="sv-SE" dirty="0"/>
              <a:t>Personal på myndigheten</a:t>
            </a:r>
          </a:p>
          <a:p>
            <a:pPr lvl="1"/>
            <a:r>
              <a:rPr lang="sv-SE" dirty="0"/>
              <a:t>Leverantörer</a:t>
            </a:r>
          </a:p>
          <a:p>
            <a:pPr lvl="1"/>
            <a:r>
              <a:rPr lang="sv-SE" dirty="0"/>
              <a:t>Översättare</a:t>
            </a:r>
          </a:p>
          <a:p>
            <a:r>
              <a:rPr lang="sv-SE" dirty="0"/>
              <a:t>Ny terminologiverksamhet</a:t>
            </a:r>
          </a:p>
          <a:p>
            <a:pPr lvl="1"/>
            <a:r>
              <a:rPr lang="sv-SE" dirty="0"/>
              <a:t>Okänd inom myndigheten</a:t>
            </a:r>
          </a:p>
          <a:p>
            <a:r>
              <a:rPr lang="sv-SE" dirty="0"/>
              <a:t>Inget tydligt uppdrag om terminologi </a:t>
            </a:r>
          </a:p>
          <a:p>
            <a:pPr lvl="1"/>
            <a:r>
              <a:rPr lang="sv-SE" dirty="0"/>
              <a:t>Förutom språklagen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2570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E3F1F5-B459-4C96-9796-2B55A13D49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5400" dirty="0"/>
              <a:t>Tack!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9D2A2BD-8C43-4979-994B-1F10B993A3A0}"/>
              </a:ext>
            </a:extLst>
          </p:cNvPr>
          <p:cNvSpPr txBox="1"/>
          <p:nvPr/>
        </p:nvSpPr>
        <p:spPr>
          <a:xfrm>
            <a:off x="4360985" y="5556738"/>
            <a:ext cx="3950677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900" dirty="0">
                <a:solidFill>
                  <a:schemeClr val="accent2">
                    <a:lumMod val="50000"/>
                  </a:schemeClr>
                </a:solidFill>
              </a:rPr>
              <a:t>carl.stromback@socialstyrelsen.se</a:t>
            </a:r>
          </a:p>
        </p:txBody>
      </p:sp>
    </p:spTree>
    <p:extLst>
      <p:ext uri="{BB962C8B-B14F-4D97-AF65-F5344CB8AC3E}">
        <p14:creationId xmlns:p14="http://schemas.microsoft.com/office/powerpoint/2010/main" val="284490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200C7C-8D68-4952-95C8-23B329880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Två myndigheter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818680-863A-49C6-A6F1-4DA9C4755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2229-FD1A-4588-8A42-30761D4B86E7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7FFDA58-89DB-4EFF-A7F3-EBDFB34E8A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1689" y="1781908"/>
            <a:ext cx="6959600" cy="429049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Socialstyrelsen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sv-SE" dirty="0"/>
              <a:t>da. </a:t>
            </a:r>
            <a:r>
              <a:rPr lang="sv-SE" dirty="0" err="1"/>
              <a:t>Sundhedsstyrelsen</a:t>
            </a:r>
            <a:endParaRPr lang="sv-SE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sv-SE" dirty="0"/>
              <a:t>fi. Institutet för hälsa och välfärd (THL)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sv-SE" dirty="0"/>
              <a:t>is. </a:t>
            </a:r>
            <a:r>
              <a:rPr lang="sv-SE" dirty="0" err="1"/>
              <a:t>Embætti</a:t>
            </a:r>
            <a:r>
              <a:rPr lang="sv-SE" dirty="0"/>
              <a:t> </a:t>
            </a:r>
            <a:r>
              <a:rPr lang="sv-SE" dirty="0" err="1"/>
              <a:t>landlæknis</a:t>
            </a:r>
            <a:endParaRPr lang="sv-SE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sv-SE" dirty="0"/>
              <a:t>no. </a:t>
            </a:r>
            <a:r>
              <a:rPr lang="sv-SE" dirty="0" err="1"/>
              <a:t>Helsedirektoratet</a:t>
            </a: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Arbetsförmedlingen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da-DK" dirty="0"/>
              <a:t>da. Styrelsen for Arbejdsmarked og Rekruttering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da-DK" dirty="0"/>
              <a:t>fi. Arbets- och näringsbyrån (TE-toimisto)</a:t>
            </a:r>
            <a:endParaRPr lang="sv-SE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sv-SE" dirty="0"/>
              <a:t>is. </a:t>
            </a:r>
            <a:r>
              <a:rPr lang="sv-SE" dirty="0" err="1"/>
              <a:t>Vinnumálastofnun</a:t>
            </a:r>
            <a:endParaRPr lang="sv-SE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sv-SE" dirty="0"/>
              <a:t>no. NAV</a:t>
            </a:r>
          </a:p>
        </p:txBody>
      </p:sp>
    </p:spTree>
    <p:extLst>
      <p:ext uri="{BB962C8B-B14F-4D97-AF65-F5344CB8AC3E}">
        <p14:creationId xmlns:p14="http://schemas.microsoft.com/office/powerpoint/2010/main" val="125866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Terminologiarbete sker alltid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36CF-D3AC-48A1-8C3D-50E843135EF1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7123112" cy="3708400"/>
          </a:xfrm>
        </p:spPr>
        <p:txBody>
          <a:bodyPr/>
          <a:lstStyle/>
          <a:p>
            <a:r>
              <a:rPr lang="sv-SE" dirty="0"/>
              <a:t>En organisation har alltid en terminologipolicy</a:t>
            </a:r>
          </a:p>
          <a:p>
            <a:r>
              <a:rPr lang="sv-SE" dirty="0"/>
              <a:t>Terminologiarbete sker alltid i någon form</a:t>
            </a:r>
          </a:p>
          <a:p>
            <a:pPr lvl="1"/>
            <a:r>
              <a:rPr lang="sv-SE" dirty="0"/>
              <a:t>Frågan är bara hur strukturerat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2725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45CA4FFA-F015-4A74-8A5B-29FE0CDE27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473" r="1110"/>
          <a:stretch/>
        </p:blipFill>
        <p:spPr>
          <a:xfrm>
            <a:off x="615345" y="1596855"/>
            <a:ext cx="7336854" cy="427596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BA9B46D4-63C6-4906-84CD-0ABED7140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Terminologiarbete sker överallt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27AA4-BABB-4B6F-ABF5-23B89EF59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9B8C-97C3-4CBA-8609-121E760636E5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681DA37-4614-4090-9D2C-504D327E67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4927" y="6016547"/>
            <a:ext cx="3312220" cy="153853"/>
          </a:xfrm>
        </p:spPr>
        <p:txBody>
          <a:bodyPr/>
          <a:lstStyle/>
          <a:p>
            <a:r>
              <a:rPr lang="sv-SE" dirty="0"/>
              <a:t>Socialstyrelsens organisationsstruktur</a:t>
            </a:r>
          </a:p>
        </p:txBody>
      </p:sp>
      <p:sp>
        <p:nvSpPr>
          <p:cNvPr id="20" name="Flödesschema: Koppling 19">
            <a:extLst>
              <a:ext uri="{FF2B5EF4-FFF2-40B4-BE49-F238E27FC236}">
                <a16:creationId xmlns:a16="http://schemas.microsoft.com/office/drawing/2014/main" id="{B0FE0C75-AFC1-4184-A037-B3D4C19A5479}"/>
              </a:ext>
            </a:extLst>
          </p:cNvPr>
          <p:cNvSpPr/>
          <p:nvPr/>
        </p:nvSpPr>
        <p:spPr>
          <a:xfrm>
            <a:off x="2219218" y="2897312"/>
            <a:ext cx="1428107" cy="1017141"/>
          </a:xfrm>
          <a:prstGeom prst="flowChartConnector">
            <a:avLst/>
          </a:prstGeom>
          <a:noFill/>
          <a:ln w="38100" cap="flat" cmpd="sng" algn="ctr">
            <a:solidFill>
              <a:srgbClr val="D4337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Flödesschema: Koppling 20">
            <a:extLst>
              <a:ext uri="{FF2B5EF4-FFF2-40B4-BE49-F238E27FC236}">
                <a16:creationId xmlns:a16="http://schemas.microsoft.com/office/drawing/2014/main" id="{BFBAFC09-6291-43EE-9307-4F35F1C3434F}"/>
              </a:ext>
            </a:extLst>
          </p:cNvPr>
          <p:cNvSpPr/>
          <p:nvPr/>
        </p:nvSpPr>
        <p:spPr>
          <a:xfrm>
            <a:off x="4921320" y="3428999"/>
            <a:ext cx="1767155" cy="485453"/>
          </a:xfrm>
          <a:prstGeom prst="flowChartConnector">
            <a:avLst/>
          </a:prstGeom>
          <a:noFill/>
          <a:ln w="38100" cap="flat" cmpd="sng" algn="ctr">
            <a:solidFill>
              <a:srgbClr val="D4337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Flödesschema: Koppling 21">
            <a:extLst>
              <a:ext uri="{FF2B5EF4-FFF2-40B4-BE49-F238E27FC236}">
                <a16:creationId xmlns:a16="http://schemas.microsoft.com/office/drawing/2014/main" id="{1C65EF13-DC42-4091-AA64-50785EA96EAF}"/>
              </a:ext>
            </a:extLst>
          </p:cNvPr>
          <p:cNvSpPr/>
          <p:nvPr/>
        </p:nvSpPr>
        <p:spPr>
          <a:xfrm>
            <a:off x="702083" y="4479533"/>
            <a:ext cx="1434942" cy="1393283"/>
          </a:xfrm>
          <a:prstGeom prst="flowChartConnector">
            <a:avLst/>
          </a:prstGeom>
          <a:noFill/>
          <a:ln w="38100" cap="flat" cmpd="sng" algn="ctr">
            <a:solidFill>
              <a:srgbClr val="D4337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Flödesschema: Koppling 22">
            <a:extLst>
              <a:ext uri="{FF2B5EF4-FFF2-40B4-BE49-F238E27FC236}">
                <a16:creationId xmlns:a16="http://schemas.microsoft.com/office/drawing/2014/main" id="{96E1F570-50B6-41B9-8D16-AAC0ADB9D188}"/>
              </a:ext>
            </a:extLst>
          </p:cNvPr>
          <p:cNvSpPr/>
          <p:nvPr/>
        </p:nvSpPr>
        <p:spPr>
          <a:xfrm>
            <a:off x="1931541" y="4489011"/>
            <a:ext cx="1434941" cy="1393283"/>
          </a:xfrm>
          <a:prstGeom prst="flowChartConnector">
            <a:avLst/>
          </a:prstGeom>
          <a:noFill/>
          <a:ln w="38100" cap="flat" cmpd="sng" algn="ctr">
            <a:solidFill>
              <a:srgbClr val="D4337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Flödesschema: Koppling 9">
            <a:extLst>
              <a:ext uri="{FF2B5EF4-FFF2-40B4-BE49-F238E27FC236}">
                <a16:creationId xmlns:a16="http://schemas.microsoft.com/office/drawing/2014/main" id="{4513289A-480E-460C-9CAD-D35374062D10}"/>
              </a:ext>
            </a:extLst>
          </p:cNvPr>
          <p:cNvSpPr/>
          <p:nvPr/>
        </p:nvSpPr>
        <p:spPr>
          <a:xfrm>
            <a:off x="5354568" y="5044611"/>
            <a:ext cx="1434942" cy="370387"/>
          </a:xfrm>
          <a:prstGeom prst="flowChartConnector">
            <a:avLst/>
          </a:prstGeom>
          <a:noFill/>
          <a:ln w="38100" cap="flat" cmpd="sng" algn="ctr">
            <a:solidFill>
              <a:srgbClr val="D4337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915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0" grpId="0" animBg="1"/>
      <p:bldP spid="21" grpId="0" animBg="1"/>
      <p:bldP spid="22" grpId="0" animBg="1"/>
      <p:bldP spid="23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9B46D4-63C6-4906-84CD-0ABED7140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Terminologiarbete sker överallt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27AA4-BABB-4B6F-ABF5-23B89EF59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9B8C-97C3-4CBA-8609-121E760636E5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681DA37-4614-4090-9D2C-504D327E67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dirty="0"/>
              <a:t>Arbetsförmedlingens organisationsstruktur</a:t>
            </a:r>
          </a:p>
        </p:txBody>
      </p:sp>
      <p:pic>
        <p:nvPicPr>
          <p:cNvPr id="9" name="Platshållare för innehåll 6" descr="En bild som visar diagram&#10;&#10;Automatiskt genererad beskrivning">
            <a:extLst>
              <a:ext uri="{FF2B5EF4-FFF2-40B4-BE49-F238E27FC236}">
                <a16:creationId xmlns:a16="http://schemas.microsoft.com/office/drawing/2014/main" id="{A33C7EE4-7457-4EF4-835B-28691B2790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5" y="1983743"/>
            <a:ext cx="8115523" cy="3628533"/>
          </a:xfrm>
          <a:prstGeom prst="rect">
            <a:avLst/>
          </a:prstGeom>
        </p:spPr>
      </p:pic>
      <p:sp>
        <p:nvSpPr>
          <p:cNvPr id="20" name="Flödesschema: Koppling 19">
            <a:extLst>
              <a:ext uri="{FF2B5EF4-FFF2-40B4-BE49-F238E27FC236}">
                <a16:creationId xmlns:a16="http://schemas.microsoft.com/office/drawing/2014/main" id="{B0FE0C75-AFC1-4184-A037-B3D4C19A5479}"/>
              </a:ext>
            </a:extLst>
          </p:cNvPr>
          <p:cNvSpPr/>
          <p:nvPr/>
        </p:nvSpPr>
        <p:spPr>
          <a:xfrm>
            <a:off x="1425413" y="4716144"/>
            <a:ext cx="814812" cy="733330"/>
          </a:xfrm>
          <a:prstGeom prst="flowChartConnector">
            <a:avLst/>
          </a:prstGeom>
          <a:noFill/>
          <a:ln w="38100" cap="flat" cmpd="sng" algn="ctr">
            <a:solidFill>
              <a:srgbClr val="D4337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Flödesschema: Koppling 20">
            <a:extLst>
              <a:ext uri="{FF2B5EF4-FFF2-40B4-BE49-F238E27FC236}">
                <a16:creationId xmlns:a16="http://schemas.microsoft.com/office/drawing/2014/main" id="{BFBAFC09-6291-43EE-9307-4F35F1C3434F}"/>
              </a:ext>
            </a:extLst>
          </p:cNvPr>
          <p:cNvSpPr/>
          <p:nvPr/>
        </p:nvSpPr>
        <p:spPr>
          <a:xfrm>
            <a:off x="3024041" y="4681668"/>
            <a:ext cx="814812" cy="733330"/>
          </a:xfrm>
          <a:prstGeom prst="flowChartConnector">
            <a:avLst/>
          </a:prstGeom>
          <a:noFill/>
          <a:ln w="38100" cap="flat" cmpd="sng" algn="ctr">
            <a:solidFill>
              <a:srgbClr val="D4337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Flödesschema: Koppling 21">
            <a:extLst>
              <a:ext uri="{FF2B5EF4-FFF2-40B4-BE49-F238E27FC236}">
                <a16:creationId xmlns:a16="http://schemas.microsoft.com/office/drawing/2014/main" id="{1C65EF13-DC42-4091-AA64-50785EA96EAF}"/>
              </a:ext>
            </a:extLst>
          </p:cNvPr>
          <p:cNvSpPr/>
          <p:nvPr/>
        </p:nvSpPr>
        <p:spPr>
          <a:xfrm>
            <a:off x="3837188" y="4681667"/>
            <a:ext cx="814812" cy="744361"/>
          </a:xfrm>
          <a:prstGeom prst="flowChartConnector">
            <a:avLst/>
          </a:prstGeom>
          <a:noFill/>
          <a:ln w="38100" cap="flat" cmpd="sng" algn="ctr">
            <a:solidFill>
              <a:srgbClr val="D4337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Flödesschema: Koppling 22">
            <a:extLst>
              <a:ext uri="{FF2B5EF4-FFF2-40B4-BE49-F238E27FC236}">
                <a16:creationId xmlns:a16="http://schemas.microsoft.com/office/drawing/2014/main" id="{96E1F570-50B6-41B9-8D16-AAC0ADB9D188}"/>
              </a:ext>
            </a:extLst>
          </p:cNvPr>
          <p:cNvSpPr/>
          <p:nvPr/>
        </p:nvSpPr>
        <p:spPr>
          <a:xfrm>
            <a:off x="5665040" y="4681668"/>
            <a:ext cx="814812" cy="733330"/>
          </a:xfrm>
          <a:prstGeom prst="flowChartConnector">
            <a:avLst/>
          </a:prstGeom>
          <a:noFill/>
          <a:ln w="38100" cap="flat" cmpd="sng" algn="ctr">
            <a:solidFill>
              <a:srgbClr val="D4337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4" name="Flödesschema: Koppling 23">
            <a:extLst>
              <a:ext uri="{FF2B5EF4-FFF2-40B4-BE49-F238E27FC236}">
                <a16:creationId xmlns:a16="http://schemas.microsoft.com/office/drawing/2014/main" id="{80F6BFD3-03E8-4ECA-9BF9-A8577455780A}"/>
              </a:ext>
            </a:extLst>
          </p:cNvPr>
          <p:cNvSpPr/>
          <p:nvPr/>
        </p:nvSpPr>
        <p:spPr>
          <a:xfrm>
            <a:off x="6613243" y="4695664"/>
            <a:ext cx="814812" cy="733330"/>
          </a:xfrm>
          <a:prstGeom prst="flowChartConnector">
            <a:avLst/>
          </a:prstGeom>
          <a:noFill/>
          <a:ln w="38100" cap="flat" cmpd="sng" algn="ctr">
            <a:solidFill>
              <a:srgbClr val="D4337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6719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8486FF3-A852-41C3-922C-AFF14A80D1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61289" y="6294445"/>
            <a:ext cx="795940" cy="267235"/>
          </a:xfrm>
        </p:spPr>
        <p:txBody>
          <a:bodyPr/>
          <a:lstStyle/>
          <a:p>
            <a:fld id="{EA3D9B8C-97C3-4CBA-8609-121E760636E5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41D02D0C-EE89-44F8-ABDD-C2B5280EEF02}"/>
              </a:ext>
            </a:extLst>
          </p:cNvPr>
          <p:cNvSpPr txBox="1">
            <a:spLocks/>
          </p:cNvSpPr>
          <p:nvPr/>
        </p:nvSpPr>
        <p:spPr>
          <a:xfrm>
            <a:off x="803844" y="687600"/>
            <a:ext cx="6957444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400" b="1" kern="1200">
                <a:solidFill>
                  <a:schemeClr val="accent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br>
              <a:rPr lang="sv-SE" sz="3600" dirty="0"/>
            </a:br>
            <a:endParaRPr lang="sv-SE" sz="3600" dirty="0"/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BA76493E-22F4-4C06-852A-CEFAB40F6D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92135" y="3152983"/>
            <a:ext cx="1842019" cy="165835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3988" tIns="41994" rIns="83988" bIns="41994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sv-SE" sz="180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9" name="Line 5">
            <a:extLst>
              <a:ext uri="{FF2B5EF4-FFF2-40B4-BE49-F238E27FC236}">
                <a16:creationId xmlns:a16="http://schemas.microsoft.com/office/drawing/2014/main" id="{6792D2E9-EFCE-4CC7-8185-BE23745B65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80822" y="3152983"/>
            <a:ext cx="853331" cy="228024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3988" tIns="41994" rIns="83988" bIns="41994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sv-SE" sz="180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1F8193EC-9C68-4954-AD56-A1772F2423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1210" y="3152989"/>
            <a:ext cx="1200549" cy="1589259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3988" tIns="41994" rIns="83988" bIns="41994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sv-SE" sz="180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1" name="Line 7">
            <a:extLst>
              <a:ext uri="{FF2B5EF4-FFF2-40B4-BE49-F238E27FC236}">
                <a16:creationId xmlns:a16="http://schemas.microsoft.com/office/drawing/2014/main" id="{8948AF63-12FC-44BE-B6D6-EBEFAB2CE0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5073" y="4811341"/>
            <a:ext cx="988687" cy="621884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lIns="83988" tIns="41994" rIns="83988" bIns="41994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sv-SE" sz="180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742A0D4B-F4BD-4BC7-A070-C9D62318B0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98478" y="4743690"/>
            <a:ext cx="2047995" cy="696741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lIns="83988" tIns="41994" rIns="83988" bIns="41994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sv-SE" sz="180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E90E4E7A-F0D6-4961-A003-0CA6218CBC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95077" y="4739364"/>
            <a:ext cx="2966062" cy="74856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lIns="83988" tIns="41994" rIns="83988" bIns="41994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sv-SE" sz="180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4" name="Text Box 10">
            <a:extLst>
              <a:ext uri="{FF2B5EF4-FFF2-40B4-BE49-F238E27FC236}">
                <a16:creationId xmlns:a16="http://schemas.microsoft.com/office/drawing/2014/main" id="{90CA0678-A0DA-4BEA-BBCB-7D01C8CBB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8112" y="2762714"/>
            <a:ext cx="1516870" cy="3638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2665" tIns="42986" rIns="82665" bIns="42986">
            <a:spAutoFit/>
          </a:bodyPr>
          <a:lstStyle/>
          <a:p>
            <a:pPr eaLnBrk="1" fontAlgn="auto" hangingPunct="1">
              <a:spcBef>
                <a:spcPts val="1033"/>
              </a:spcBef>
              <a:spcAft>
                <a:spcPts val="0"/>
              </a:spcAft>
              <a:tabLst>
                <a:tab pos="0" algn="l"/>
                <a:tab pos="411189" algn="l"/>
                <a:tab pos="823838" algn="l"/>
                <a:tab pos="1236485" algn="l"/>
                <a:tab pos="1649133" algn="l"/>
                <a:tab pos="2061780" algn="l"/>
                <a:tab pos="2474428" algn="l"/>
                <a:tab pos="2887075" algn="l"/>
                <a:tab pos="3299723" algn="l"/>
                <a:tab pos="3712370" algn="l"/>
                <a:tab pos="4125018" algn="l"/>
                <a:tab pos="4537666" algn="l"/>
                <a:tab pos="4950314" algn="l"/>
                <a:tab pos="5362961" algn="l"/>
                <a:tab pos="5775609" algn="l"/>
                <a:tab pos="6188256" algn="l"/>
                <a:tab pos="6600904" algn="l"/>
                <a:tab pos="7013551" algn="l"/>
                <a:tab pos="7426199" algn="l"/>
                <a:tab pos="7838846" algn="l"/>
                <a:tab pos="8251494" algn="l"/>
              </a:tabLst>
            </a:pPr>
            <a:r>
              <a:rPr lang="sv-SE" sz="1800" kern="0" dirty="0">
                <a:solidFill>
                  <a:srgbClr val="000000"/>
                </a:solidFill>
                <a:latin typeface="Century Gothic"/>
              </a:rPr>
              <a:t>begrepp</a:t>
            </a:r>
          </a:p>
        </p:txBody>
      </p:sp>
      <p:sp>
        <p:nvSpPr>
          <p:cNvPr id="15" name="Text Box 11">
            <a:extLst>
              <a:ext uri="{FF2B5EF4-FFF2-40B4-BE49-F238E27FC236}">
                <a16:creationId xmlns:a16="http://schemas.microsoft.com/office/drawing/2014/main" id="{FA49C61E-695A-4110-B1D2-489684DE1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3150" y="5400044"/>
            <a:ext cx="2933908" cy="3638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82665" tIns="42986" rIns="82665" bIns="42986">
            <a:spAutoFit/>
          </a:bodyPr>
          <a:lstStyle/>
          <a:p>
            <a:pPr eaLnBrk="1" fontAlgn="auto" hangingPunct="1">
              <a:spcBef>
                <a:spcPts val="1033"/>
              </a:spcBef>
              <a:spcAft>
                <a:spcPts val="0"/>
              </a:spcAft>
              <a:tabLst>
                <a:tab pos="0" algn="l"/>
                <a:tab pos="411189" algn="l"/>
                <a:tab pos="823838" algn="l"/>
                <a:tab pos="1236485" algn="l"/>
                <a:tab pos="1649133" algn="l"/>
                <a:tab pos="2061780" algn="l"/>
                <a:tab pos="2474428" algn="l"/>
                <a:tab pos="2887075" algn="l"/>
                <a:tab pos="3299723" algn="l"/>
                <a:tab pos="3712370" algn="l"/>
                <a:tab pos="4125018" algn="l"/>
                <a:tab pos="4537666" algn="l"/>
                <a:tab pos="4950314" algn="l"/>
                <a:tab pos="5362961" algn="l"/>
                <a:tab pos="5775609" algn="l"/>
                <a:tab pos="6188256" algn="l"/>
                <a:tab pos="6600904" algn="l"/>
                <a:tab pos="7013551" algn="l"/>
                <a:tab pos="7426199" algn="l"/>
                <a:tab pos="7838846" algn="l"/>
                <a:tab pos="8251494" algn="l"/>
              </a:tabLst>
            </a:pPr>
            <a:r>
              <a:rPr lang="sv-SE" sz="1800" kern="0" dirty="0">
                <a:solidFill>
                  <a:srgbClr val="000000"/>
                </a:solidFill>
                <a:latin typeface="Century Gothic"/>
              </a:rPr>
              <a:t>definitioner</a:t>
            </a:r>
          </a:p>
        </p:txBody>
      </p:sp>
      <p:sp>
        <p:nvSpPr>
          <p:cNvPr id="16" name="Rectangle 22">
            <a:extLst>
              <a:ext uri="{FF2B5EF4-FFF2-40B4-BE49-F238E27FC236}">
                <a16:creationId xmlns:a16="http://schemas.microsoft.com/office/drawing/2014/main" id="{BC71F823-B8BA-4CA0-AEA0-32409AC1F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5266" y="4521182"/>
            <a:ext cx="1268208" cy="3638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2665" tIns="42986" rIns="82665" bIns="42986">
            <a:spAutoFit/>
          </a:bodyPr>
          <a:lstStyle/>
          <a:p>
            <a:pPr eaLnBrk="1" fontAlgn="auto" hangingPunct="1">
              <a:spcBef>
                <a:spcPts val="1033"/>
              </a:spcBef>
              <a:spcAft>
                <a:spcPts val="0"/>
              </a:spcAft>
              <a:tabLst>
                <a:tab pos="0" algn="l"/>
                <a:tab pos="411189" algn="l"/>
                <a:tab pos="823838" algn="l"/>
                <a:tab pos="1236485" algn="l"/>
                <a:tab pos="1649133" algn="l"/>
                <a:tab pos="2061780" algn="l"/>
                <a:tab pos="2474428" algn="l"/>
                <a:tab pos="2887075" algn="l"/>
                <a:tab pos="3299723" algn="l"/>
                <a:tab pos="3712370" algn="l"/>
                <a:tab pos="4125018" algn="l"/>
                <a:tab pos="4537666" algn="l"/>
                <a:tab pos="4950314" algn="l"/>
                <a:tab pos="5362961" algn="l"/>
                <a:tab pos="5775609" algn="l"/>
                <a:tab pos="6188256" algn="l"/>
                <a:tab pos="6600904" algn="l"/>
                <a:tab pos="7013551" algn="l"/>
                <a:tab pos="7426199" algn="l"/>
                <a:tab pos="7838846" algn="l"/>
                <a:tab pos="8251494" algn="l"/>
              </a:tabLst>
            </a:pPr>
            <a:r>
              <a:rPr lang="sv-SE" sz="1800" kern="0" dirty="0">
                <a:solidFill>
                  <a:srgbClr val="000000"/>
                </a:solidFill>
                <a:latin typeface="Century Gothic"/>
              </a:rPr>
              <a:t>referenter</a:t>
            </a:r>
          </a:p>
        </p:txBody>
      </p:sp>
      <p:sp>
        <p:nvSpPr>
          <p:cNvPr id="17" name="Text Box 24">
            <a:extLst>
              <a:ext uri="{FF2B5EF4-FFF2-40B4-BE49-F238E27FC236}">
                <a16:creationId xmlns:a16="http://schemas.microsoft.com/office/drawing/2014/main" id="{3AEA17B2-C43C-45D9-9E83-A6C565CB4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2936" y="4612846"/>
            <a:ext cx="1431131" cy="3638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82665" tIns="42986" rIns="82665" bIns="42986">
            <a:spAutoFit/>
          </a:bodyPr>
          <a:lstStyle/>
          <a:p>
            <a:pPr eaLnBrk="1" fontAlgn="auto" hangingPunct="1">
              <a:spcBef>
                <a:spcPts val="1033"/>
              </a:spcBef>
              <a:spcAft>
                <a:spcPts val="0"/>
              </a:spcAft>
              <a:tabLst>
                <a:tab pos="0" algn="l"/>
                <a:tab pos="411189" algn="l"/>
                <a:tab pos="823838" algn="l"/>
                <a:tab pos="1236485" algn="l"/>
                <a:tab pos="1649133" algn="l"/>
                <a:tab pos="2061780" algn="l"/>
                <a:tab pos="2474428" algn="l"/>
                <a:tab pos="2887075" algn="l"/>
                <a:tab pos="3299723" algn="l"/>
                <a:tab pos="3712370" algn="l"/>
                <a:tab pos="4125018" algn="l"/>
                <a:tab pos="4537666" algn="l"/>
                <a:tab pos="4950314" algn="l"/>
                <a:tab pos="5362961" algn="l"/>
                <a:tab pos="5775609" algn="l"/>
                <a:tab pos="6188256" algn="l"/>
                <a:tab pos="6600904" algn="l"/>
                <a:tab pos="7013551" algn="l"/>
                <a:tab pos="7426199" algn="l"/>
                <a:tab pos="7838846" algn="l"/>
                <a:tab pos="8251494" algn="l"/>
              </a:tabLst>
            </a:pPr>
            <a:r>
              <a:rPr lang="sv-SE" sz="1800" kern="0" dirty="0">
                <a:solidFill>
                  <a:srgbClr val="000000"/>
                </a:solidFill>
                <a:latin typeface="Century Gothic"/>
              </a:rPr>
              <a:t>termer</a:t>
            </a:r>
          </a:p>
        </p:txBody>
      </p:sp>
      <p:sp>
        <p:nvSpPr>
          <p:cNvPr id="18" name="Ellips 17">
            <a:extLst>
              <a:ext uri="{FF2B5EF4-FFF2-40B4-BE49-F238E27FC236}">
                <a16:creationId xmlns:a16="http://schemas.microsoft.com/office/drawing/2014/main" id="{E4258D86-305C-4144-803E-6FA28959258B}"/>
              </a:ext>
            </a:extLst>
          </p:cNvPr>
          <p:cNvSpPr/>
          <p:nvPr/>
        </p:nvSpPr>
        <p:spPr>
          <a:xfrm>
            <a:off x="3532088" y="2206121"/>
            <a:ext cx="2429051" cy="1567126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sv-SE" sz="1800">
              <a:solidFill>
                <a:srgbClr val="DAD7CB"/>
              </a:solidFill>
            </a:endParaRPr>
          </a:p>
        </p:txBody>
      </p:sp>
      <p:sp>
        <p:nvSpPr>
          <p:cNvPr id="19" name="Ellips 18">
            <a:extLst>
              <a:ext uri="{FF2B5EF4-FFF2-40B4-BE49-F238E27FC236}">
                <a16:creationId xmlns:a16="http://schemas.microsoft.com/office/drawing/2014/main" id="{F5E7ABB3-8B73-45B0-B6FE-8EB272703657}"/>
              </a:ext>
            </a:extLst>
          </p:cNvPr>
          <p:cNvSpPr/>
          <p:nvPr/>
        </p:nvSpPr>
        <p:spPr>
          <a:xfrm>
            <a:off x="5244753" y="3968162"/>
            <a:ext cx="2748554" cy="1567126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sv-SE" sz="1800">
              <a:solidFill>
                <a:srgbClr val="DAD7CB"/>
              </a:solidFill>
            </a:endParaRPr>
          </a:p>
        </p:txBody>
      </p:sp>
      <p:sp>
        <p:nvSpPr>
          <p:cNvPr id="20" name="Ellips 19">
            <a:extLst>
              <a:ext uri="{FF2B5EF4-FFF2-40B4-BE49-F238E27FC236}">
                <a16:creationId xmlns:a16="http://schemas.microsoft.com/office/drawing/2014/main" id="{6F496C95-F6B6-4308-9708-9DAD98CF0562}"/>
              </a:ext>
            </a:extLst>
          </p:cNvPr>
          <p:cNvSpPr/>
          <p:nvPr/>
        </p:nvSpPr>
        <p:spPr>
          <a:xfrm>
            <a:off x="1373620" y="4397261"/>
            <a:ext cx="3115587" cy="158331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sv-SE" sz="1800">
              <a:solidFill>
                <a:srgbClr val="DAD7CB"/>
              </a:solidFill>
            </a:endParaRP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0DD34F84-F0B9-4C8C-8FCE-C85B9CE59A2E}"/>
              </a:ext>
            </a:extLst>
          </p:cNvPr>
          <p:cNvSpPr/>
          <p:nvPr/>
        </p:nvSpPr>
        <p:spPr>
          <a:xfrm>
            <a:off x="6207384" y="3580886"/>
            <a:ext cx="2849994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1033"/>
              </a:spcBef>
              <a:spcAft>
                <a:spcPts val="0"/>
              </a:spcAft>
              <a:tabLst>
                <a:tab pos="0" algn="l"/>
                <a:tab pos="411189" algn="l"/>
                <a:tab pos="823838" algn="l"/>
                <a:tab pos="1236485" algn="l"/>
                <a:tab pos="1649133" algn="l"/>
                <a:tab pos="2061780" algn="l"/>
                <a:tab pos="2474428" algn="l"/>
                <a:tab pos="2887075" algn="l"/>
                <a:tab pos="3299723" algn="l"/>
                <a:tab pos="3712370" algn="l"/>
                <a:tab pos="4125018" algn="l"/>
                <a:tab pos="4537666" algn="l"/>
                <a:tab pos="4950314" algn="l"/>
                <a:tab pos="5362961" algn="l"/>
                <a:tab pos="5775609" algn="l"/>
                <a:tab pos="6188256" algn="l"/>
                <a:tab pos="6600904" algn="l"/>
                <a:tab pos="7013551" algn="l"/>
                <a:tab pos="7426199" algn="l"/>
                <a:tab pos="7838846" algn="l"/>
                <a:tab pos="8251494" algn="l"/>
              </a:tabLst>
            </a:pPr>
            <a:r>
              <a:rPr lang="sv-SE" sz="1900" b="1" dirty="0">
                <a:solidFill>
                  <a:schemeClr val="accent4"/>
                </a:solidFill>
              </a:rPr>
              <a:t>Den</a:t>
            </a:r>
            <a:r>
              <a:rPr lang="sv-SE" sz="1800" b="1" kern="0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sv-SE" sz="1900" b="1" dirty="0">
                <a:solidFill>
                  <a:schemeClr val="accent4"/>
                </a:solidFill>
              </a:rPr>
              <a:t>”verkliga” världen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470516E8-FB45-4F7E-9D22-A9868F4B07A9}"/>
              </a:ext>
            </a:extLst>
          </p:cNvPr>
          <p:cNvSpPr/>
          <p:nvPr/>
        </p:nvSpPr>
        <p:spPr>
          <a:xfrm>
            <a:off x="509431" y="3947618"/>
            <a:ext cx="2771913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1033"/>
              </a:spcBef>
              <a:spcAft>
                <a:spcPts val="0"/>
              </a:spcAft>
              <a:tabLst>
                <a:tab pos="0" algn="l"/>
                <a:tab pos="411189" algn="l"/>
                <a:tab pos="823838" algn="l"/>
                <a:tab pos="1236485" algn="l"/>
                <a:tab pos="1649133" algn="l"/>
                <a:tab pos="2061780" algn="l"/>
                <a:tab pos="2474428" algn="l"/>
                <a:tab pos="2887075" algn="l"/>
                <a:tab pos="3299723" algn="l"/>
                <a:tab pos="3712370" algn="l"/>
                <a:tab pos="4125018" algn="l"/>
                <a:tab pos="4537666" algn="l"/>
                <a:tab pos="4950314" algn="l"/>
                <a:tab pos="5362961" algn="l"/>
                <a:tab pos="5775609" algn="l"/>
                <a:tab pos="6188256" algn="l"/>
                <a:tab pos="6600904" algn="l"/>
                <a:tab pos="7013551" algn="l"/>
                <a:tab pos="7426199" algn="l"/>
                <a:tab pos="7838846" algn="l"/>
                <a:tab pos="8251494" algn="l"/>
              </a:tabLst>
            </a:pPr>
            <a:r>
              <a:rPr lang="sv-SE" sz="1900" b="1" dirty="0">
                <a:solidFill>
                  <a:schemeClr val="accent4"/>
                </a:solidFill>
              </a:rPr>
              <a:t>Den språkliga världen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DD8F675-38AE-4EC5-8F3A-993CDA67FBCA}"/>
              </a:ext>
            </a:extLst>
          </p:cNvPr>
          <p:cNvSpPr txBox="1"/>
          <p:nvPr/>
        </p:nvSpPr>
        <p:spPr>
          <a:xfrm>
            <a:off x="5734982" y="2113761"/>
            <a:ext cx="2990151" cy="377196"/>
          </a:xfrm>
          <a:prstGeom prst="rect">
            <a:avLst/>
          </a:prstGeom>
          <a:noFill/>
        </p:spPr>
        <p:txBody>
          <a:bodyPr wrap="square" lIns="83988" tIns="41994" rIns="83988" bIns="41994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sv-SE" sz="1900" b="1" dirty="0">
                <a:solidFill>
                  <a:schemeClr val="accent4"/>
                </a:solidFill>
              </a:rPr>
              <a:t>Den kognitiva världen</a:t>
            </a:r>
          </a:p>
        </p:txBody>
      </p:sp>
      <p:sp>
        <p:nvSpPr>
          <p:cNvPr id="26" name="Rubrik 25">
            <a:extLst>
              <a:ext uri="{FF2B5EF4-FFF2-40B4-BE49-F238E27FC236}">
                <a16:creationId xmlns:a16="http://schemas.microsoft.com/office/drawing/2014/main" id="{BC5DF186-43E6-4921-AF65-6B3A0B4F3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Är terminologi en språkfråga?</a:t>
            </a:r>
          </a:p>
        </p:txBody>
      </p:sp>
    </p:spTree>
    <p:extLst>
      <p:ext uri="{BB962C8B-B14F-4D97-AF65-F5344CB8AC3E}">
        <p14:creationId xmlns:p14="http://schemas.microsoft.com/office/powerpoint/2010/main" val="389084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18" grpId="0" animBg="1"/>
      <p:bldP spid="19" grpId="0" animBg="1"/>
      <p:bldP spid="20" grpId="0" animBg="1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D0C66F2E-A747-4D86-B501-0888CB2E7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Terminolog på kommunikations-avdelningen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174C035-9999-4842-BBE9-DABE82014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D9B8C-97C3-4CBA-8609-121E760636E5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176810D6-AC57-4BC6-A63A-B3D142C0365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Svårare att nå in</a:t>
            </a:r>
          </a:p>
          <a:p>
            <a:pPr lvl="1"/>
            <a:r>
              <a:rPr lang="sv-SE" dirty="0"/>
              <a:t>Relevanta samarbetspartner finns på andra avdelningar</a:t>
            </a:r>
          </a:p>
          <a:p>
            <a:endParaRPr lang="sv-SE" dirty="0"/>
          </a:p>
          <a:p>
            <a:r>
              <a:rPr lang="sv-SE" dirty="0"/>
              <a:t>Lättare att nå ut</a:t>
            </a:r>
          </a:p>
          <a:p>
            <a:pPr lvl="1"/>
            <a:r>
              <a:rPr lang="sv-SE" dirty="0"/>
              <a:t>Bra resurser för att få ut rekommendationer</a:t>
            </a:r>
          </a:p>
        </p:txBody>
      </p:sp>
    </p:spTree>
    <p:extLst>
      <p:ext uri="{BB962C8B-B14F-4D97-AF65-F5344CB8AC3E}">
        <p14:creationId xmlns:p14="http://schemas.microsoft.com/office/powerpoint/2010/main" val="376723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15D328-209D-4FAC-A985-68345B64A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Så: Var ska terminologen bo?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D059E4B-5AC8-412F-9032-83D2F7993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F68BE-F1C2-4372-AAA7-8C1643A83967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C0BAFCF-2E69-4EDE-9315-6BCDEA9052C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Beror på:</a:t>
            </a:r>
          </a:p>
          <a:p>
            <a:pPr lvl="1"/>
            <a:r>
              <a:rPr lang="sv-SE" dirty="0"/>
              <a:t>organisationskultur</a:t>
            </a:r>
          </a:p>
          <a:p>
            <a:pPr lvl="1"/>
            <a:r>
              <a:rPr lang="sv-SE" dirty="0"/>
              <a:t>organisationens storlek</a:t>
            </a:r>
          </a:p>
          <a:p>
            <a:pPr lvl="1"/>
            <a:r>
              <a:rPr lang="sv-SE" dirty="0"/>
              <a:t>status hos terminologiverksamheten </a:t>
            </a:r>
          </a:p>
          <a:p>
            <a:pPr lvl="1"/>
            <a:r>
              <a:rPr lang="sv-SE" dirty="0"/>
              <a:t>status hos språkverksamheten</a:t>
            </a:r>
          </a:p>
          <a:p>
            <a:pPr lvl="1"/>
            <a:r>
              <a:rPr lang="sv-SE" dirty="0"/>
              <a:t>målgrupp – extern/intern</a:t>
            </a:r>
          </a:p>
          <a:p>
            <a:pPr lvl="1"/>
            <a:r>
              <a:rPr lang="sv-SE" dirty="0"/>
              <a:t>och mycket mer …</a:t>
            </a:r>
          </a:p>
        </p:txBody>
      </p:sp>
    </p:spTree>
    <p:extLst>
      <p:ext uri="{BB962C8B-B14F-4D97-AF65-F5344CB8AC3E}">
        <p14:creationId xmlns:p14="http://schemas.microsoft.com/office/powerpoint/2010/main" val="142493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Förutsättningar – </a:t>
            </a:r>
            <a:r>
              <a:rPr lang="sv-SE" dirty="0" err="1"/>
              <a:t>Socialsyrelsen</a:t>
            </a:r>
            <a:r>
              <a:rPr lang="sv-SE" dirty="0"/>
              <a:t> 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036CF-D3AC-48A1-8C3D-50E843135EF1}" type="datetime1">
              <a:rPr lang="sv-SE" smtClean="0"/>
              <a:t>2026-05-22</a:t>
            </a:fld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Extern målgrupp</a:t>
            </a:r>
          </a:p>
          <a:p>
            <a:pPr lvl="1"/>
            <a:r>
              <a:rPr lang="sv-SE" dirty="0"/>
              <a:t>Personal inom hälso- och sjukvård och socialtjänst</a:t>
            </a:r>
          </a:p>
          <a:p>
            <a:pPr lvl="1"/>
            <a:r>
              <a:rPr lang="sv-SE" dirty="0"/>
              <a:t>Beslutsfattare</a:t>
            </a:r>
          </a:p>
          <a:p>
            <a:pPr lvl="1"/>
            <a:r>
              <a:rPr lang="sv-SE" dirty="0"/>
              <a:t>Forskare</a:t>
            </a:r>
          </a:p>
          <a:p>
            <a:r>
              <a:rPr lang="sv-SE" dirty="0"/>
              <a:t>Etablerad terminologiverksamhet</a:t>
            </a:r>
          </a:p>
          <a:p>
            <a:pPr lvl="1"/>
            <a:r>
              <a:rPr lang="sv-SE" dirty="0"/>
              <a:t>Välkänd inom myndigheten och ute i landet</a:t>
            </a:r>
          </a:p>
          <a:p>
            <a:r>
              <a:rPr lang="sv-SE" dirty="0"/>
              <a:t>Tydligt uppdrag att arbeta med terminologi </a:t>
            </a:r>
          </a:p>
          <a:p>
            <a:pPr lvl="1"/>
            <a:r>
              <a:rPr lang="sv-SE" dirty="0" err="1"/>
              <a:t>Socialsyrelsens</a:t>
            </a:r>
            <a:r>
              <a:rPr lang="sv-SE" dirty="0"/>
              <a:t> </a:t>
            </a:r>
            <a:r>
              <a:rPr lang="sv-SE" dirty="0" err="1"/>
              <a:t>intstruktion</a:t>
            </a:r>
            <a:r>
              <a:rPr lang="sv-SE" dirty="0"/>
              <a:t> nämner terminologiarbete </a:t>
            </a:r>
          </a:p>
          <a:p>
            <a:pPr lvl="1"/>
            <a:r>
              <a:rPr lang="sv-SE" dirty="0"/>
              <a:t>Enskilda uppdrag från regeringen 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9826933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1120</TotalTime>
  <Words>862</Words>
  <Application>Microsoft Office PowerPoint</Application>
  <PresentationFormat>Bildspel på skärmen (4:3)</PresentationFormat>
  <Paragraphs>144</Paragraphs>
  <Slides>11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Symbol</vt:lpstr>
      <vt:lpstr>SoS-PPT-svensk-150922</vt:lpstr>
      <vt:lpstr>Var bor terminologen? Terminologins plats i en stor organisation</vt:lpstr>
      <vt:lpstr>Två myndigheter</vt:lpstr>
      <vt:lpstr>Terminologiarbete sker alltid</vt:lpstr>
      <vt:lpstr>Terminologiarbete sker överallt</vt:lpstr>
      <vt:lpstr>Terminologiarbete sker överallt</vt:lpstr>
      <vt:lpstr>Är terminologi en språkfråga?</vt:lpstr>
      <vt:lpstr>Terminolog på kommunikations-avdelningen</vt:lpstr>
      <vt:lpstr>Så: Var ska terminologen bo?</vt:lpstr>
      <vt:lpstr>Förutsättningar – Socialsyrelsen </vt:lpstr>
      <vt:lpstr>Förutsättningar – Arbetsförmedlingen</vt:lpstr>
      <vt:lpstr>Tack!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Strömbäck, Carl</dc:creator>
  <cp:keywords>class='Open'</cp:keywords>
  <cp:lastModifiedBy>Henrik Nilsson</cp:lastModifiedBy>
  <cp:revision>45</cp:revision>
  <cp:lastPrinted>2023-06-13T12:42:53Z</cp:lastPrinted>
  <dcterms:created xsi:type="dcterms:W3CDTF">2023-06-08T11:23:33Z</dcterms:created>
  <dcterms:modified xsi:type="dcterms:W3CDTF">2026-05-22T15:05:36Z</dcterms:modified>
</cp:coreProperties>
</file>