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66" r:id="rId4"/>
    <p:sldId id="267" r:id="rId5"/>
    <p:sldId id="270" r:id="rId6"/>
    <p:sldId id="271" r:id="rId7"/>
    <p:sldId id="272" r:id="rId8"/>
    <p:sldId id="293" r:id="rId9"/>
    <p:sldId id="273" r:id="rId10"/>
    <p:sldId id="292" r:id="rId11"/>
    <p:sldId id="274" r:id="rId12"/>
    <p:sldId id="275" r:id="rId13"/>
    <p:sldId id="276" r:id="rId14"/>
    <p:sldId id="279" r:id="rId15"/>
    <p:sldId id="278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60" r:id="rId28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7459" autoAdjust="0"/>
  </p:normalViewPr>
  <p:slideViewPr>
    <p:cSldViewPr snapToGrid="0" snapToObjects="1">
      <p:cViewPr varScale="1">
        <p:scale>
          <a:sx n="161" d="100"/>
          <a:sy n="161" d="100"/>
        </p:scale>
        <p:origin x="15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C0C29-0C51-5940-B1FF-4CF4174D84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60023" y="3384000"/>
            <a:ext cx="9144000" cy="952501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ts val="3500"/>
              </a:lnSpc>
              <a:defRPr sz="3300" b="1" i="0">
                <a:solidFill>
                  <a:srgbClr val="002C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 (two lines)</a:t>
            </a:r>
            <a:br>
              <a:rPr lang="en-GB" dirty="0"/>
            </a:br>
            <a:r>
              <a:rPr lang="en-GB" dirty="0"/>
              <a:t>Arial Bold 33/35 </a:t>
            </a:r>
            <a:r>
              <a:rPr lang="en-GB" dirty="0" err="1"/>
              <a:t>pt</a:t>
            </a:r>
            <a:endParaRPr lang="en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8F006B-288B-4F4C-9F87-1B80D73BAE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60023" y="4686464"/>
            <a:ext cx="9144000" cy="887021"/>
          </a:xfrm>
        </p:spPr>
        <p:txBody>
          <a:bodyPr lIns="0" tIns="0" rIns="0" bIns="0"/>
          <a:lstStyle>
            <a:lvl1pPr marL="0" indent="0" algn="l">
              <a:buNone/>
              <a:defRPr sz="2400" b="0" i="0">
                <a:solidFill>
                  <a:srgbClr val="002C5A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Arial Regular</a:t>
            </a:r>
          </a:p>
          <a:p>
            <a:r>
              <a:rPr lang="en-GB" dirty="0"/>
              <a:t>20/25 </a:t>
            </a:r>
            <a:r>
              <a:rPr lang="en-GB" dirty="0" err="1"/>
              <a:t>pt</a:t>
            </a:r>
            <a:endParaRPr lang="en-SI" dirty="0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28572108-77B3-214C-A213-2673C9D0E8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6000" y="648000"/>
            <a:ext cx="2641600" cy="9525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340C63E-B5EE-754C-A918-8F5976965F5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304000" y="6341221"/>
            <a:ext cx="9365486" cy="481841"/>
          </a:xfrm>
        </p:spPr>
        <p:txBody>
          <a:bodyPr lIns="0" tIns="0" rIns="0" bIns="0" numCol="2" spcCol="540000">
            <a:normAutofit/>
          </a:bodyPr>
          <a:lstStyle>
            <a:lvl1pPr marL="0" indent="0">
              <a:lnSpc>
                <a:spcPts val="2050"/>
              </a:lnSpc>
              <a:buNone/>
              <a:defRPr sz="16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  <a:lvl2pPr marL="685800" indent="0">
              <a:lnSpc>
                <a:spcPts val="205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2pPr>
            <a:lvl3pPr marL="1143000" indent="0">
              <a:lnSpc>
                <a:spcPts val="205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3pPr>
            <a:lvl4pPr marL="1600200" indent="0">
              <a:lnSpc>
                <a:spcPts val="205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4pPr>
            <a:lvl5pPr marL="2057400" indent="0">
              <a:lnSpc>
                <a:spcPts val="205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Datum: Arial Regular 16/20 </a:t>
            </a:r>
            <a:r>
              <a:rPr lang="en-GB" dirty="0" err="1"/>
              <a:t>pt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485944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699145-DE42-864A-AD60-1436BB37A5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4715FE77-DF80-4F42-98E5-6723F4748F2B}" type="datetimeFigureOut">
              <a:rPr lang="en-SI" smtClean="0"/>
              <a:pPr/>
              <a:t>03/09/2023</a:t>
            </a:fld>
            <a:endParaRPr lang="en-S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4A5E97-1319-DE40-B5B3-F0A7A43BD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S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67971-9A13-AF42-9735-0164B6FA7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0A0096F-0BE3-704E-8C0A-7816403329C1}" type="slidenum">
              <a:rPr lang="en-SI" smtClean="0"/>
              <a:pPr/>
              <a:t>‹#›</a:t>
            </a:fld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245082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77B8C-095F-9441-B97F-B9FB9F011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rial" panose="020B0604020202020204" pitchFamily="34" charset="0"/>
              </a:defRPr>
            </a:lvl1pPr>
          </a:lstStyle>
          <a:p>
            <a:r>
              <a:rPr lang="sl-SI" smtClean="0"/>
              <a:t>Uredite slog naslova matrice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67D46-7F77-2C4A-854B-A32777815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rial" panose="020B0604020202020204" pitchFamily="34" charset="0"/>
              </a:defRPr>
            </a:lvl1pPr>
            <a:lvl2pPr>
              <a:defRPr sz="2800" b="0" i="0">
                <a:latin typeface="Arial" panose="020B0604020202020204" pitchFamily="34" charset="0"/>
              </a:defRPr>
            </a:lvl2pPr>
            <a:lvl3pPr>
              <a:defRPr sz="2400" b="0" i="0">
                <a:latin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S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1768D0-560F-B242-8DF1-6B734CC90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F701B-D0D9-BB4F-84F4-2B9F388BF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4715FE77-DF80-4F42-98E5-6723F4748F2B}" type="datetimeFigureOut">
              <a:rPr lang="en-SI" smtClean="0"/>
              <a:pPr/>
              <a:t>03/09/2023</a:t>
            </a:fld>
            <a:endParaRPr lang="en-S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2C5630-E219-C141-A667-1A5625045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S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B51B5-35C8-1543-8C33-468CCBF89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0A0096F-0BE3-704E-8C0A-7816403329C1}" type="slidenum">
              <a:rPr lang="en-SI" smtClean="0"/>
              <a:pPr/>
              <a:t>‹#›</a:t>
            </a:fld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021909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CEA78-F137-D94F-AD8B-52021D6B9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rial" panose="020B0604020202020204" pitchFamily="34" charset="0"/>
              </a:defRPr>
            </a:lvl1pPr>
          </a:lstStyle>
          <a:p>
            <a:r>
              <a:rPr lang="sl-SI" smtClean="0"/>
              <a:t>Uredite slog naslova matrice</a:t>
            </a:r>
            <a:endParaRPr lang="en-S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0AB711-D6D7-B941-993B-70E9DE3F3D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S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63E102-4E41-A845-B4C3-31CC1FC8D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52E11B-9F00-844E-A492-70648209B5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4715FE77-DF80-4F42-98E5-6723F4748F2B}" type="datetimeFigureOut">
              <a:rPr lang="en-SI" smtClean="0"/>
              <a:pPr/>
              <a:t>03/09/2023</a:t>
            </a:fld>
            <a:endParaRPr lang="en-S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9380A-C04E-C842-BF6B-249735ED9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S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5AF810-9666-AD41-81AA-47E44A1F8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0A0096F-0BE3-704E-8C0A-7816403329C1}" type="slidenum">
              <a:rPr lang="en-SI" smtClean="0"/>
              <a:pPr/>
              <a:t>‹#›</a:t>
            </a:fld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4067015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0E24-75AD-3144-975B-BE2EC8B1A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sl-SI" smtClean="0"/>
              <a:t>Uredite slog naslova matrice</a:t>
            </a:r>
            <a:endParaRPr lang="en-SI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F917D3-3EDB-AB45-A5B5-159D631C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S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3E600-157D-3A4C-B46D-C376FE57EF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4715FE77-DF80-4F42-98E5-6723F4748F2B}" type="datetimeFigureOut">
              <a:rPr lang="en-SI" smtClean="0"/>
              <a:pPr/>
              <a:t>03/09/2023</a:t>
            </a:fld>
            <a:endParaRPr lang="en-S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FD31F-6196-0C44-9150-E279D7AF2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S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67A93-B05B-A844-8283-10C3E01DC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0A0096F-0BE3-704E-8C0A-7816403329C1}" type="slidenum">
              <a:rPr lang="en-SI" smtClean="0"/>
              <a:pPr/>
              <a:t>‹#›</a:t>
            </a:fld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219059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29FDAB-BBB6-3A41-B75C-F773F7320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sl-SI" smtClean="0"/>
              <a:t>Uredite slog naslova matrice</a:t>
            </a:r>
            <a:endParaRPr lang="en-SI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1BCA25-1436-D04D-84E3-8156C21C8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S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B674B-51EB-0348-AAD2-8F1F8BFA2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4715FE77-DF80-4F42-98E5-6723F4748F2B}" type="datetimeFigureOut">
              <a:rPr lang="en-SI" smtClean="0"/>
              <a:pPr/>
              <a:t>03/09/2023</a:t>
            </a:fld>
            <a:endParaRPr lang="en-S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321E3-86F0-2E40-99BC-CC26991D6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S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33724-B78D-2149-B601-46B51923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0A0096F-0BE3-704E-8C0A-7816403329C1}" type="slidenum">
              <a:rPr lang="en-SI" smtClean="0"/>
              <a:pPr/>
              <a:t>‹#›</a:t>
            </a:fld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887485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B3BE2-8167-6644-8EFE-EEEB4131C5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4000" y="365125"/>
            <a:ext cx="9365486" cy="1002121"/>
          </a:xfrm>
        </p:spPr>
        <p:txBody>
          <a:bodyPr lIns="0" tIns="0" rIns="0" bIns="0">
            <a:normAutofit/>
          </a:bodyPr>
          <a:lstStyle>
            <a:lvl1pPr>
              <a:lnSpc>
                <a:spcPts val="3500"/>
              </a:lnSpc>
              <a:defRPr sz="3300" b="1" i="0">
                <a:solidFill>
                  <a:srgbClr val="002C5A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Title can be longer</a:t>
            </a:r>
            <a:br>
              <a:rPr lang="en-GB" dirty="0"/>
            </a:br>
            <a:r>
              <a:rPr lang="en-GB" dirty="0"/>
              <a:t>Arial 33/35 </a:t>
            </a:r>
            <a:r>
              <a:rPr lang="en-GB" dirty="0" err="1"/>
              <a:t>pt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30F6F-D561-EC47-A30C-80303E348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4000" y="1825625"/>
            <a:ext cx="9365486" cy="4351338"/>
          </a:xfrm>
        </p:spPr>
        <p:txBody>
          <a:bodyPr lIns="0" tIns="0" rIns="0" bIns="0" numCol="2" spcCol="540000">
            <a:normAutofit/>
          </a:bodyPr>
          <a:lstStyle>
            <a:lvl1pPr marL="0" indent="0">
              <a:lnSpc>
                <a:spcPts val="2050"/>
              </a:lnSpc>
              <a:buNone/>
              <a:defRPr sz="16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  <a:lvl2pPr marL="685800" indent="0">
              <a:lnSpc>
                <a:spcPts val="205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2pPr>
            <a:lvl3pPr marL="1143000" indent="0">
              <a:lnSpc>
                <a:spcPts val="205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3pPr>
            <a:lvl4pPr marL="1600200" indent="0">
              <a:lnSpc>
                <a:spcPts val="205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4pPr>
            <a:lvl5pPr marL="2057400" indent="0">
              <a:lnSpc>
                <a:spcPts val="205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SI" dirty="0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6C5E0EF8-0494-534F-A17E-DC0F6AC392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0" y="733433"/>
            <a:ext cx="1152000" cy="41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06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CBCDE-2EB0-7646-BF6B-821EF6489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4000" y="376692"/>
            <a:ext cx="9365486" cy="894125"/>
          </a:xfrm>
        </p:spPr>
        <p:txBody>
          <a:bodyPr lIns="0" tIns="0" rIns="0" bIns="0" anchor="b">
            <a:normAutofit/>
          </a:bodyPr>
          <a:lstStyle>
            <a:lvl1pPr>
              <a:lnSpc>
                <a:spcPts val="3500"/>
              </a:lnSpc>
              <a:defRPr sz="3300" b="1" i="0">
                <a:solidFill>
                  <a:srgbClr val="002C5A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Title can be longer</a:t>
            </a:r>
            <a:br>
              <a:rPr lang="en-GB" dirty="0"/>
            </a:br>
            <a:r>
              <a:rPr lang="en-GB" dirty="0"/>
              <a:t>Arial 33/35 </a:t>
            </a:r>
            <a:r>
              <a:rPr lang="en-GB" dirty="0" err="1"/>
              <a:t>pt</a:t>
            </a:r>
            <a:endParaRPr lang="en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18F1F-1D58-D94A-A731-FD5596BD8DD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04000" y="5422062"/>
            <a:ext cx="9365486" cy="46150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4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Photo caption can be longer</a:t>
            </a:r>
          </a:p>
          <a:p>
            <a:pPr lvl="0"/>
            <a:r>
              <a:rPr lang="en-GB" dirty="0"/>
              <a:t>Source: Arial 14/16 </a:t>
            </a:r>
            <a:r>
              <a:rPr lang="en-GB" dirty="0" err="1"/>
              <a:t>pt</a:t>
            </a:r>
            <a:endParaRPr lang="en-GB" dirty="0"/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A464F884-6415-834E-AE27-96F9A7A5C3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0" y="733433"/>
            <a:ext cx="1152000" cy="415384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A663EB6-4BAA-E949-B47F-5D08423489C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303999" y="1607684"/>
            <a:ext cx="9365486" cy="3708265"/>
          </a:xfrm>
        </p:spPr>
        <p:txBody>
          <a:bodyPr/>
          <a:lstStyle>
            <a:lvl1pPr marL="0" indent="0">
              <a:buNone/>
              <a:defRPr sz="3200" b="0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58687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CBCDE-2EB0-7646-BF6B-821EF6489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4000" y="376692"/>
            <a:ext cx="9365486" cy="894125"/>
          </a:xfrm>
        </p:spPr>
        <p:txBody>
          <a:bodyPr lIns="0" tIns="0" rIns="0" bIns="0" anchor="b">
            <a:normAutofit/>
          </a:bodyPr>
          <a:lstStyle>
            <a:lvl1pPr>
              <a:lnSpc>
                <a:spcPts val="3500"/>
              </a:lnSpc>
              <a:defRPr sz="3300" b="1" i="0">
                <a:solidFill>
                  <a:srgbClr val="002C5A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Title can be longer</a:t>
            </a:r>
            <a:br>
              <a:rPr lang="en-GB" dirty="0"/>
            </a:br>
            <a:r>
              <a:rPr lang="en-GB" dirty="0"/>
              <a:t>33/35 </a:t>
            </a:r>
            <a:r>
              <a:rPr lang="en-GB" dirty="0" err="1"/>
              <a:t>pt</a:t>
            </a:r>
            <a:endParaRPr lang="en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18F1F-1D58-D94A-A731-FD5596BD8DD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0000" y="5760000"/>
            <a:ext cx="3420000" cy="84492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4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Photo captions can be longer</a:t>
            </a:r>
          </a:p>
          <a:p>
            <a:pPr lvl="0"/>
            <a:r>
              <a:rPr lang="en-GB" dirty="0"/>
              <a:t>Arial 14/16 </a:t>
            </a:r>
            <a:r>
              <a:rPr lang="en-GB" dirty="0" err="1"/>
              <a:t>pt</a:t>
            </a:r>
            <a:endParaRPr lang="en-GB" dirty="0"/>
          </a:p>
          <a:p>
            <a:pPr lvl="0"/>
            <a:r>
              <a:rPr lang="en-GB" dirty="0"/>
              <a:t>Source:</a:t>
            </a:r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A464F884-6415-834E-AE27-96F9A7A5C3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0" y="733433"/>
            <a:ext cx="1152000" cy="415384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A663EB6-4BAA-E949-B47F-5D08423489C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40000" y="3420000"/>
            <a:ext cx="3420000" cy="2196000"/>
          </a:xfrm>
        </p:spPr>
        <p:txBody>
          <a:bodyPr lIns="0" tIns="0" rIns="0" bIns="0"/>
          <a:lstStyle>
            <a:lvl1pPr marL="0" indent="0">
              <a:buNone/>
              <a:defRPr sz="3200" b="0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SI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9C71D86-97FE-AD48-8D6D-8B9F761C4F4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320000" y="5760000"/>
            <a:ext cx="3420000" cy="84492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4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Photo captions can be longer</a:t>
            </a:r>
          </a:p>
          <a:p>
            <a:pPr lvl="0"/>
            <a:r>
              <a:rPr lang="en-GB" dirty="0"/>
              <a:t>Arial 14/16 </a:t>
            </a:r>
            <a:r>
              <a:rPr lang="en-GB" dirty="0" err="1"/>
              <a:t>pt</a:t>
            </a:r>
            <a:endParaRPr lang="en-GB" dirty="0"/>
          </a:p>
          <a:p>
            <a:pPr lvl="0"/>
            <a:r>
              <a:rPr lang="en-GB" dirty="0"/>
              <a:t>Source: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6CE6AFF-3D32-404B-BF44-A46720813C4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4320000" y="3420000"/>
            <a:ext cx="3420000" cy="2196000"/>
          </a:xfrm>
        </p:spPr>
        <p:txBody>
          <a:bodyPr lIns="0" tIns="0" rIns="0" bIns="0"/>
          <a:lstStyle>
            <a:lvl1pPr marL="0" indent="0">
              <a:buNone/>
              <a:defRPr sz="3200" b="0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SI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5F1B57C-00F4-9C45-A705-FEE07424ACE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245493" y="5760000"/>
            <a:ext cx="3420000" cy="84492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4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Photo captions can be longer</a:t>
            </a:r>
          </a:p>
          <a:p>
            <a:pPr lvl="0"/>
            <a:r>
              <a:rPr lang="en-GB" dirty="0"/>
              <a:t>Arial 14/16 </a:t>
            </a:r>
            <a:r>
              <a:rPr lang="en-GB" dirty="0" err="1"/>
              <a:t>pt</a:t>
            </a:r>
            <a:endParaRPr lang="en-GB" dirty="0"/>
          </a:p>
          <a:p>
            <a:pPr lvl="0"/>
            <a:r>
              <a:rPr lang="en-GB" dirty="0"/>
              <a:t>Source: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ADA5335-ECA7-A147-A1C3-CCA3DC680EE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245493" y="3420000"/>
            <a:ext cx="3420000" cy="2196000"/>
          </a:xfrm>
        </p:spPr>
        <p:txBody>
          <a:bodyPr lIns="0" tIns="0" rIns="0" bIns="0"/>
          <a:lstStyle>
            <a:lvl1pPr marL="0" indent="0">
              <a:buNone/>
              <a:defRPr sz="3200" b="0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4126166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A663EB6-4BAA-E949-B47F-5D08423489C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 b="0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SI" dirty="0"/>
          </a:p>
        </p:txBody>
      </p:sp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A464F884-6415-834E-AE27-96F9A7A5C3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0" y="733433"/>
            <a:ext cx="1152000" cy="41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99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A663EB6-4BAA-E949-B47F-5D08423489C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 b="0" i="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4641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45E15-F894-874F-BFC3-3A2E0C791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sl-SI" smtClean="0"/>
              <a:t>Uredite slog naslova matrice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A7D0C-C794-C54F-AC13-C72D43EE4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S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1246B3-3825-7542-A7DC-6BF65EDEB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S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3B2B4-E369-6542-94E1-7F9C0D3278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4715FE77-DF80-4F42-98E5-6723F4748F2B}" type="datetimeFigureOut">
              <a:rPr lang="en-SI" smtClean="0"/>
              <a:pPr/>
              <a:t>03/09/2023</a:t>
            </a:fld>
            <a:endParaRPr lang="en-S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5CF1C-7228-534E-9FE4-D6C7A81C5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S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9037E6-A913-C34D-BBF1-EFAE11D1E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0A0096F-0BE3-704E-8C0A-7816403329C1}" type="slidenum">
              <a:rPr lang="en-SI" smtClean="0"/>
              <a:pPr/>
              <a:t>‹#›</a:t>
            </a:fld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612474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ECC9E-671B-9644-9D4B-069A72380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sl-SI" smtClean="0"/>
              <a:t>Uredite slog naslova matrice</a:t>
            </a:r>
            <a:endParaRPr lang="en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22EBB-30CB-7743-8F1A-9CB3ED61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A3E6CD-4A99-7843-B9DA-B47E1C456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S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6E6453-D1EE-BB46-9F4A-C9E2DA07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440B0B-EF93-D54D-832E-3DBE328E77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S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EC28E6-7335-A24F-9BAC-F739400476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4715FE77-DF80-4F42-98E5-6723F4748F2B}" type="datetimeFigureOut">
              <a:rPr lang="en-SI" smtClean="0"/>
              <a:pPr/>
              <a:t>03/09/2023</a:t>
            </a:fld>
            <a:endParaRPr lang="en-S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D75092-9CA3-894B-A1BF-6A5913EA6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S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A4C4DC-92E2-0D4F-B110-FB106EA30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0A0096F-0BE3-704E-8C0A-7816403329C1}" type="slidenum">
              <a:rPr lang="en-SI" smtClean="0"/>
              <a:pPr/>
              <a:t>‹#›</a:t>
            </a:fld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551533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0FBDA-7078-AC44-AC5E-6A1A64D14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sl-SI" smtClean="0"/>
              <a:t>Uredite slog naslova matrice</a:t>
            </a:r>
            <a:endParaRPr lang="en-S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333F02-59CC-D740-83FF-394471DB65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4715FE77-DF80-4F42-98E5-6723F4748F2B}" type="datetimeFigureOut">
              <a:rPr lang="en-SI" smtClean="0"/>
              <a:pPr/>
              <a:t>03/09/2023</a:t>
            </a:fld>
            <a:endParaRPr lang="en-S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AD4618-3780-C649-AD5F-458AC48E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S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139F83-34DE-674D-BF4B-9546D9CE4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0A0096F-0BE3-704E-8C0A-7816403329C1}" type="slidenum">
              <a:rPr lang="en-SI" smtClean="0"/>
              <a:pPr/>
              <a:t>‹#›</a:t>
            </a:fld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93306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42E866-328E-5B42-8DEF-E90BCC1F8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SI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F39EF1-10D3-7C41-9710-C4753F458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Title can be longer</a:t>
            </a:r>
            <a:br>
              <a:rPr lang="en-GB" dirty="0"/>
            </a:br>
            <a:r>
              <a:rPr lang="en-GB" dirty="0"/>
              <a:t>Arial 33/35 </a:t>
            </a:r>
            <a:r>
              <a:rPr lang="en-GB" dirty="0" err="1"/>
              <a:t>pt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09301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0" r:id="rId5"/>
    <p:sldLayoutId id="214748366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ts val="3500"/>
        </a:lnSpc>
        <a:spcBef>
          <a:spcPct val="0"/>
        </a:spcBef>
        <a:buNone/>
        <a:defRPr sz="3300" b="1" i="0" kern="1200">
          <a:solidFill>
            <a:srgbClr val="002C5A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rmania.net/" TargetMode="External"/><Relationship Id="rId2" Type="http://schemas.openxmlformats.org/officeDocument/2006/relationships/hyperlink" Target="https://isjfr.zrc-sazu.si/sl/terminologisc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ate.europa.eu/" TargetMode="External"/><Relationship Id="rId4" Type="http://schemas.openxmlformats.org/officeDocument/2006/relationships/hyperlink" Target="https://evroterm.vlada.si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93904-FDED-3D44-B761-907D8BBEFF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err="1" smtClean="0"/>
              <a:t>Terminological</a:t>
            </a:r>
            <a:r>
              <a:rPr lang="sl-SI" dirty="0" smtClean="0"/>
              <a:t> </a:t>
            </a:r>
            <a:r>
              <a:rPr lang="sl-SI" dirty="0" err="1" smtClean="0"/>
              <a:t>work</a:t>
            </a:r>
            <a:r>
              <a:rPr lang="sl-SI" dirty="0" smtClean="0"/>
              <a:t> in </a:t>
            </a:r>
            <a:r>
              <a:rPr lang="sl-SI" dirty="0" err="1" smtClean="0"/>
              <a:t>Slovenia</a:t>
            </a:r>
            <a:endParaRPr lang="en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5A896C-22DC-314F-AB2F-72A9060A03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sl-SI" dirty="0" smtClean="0"/>
              <a:t>Mojca Žagar Karer</a:t>
            </a:r>
          </a:p>
          <a:p>
            <a:pPr>
              <a:defRPr/>
            </a:pPr>
            <a:r>
              <a:rPr lang="sl-SI" dirty="0" smtClean="0"/>
              <a:t>Fran </a:t>
            </a:r>
            <a:r>
              <a:rPr lang="sl-SI" dirty="0"/>
              <a:t>Ramovš Institute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Slovenian</a:t>
            </a:r>
            <a:r>
              <a:rPr lang="sl-SI" dirty="0"/>
              <a:t> </a:t>
            </a:r>
            <a:r>
              <a:rPr lang="sl-SI" dirty="0" err="1"/>
              <a:t>Language</a:t>
            </a:r>
            <a:r>
              <a:rPr lang="sl-SI" dirty="0"/>
              <a:t> </a:t>
            </a:r>
          </a:p>
          <a:p>
            <a:pPr>
              <a:defRPr/>
            </a:pPr>
            <a:r>
              <a:rPr lang="sl-SI" dirty="0"/>
              <a:t>ZRC SAZU</a:t>
            </a:r>
          </a:p>
          <a:p>
            <a:endParaRPr lang="en-SI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D40AC9-A32E-4F4D-BE12-875939A96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304000" y="6341221"/>
            <a:ext cx="9365486" cy="481841"/>
          </a:xfrm>
        </p:spPr>
        <p:txBody>
          <a:bodyPr lIns="0" tIns="0" rIns="0" bIns="0" numCol="2" spcCol="540000">
            <a:normAutofit/>
          </a:bodyPr>
          <a:lstStyle>
            <a:lvl1pPr marL="0" indent="0">
              <a:lnSpc>
                <a:spcPts val="2050"/>
              </a:lnSpc>
              <a:buNone/>
              <a:defRPr sz="16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1pPr>
            <a:lvl2pPr marL="685800" indent="0">
              <a:lnSpc>
                <a:spcPts val="205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2pPr>
            <a:lvl3pPr marL="1143000" indent="0">
              <a:lnSpc>
                <a:spcPts val="205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3pPr>
            <a:lvl4pPr marL="1600200" indent="0">
              <a:lnSpc>
                <a:spcPts val="205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4pPr>
            <a:lvl5pPr marL="2057400" indent="0">
              <a:lnSpc>
                <a:spcPts val="2050"/>
              </a:lnSpc>
              <a:buFont typeface="Arial" panose="020B0604020202020204" pitchFamily="34" charset="0"/>
              <a:buChar char="•"/>
              <a:defRPr sz="16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sl-SI" dirty="0" err="1"/>
              <a:t>Terminologifrämjandet</a:t>
            </a:r>
            <a:r>
              <a:rPr lang="sl-SI" dirty="0"/>
              <a:t>, 9</a:t>
            </a:r>
            <a:r>
              <a:rPr lang="sl-SI" dirty="0" smtClean="0"/>
              <a:t> </a:t>
            </a:r>
            <a:r>
              <a:rPr lang="sl-SI" dirty="0" err="1" smtClean="0"/>
              <a:t>March</a:t>
            </a:r>
            <a:r>
              <a:rPr lang="sl-SI" dirty="0" smtClean="0"/>
              <a:t> 2023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36330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Terminological</a:t>
            </a:r>
            <a:r>
              <a:rPr lang="sl-SI" dirty="0" smtClean="0"/>
              <a:t> </a:t>
            </a:r>
            <a:r>
              <a:rPr lang="sl-SI" dirty="0" err="1" smtClean="0"/>
              <a:t>section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423" y="3097921"/>
            <a:ext cx="1691481" cy="169148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986" y="1511299"/>
            <a:ext cx="1729509" cy="172950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852" y="2200563"/>
            <a:ext cx="1743099" cy="174309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7986" y="4262197"/>
            <a:ext cx="1861127" cy="186112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0990" y="1454784"/>
            <a:ext cx="1853048" cy="185304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5620" y="4404976"/>
            <a:ext cx="1784927" cy="178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6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Terminological Section on Fran </a:t>
            </a:r>
            <a:r>
              <a:rPr lang="en-US" dirty="0" err="1"/>
              <a:t>Ramovš</a:t>
            </a:r>
            <a:r>
              <a:rPr lang="en-US" dirty="0"/>
              <a:t> Institute of the Slovenian Language ZRC SAZU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04000" y="1825625"/>
            <a:ext cx="9365486" cy="4351338"/>
          </a:xfrm>
        </p:spPr>
        <p:txBody>
          <a:bodyPr numCol="1"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Terminological </a:t>
            </a:r>
            <a:r>
              <a:rPr lang="en-US" sz="2400" dirty="0" smtClean="0">
                <a:solidFill>
                  <a:srgbClr val="002060"/>
                </a:solidFill>
              </a:rPr>
              <a:t>dictionaries</a:t>
            </a:r>
            <a:r>
              <a:rPr lang="sl-SI" sz="2400" dirty="0" smtClean="0">
                <a:solidFill>
                  <a:srgbClr val="002060"/>
                </a:solidFill>
              </a:rPr>
              <a:t> – last 5 </a:t>
            </a:r>
            <a:r>
              <a:rPr lang="sl-SI" sz="2400" dirty="0" err="1" smtClean="0">
                <a:solidFill>
                  <a:srgbClr val="002060"/>
                </a:solidFill>
              </a:rPr>
              <a:t>years</a:t>
            </a:r>
            <a:r>
              <a:rPr lang="en-US" sz="2400" dirty="0" smtClean="0">
                <a:solidFill>
                  <a:srgbClr val="002060"/>
                </a:solidFill>
              </a:rPr>
              <a:t>:</a:t>
            </a:r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sl-SI" sz="2400" dirty="0" err="1" smtClean="0">
                <a:solidFill>
                  <a:srgbClr val="002060"/>
                </a:solidFill>
              </a:rPr>
              <a:t>Terminological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dictionary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of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Stonemasonry</a:t>
            </a:r>
            <a:r>
              <a:rPr lang="sl-SI" sz="2400" dirty="0" smtClean="0">
                <a:solidFill>
                  <a:srgbClr val="002060"/>
                </a:solidFill>
              </a:rPr>
              <a:t> (2022)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sl-SI" sz="2400" dirty="0" err="1" smtClean="0">
                <a:solidFill>
                  <a:srgbClr val="002060"/>
                </a:solidFill>
              </a:rPr>
              <a:t>Terminological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Dictionary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of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>
                <a:solidFill>
                  <a:srgbClr val="002060"/>
                </a:solidFill>
              </a:rPr>
              <a:t>T</a:t>
            </a:r>
            <a:r>
              <a:rPr lang="sl-SI" sz="2400" dirty="0" err="1" smtClean="0">
                <a:solidFill>
                  <a:srgbClr val="002060"/>
                </a:solidFill>
              </a:rPr>
              <a:t>axes</a:t>
            </a:r>
            <a:r>
              <a:rPr lang="sl-SI" sz="2400" dirty="0" smtClean="0">
                <a:solidFill>
                  <a:srgbClr val="002060"/>
                </a:solidFill>
              </a:rPr>
              <a:t> (2022)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</a:rPr>
              <a:t>Terminological </a:t>
            </a:r>
            <a:r>
              <a:rPr lang="en-US" sz="2400" dirty="0">
                <a:solidFill>
                  <a:srgbClr val="002060"/>
                </a:solidFill>
              </a:rPr>
              <a:t>Dictionary of </a:t>
            </a:r>
            <a:endParaRPr lang="sl-SI" sz="24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Concrete Structures</a:t>
            </a:r>
            <a:r>
              <a:rPr lang="sl-SI" sz="2400" dirty="0" smtClean="0">
                <a:solidFill>
                  <a:srgbClr val="002060"/>
                </a:solidFill>
              </a:rPr>
              <a:t> (2021)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</a:rPr>
              <a:t>Pharmaceutical </a:t>
            </a:r>
            <a:r>
              <a:rPr lang="en-US" sz="2400" dirty="0">
                <a:solidFill>
                  <a:srgbClr val="002060"/>
                </a:solidFill>
              </a:rPr>
              <a:t>Terminological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Dictionary, 2nd ed. (2019)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</a:rPr>
              <a:t>Terminological </a:t>
            </a:r>
            <a:r>
              <a:rPr lang="en-US" sz="2400" dirty="0">
                <a:solidFill>
                  <a:srgbClr val="002060"/>
                </a:solidFill>
              </a:rPr>
              <a:t>Dictionary of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Legal Terminology (2018)</a:t>
            </a:r>
          </a:p>
          <a:p>
            <a:endParaRPr lang="sl-SI" sz="2400" dirty="0" smtClean="0"/>
          </a:p>
          <a:p>
            <a:endParaRPr lang="sl-SI" sz="2400" dirty="0"/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>
              <a:solidFill>
                <a:srgbClr val="00206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909" y="3083611"/>
            <a:ext cx="855172" cy="123643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794" y="3410884"/>
            <a:ext cx="817986" cy="118081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315" y="4757206"/>
            <a:ext cx="855173" cy="125425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416" y="5404692"/>
            <a:ext cx="817985" cy="114373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6573" y="2434040"/>
            <a:ext cx="830651" cy="11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2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https://isjfr.zrc-sazu.si/sl/terminologisce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04000" y="1825625"/>
            <a:ext cx="9365486" cy="4351338"/>
          </a:xfrm>
        </p:spPr>
        <p:txBody>
          <a:bodyPr numCol="1">
            <a:normAutofit/>
          </a:bodyPr>
          <a:lstStyle/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 smtClean="0"/>
          </a:p>
          <a:p>
            <a:endParaRPr lang="sl-SI" sz="2400" dirty="0"/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>
              <a:solidFill>
                <a:srgbClr val="002060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000" y="1302942"/>
            <a:ext cx="7968155" cy="551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2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04000" y="1825625"/>
            <a:ext cx="9365486" cy="4351338"/>
          </a:xfrm>
        </p:spPr>
        <p:txBody>
          <a:bodyPr numCol="1">
            <a:normAutofit/>
          </a:bodyPr>
          <a:lstStyle/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 smtClean="0"/>
          </a:p>
          <a:p>
            <a:endParaRPr lang="sl-SI" sz="2400" dirty="0"/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>
              <a:solidFill>
                <a:srgbClr val="002060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52" y="365125"/>
            <a:ext cx="9013370" cy="63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04000" y="1825625"/>
            <a:ext cx="9365486" cy="4351338"/>
          </a:xfrm>
        </p:spPr>
        <p:txBody>
          <a:bodyPr numCol="1">
            <a:normAutofit/>
          </a:bodyPr>
          <a:lstStyle/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 smtClean="0"/>
          </a:p>
          <a:p>
            <a:endParaRPr lang="sl-SI" sz="2400" dirty="0"/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>
              <a:solidFill>
                <a:srgbClr val="002060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592" y="365125"/>
            <a:ext cx="7629814" cy="619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4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04000" y="1825625"/>
            <a:ext cx="9365486" cy="4351338"/>
          </a:xfrm>
        </p:spPr>
        <p:txBody>
          <a:bodyPr numCol="1">
            <a:normAutofit/>
          </a:bodyPr>
          <a:lstStyle/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 smtClean="0"/>
          </a:p>
          <a:p>
            <a:endParaRPr lang="sl-SI" sz="2400" dirty="0"/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>
              <a:solidFill>
                <a:srgbClr val="002060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8" y="365125"/>
            <a:ext cx="7797634" cy="636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8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09672" y="531379"/>
            <a:ext cx="9365486" cy="1002121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04000" y="1825625"/>
            <a:ext cx="9365486" cy="4351338"/>
          </a:xfrm>
        </p:spPr>
        <p:txBody>
          <a:bodyPr numCol="1">
            <a:normAutofit/>
          </a:bodyPr>
          <a:lstStyle/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 smtClean="0"/>
          </a:p>
          <a:p>
            <a:endParaRPr lang="sl-SI" sz="2400" dirty="0"/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>
              <a:solidFill>
                <a:srgbClr val="00206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26" y="371062"/>
            <a:ext cx="7719622" cy="601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04000" y="1825625"/>
            <a:ext cx="9365486" cy="4351338"/>
          </a:xfrm>
        </p:spPr>
        <p:txBody>
          <a:bodyPr numCol="1">
            <a:normAutofit/>
          </a:bodyPr>
          <a:lstStyle/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 smtClean="0"/>
          </a:p>
          <a:p>
            <a:endParaRPr lang="sl-SI" sz="2400" dirty="0"/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>
              <a:solidFill>
                <a:srgbClr val="00206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16" y="365125"/>
            <a:ext cx="9411202" cy="608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4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04000" y="1825625"/>
            <a:ext cx="9365486" cy="4351338"/>
          </a:xfrm>
        </p:spPr>
        <p:txBody>
          <a:bodyPr numCol="1">
            <a:normAutofit/>
          </a:bodyPr>
          <a:lstStyle/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 smtClean="0"/>
          </a:p>
          <a:p>
            <a:endParaRPr lang="sl-SI" sz="2400" dirty="0"/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>
              <a:solidFill>
                <a:srgbClr val="00206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189" y="365125"/>
            <a:ext cx="10217183" cy="564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1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Terminological</a:t>
            </a:r>
            <a:r>
              <a:rPr lang="sl-SI" dirty="0"/>
              <a:t> </a:t>
            </a:r>
            <a:r>
              <a:rPr lang="sl-SI" dirty="0" err="1"/>
              <a:t>dictionaries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04000" y="1825625"/>
            <a:ext cx="9365486" cy="4351338"/>
          </a:xfrm>
        </p:spPr>
        <p:txBody>
          <a:bodyPr numCol="1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Intended users: experts (of a particular subject field)</a:t>
            </a:r>
          </a:p>
          <a:p>
            <a:pPr marL="1028700" lvl="1" indent="-342900"/>
            <a:r>
              <a:rPr lang="en-US" sz="1800" dirty="0">
                <a:solidFill>
                  <a:srgbClr val="002060"/>
                </a:solidFill>
              </a:rPr>
              <a:t>Other users: translators, language editors, journalists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A </a:t>
            </a:r>
            <a:r>
              <a:rPr lang="en-US" sz="2400" dirty="0" smtClean="0">
                <a:solidFill>
                  <a:srgbClr val="002060"/>
                </a:solidFill>
              </a:rPr>
              <a:t>terminologist </a:t>
            </a:r>
            <a:r>
              <a:rPr lang="en-US" sz="2400" dirty="0">
                <a:solidFill>
                  <a:srgbClr val="002060"/>
                </a:solidFill>
              </a:rPr>
              <a:t>+ group of experts</a:t>
            </a:r>
          </a:p>
          <a:p>
            <a:pPr marL="1028700" lvl="1" indent="-342900"/>
            <a:r>
              <a:rPr lang="en-US" sz="1800" dirty="0">
                <a:solidFill>
                  <a:srgbClr val="002060"/>
                </a:solidFill>
              </a:rPr>
              <a:t>A terminologist </a:t>
            </a:r>
            <a:r>
              <a:rPr lang="en-US" sz="1800" dirty="0" err="1" smtClean="0">
                <a:solidFill>
                  <a:srgbClr val="002060"/>
                </a:solidFill>
              </a:rPr>
              <a:t>organi</a:t>
            </a:r>
            <a:r>
              <a:rPr lang="sl-SI" sz="1800" dirty="0" smtClean="0">
                <a:solidFill>
                  <a:srgbClr val="002060"/>
                </a:solidFill>
              </a:rPr>
              <a:t>s</a:t>
            </a:r>
            <a:r>
              <a:rPr lang="en-US" sz="1800" dirty="0" err="1" smtClean="0">
                <a:solidFill>
                  <a:srgbClr val="002060"/>
                </a:solidFill>
              </a:rPr>
              <a:t>es</a:t>
            </a:r>
            <a:r>
              <a:rPr lang="en-US" sz="1800" dirty="0" smtClean="0">
                <a:solidFill>
                  <a:srgbClr val="002060"/>
                </a:solidFill>
              </a:rPr>
              <a:t> terminological </a:t>
            </a:r>
            <a:r>
              <a:rPr lang="en-US" sz="1800" dirty="0">
                <a:solidFill>
                  <a:srgbClr val="002060"/>
                </a:solidFill>
              </a:rPr>
              <a:t>work, </a:t>
            </a:r>
            <a:r>
              <a:rPr lang="sl-SI" sz="1800" dirty="0" err="1" smtClean="0">
                <a:solidFill>
                  <a:srgbClr val="002060"/>
                </a:solidFill>
              </a:rPr>
              <a:t>compiles</a:t>
            </a:r>
            <a:r>
              <a:rPr lang="sl-SI" sz="1800" dirty="0" smtClean="0">
                <a:solidFill>
                  <a:srgbClr val="002060"/>
                </a:solidFill>
              </a:rPr>
              <a:t> a </a:t>
            </a:r>
            <a:r>
              <a:rPr lang="sl-SI" sz="1800" dirty="0" err="1" smtClean="0">
                <a:solidFill>
                  <a:srgbClr val="002060"/>
                </a:solidFill>
              </a:rPr>
              <a:t>specialised</a:t>
            </a:r>
            <a:r>
              <a:rPr lang="sl-SI" sz="1800" dirty="0" smtClean="0">
                <a:solidFill>
                  <a:srgbClr val="002060"/>
                </a:solidFill>
              </a:rPr>
              <a:t> </a:t>
            </a:r>
            <a:r>
              <a:rPr lang="sl-SI" sz="1800" dirty="0" err="1" smtClean="0">
                <a:solidFill>
                  <a:srgbClr val="002060"/>
                </a:solidFill>
              </a:rPr>
              <a:t>corpus</a:t>
            </a:r>
            <a:r>
              <a:rPr lang="sl-SI" sz="1800" dirty="0" smtClean="0">
                <a:solidFill>
                  <a:srgbClr val="002060"/>
                </a:solidFill>
              </a:rPr>
              <a:t>, </a:t>
            </a:r>
            <a:r>
              <a:rPr lang="sl-SI" sz="1800" dirty="0" err="1" smtClean="0">
                <a:solidFill>
                  <a:srgbClr val="002060"/>
                </a:solidFill>
              </a:rPr>
              <a:t>extracts</a:t>
            </a:r>
            <a:r>
              <a:rPr lang="sl-SI" sz="1800" dirty="0" smtClean="0">
                <a:solidFill>
                  <a:srgbClr val="002060"/>
                </a:solidFill>
              </a:rPr>
              <a:t> </a:t>
            </a:r>
            <a:r>
              <a:rPr lang="sl-SI" sz="1800" dirty="0" err="1" smtClean="0">
                <a:solidFill>
                  <a:srgbClr val="002060"/>
                </a:solidFill>
              </a:rPr>
              <a:t>terms</a:t>
            </a:r>
            <a:r>
              <a:rPr lang="sl-SI" sz="1800" dirty="0" smtClean="0">
                <a:solidFill>
                  <a:srgbClr val="002060"/>
                </a:solidFill>
              </a:rPr>
              <a:t> </a:t>
            </a:r>
            <a:r>
              <a:rPr lang="sl-SI" sz="1800" dirty="0" err="1" smtClean="0">
                <a:solidFill>
                  <a:srgbClr val="002060"/>
                </a:solidFill>
              </a:rPr>
              <a:t>and</a:t>
            </a:r>
            <a:r>
              <a:rPr lang="sl-SI" sz="1800" dirty="0" smtClean="0">
                <a:solidFill>
                  <a:srgbClr val="002060"/>
                </a:solidFill>
              </a:rPr>
              <a:t> </a:t>
            </a:r>
            <a:r>
              <a:rPr lang="sl-SI" sz="1800" dirty="0" err="1" smtClean="0">
                <a:solidFill>
                  <a:srgbClr val="002060"/>
                </a:solidFill>
              </a:rPr>
              <a:t>prepares</a:t>
            </a:r>
            <a:r>
              <a:rPr lang="sl-SI" sz="1800" dirty="0" smtClean="0">
                <a:solidFill>
                  <a:srgbClr val="002060"/>
                </a:solidFill>
              </a:rPr>
              <a:t> a </a:t>
            </a:r>
            <a:r>
              <a:rPr lang="sl-SI" sz="1800" dirty="0" err="1" smtClean="0">
                <a:solidFill>
                  <a:srgbClr val="002060"/>
                </a:solidFill>
              </a:rPr>
              <a:t>word</a:t>
            </a:r>
            <a:r>
              <a:rPr lang="sl-SI" sz="1800" dirty="0" smtClean="0">
                <a:solidFill>
                  <a:srgbClr val="002060"/>
                </a:solidFill>
              </a:rPr>
              <a:t> list (in </a:t>
            </a:r>
            <a:r>
              <a:rPr lang="sl-SI" sz="1800" dirty="0" err="1" smtClean="0">
                <a:solidFill>
                  <a:srgbClr val="002060"/>
                </a:solidFill>
              </a:rPr>
              <a:t>cooperation</a:t>
            </a:r>
            <a:r>
              <a:rPr lang="sl-SI" sz="1800" dirty="0" smtClean="0">
                <a:solidFill>
                  <a:srgbClr val="002060"/>
                </a:solidFill>
              </a:rPr>
              <a:t> </a:t>
            </a:r>
            <a:r>
              <a:rPr lang="sl-SI" sz="1800" dirty="0" err="1" smtClean="0">
                <a:solidFill>
                  <a:srgbClr val="002060"/>
                </a:solidFill>
              </a:rPr>
              <a:t>with</a:t>
            </a:r>
            <a:r>
              <a:rPr lang="sl-SI" sz="1800" dirty="0" smtClean="0">
                <a:solidFill>
                  <a:srgbClr val="002060"/>
                </a:solidFill>
              </a:rPr>
              <a:t> </a:t>
            </a:r>
            <a:r>
              <a:rPr lang="sl-SI" sz="1800" dirty="0" err="1" smtClean="0">
                <a:solidFill>
                  <a:srgbClr val="002060"/>
                </a:solidFill>
              </a:rPr>
              <a:t>experts</a:t>
            </a:r>
            <a:r>
              <a:rPr lang="sl-SI" sz="1800" dirty="0" smtClean="0">
                <a:solidFill>
                  <a:srgbClr val="002060"/>
                </a:solidFill>
              </a:rPr>
              <a:t>), </a:t>
            </a:r>
            <a:r>
              <a:rPr lang="en-US" sz="1800" dirty="0" smtClean="0">
                <a:solidFill>
                  <a:srgbClr val="002060"/>
                </a:solidFill>
              </a:rPr>
              <a:t>takes </a:t>
            </a:r>
            <a:r>
              <a:rPr lang="en-US" sz="1800" dirty="0">
                <a:solidFill>
                  <a:srgbClr val="002060"/>
                </a:solidFill>
              </a:rPr>
              <a:t>care of </a:t>
            </a:r>
            <a:r>
              <a:rPr lang="sl-SI" sz="1800" dirty="0" err="1" smtClean="0">
                <a:solidFill>
                  <a:srgbClr val="002060"/>
                </a:solidFill>
              </a:rPr>
              <a:t>the</a:t>
            </a:r>
            <a:r>
              <a:rPr lang="sl-SI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coherence </a:t>
            </a:r>
            <a:r>
              <a:rPr lang="en-US" sz="1800" dirty="0">
                <a:solidFill>
                  <a:srgbClr val="002060"/>
                </a:solidFill>
              </a:rPr>
              <a:t>of </a:t>
            </a:r>
            <a:r>
              <a:rPr lang="sl-SI" sz="1800" dirty="0" err="1" smtClean="0">
                <a:solidFill>
                  <a:srgbClr val="002060"/>
                </a:solidFill>
              </a:rPr>
              <a:t>the</a:t>
            </a:r>
            <a:r>
              <a:rPr lang="sl-SI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concept </a:t>
            </a:r>
            <a:r>
              <a:rPr lang="en-US" sz="1800" dirty="0">
                <a:solidFill>
                  <a:srgbClr val="002060"/>
                </a:solidFill>
              </a:rPr>
              <a:t>system and </a:t>
            </a:r>
            <a:r>
              <a:rPr lang="sl-SI" sz="1800" dirty="0" err="1" smtClean="0">
                <a:solidFill>
                  <a:srgbClr val="002060"/>
                </a:solidFill>
              </a:rPr>
              <a:t>any</a:t>
            </a:r>
            <a:r>
              <a:rPr lang="sl-SI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eventual </a:t>
            </a:r>
            <a:r>
              <a:rPr lang="en-US" sz="1800" dirty="0">
                <a:solidFill>
                  <a:srgbClr val="002060"/>
                </a:solidFill>
              </a:rPr>
              <a:t>inconsistencies</a:t>
            </a:r>
          </a:p>
          <a:p>
            <a:pPr marL="1028700" lvl="1" indent="-342900"/>
            <a:r>
              <a:rPr lang="en-US" sz="1800" dirty="0">
                <a:solidFill>
                  <a:srgbClr val="002060"/>
                </a:solidFill>
              </a:rPr>
              <a:t>Experts have knowledge about concepts and concept system of their own subject field, so they are responsible for reliable definitions and for foreign-language equivalents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Conceptual approach (but usage is not ignored)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Terminological agreement    </a:t>
            </a:r>
            <a:r>
              <a:rPr lang="sl-SI" sz="2400" dirty="0" smtClean="0">
                <a:solidFill>
                  <a:srgbClr val="002060"/>
                </a:solidFill>
              </a:rPr>
              <a:t>   </a:t>
            </a:r>
            <a:r>
              <a:rPr lang="en-US" sz="2400" dirty="0" smtClean="0">
                <a:solidFill>
                  <a:srgbClr val="002060"/>
                </a:solidFill>
              </a:rPr>
              <a:t>normative </a:t>
            </a:r>
            <a:r>
              <a:rPr lang="en-US" sz="2400" dirty="0">
                <a:solidFill>
                  <a:srgbClr val="002060"/>
                </a:solidFill>
              </a:rPr>
              <a:t>choices</a:t>
            </a:r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 smtClean="0"/>
          </a:p>
          <a:p>
            <a:endParaRPr lang="sl-SI" sz="2400" dirty="0"/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>
              <a:solidFill>
                <a:srgbClr val="002060"/>
              </a:solidFill>
            </a:endParaRPr>
          </a:p>
        </p:txBody>
      </p:sp>
      <p:sp>
        <p:nvSpPr>
          <p:cNvPr id="4" name="Desna puščica 3"/>
          <p:cNvSpPr/>
          <p:nvPr/>
        </p:nvSpPr>
        <p:spPr>
          <a:xfrm>
            <a:off x="6276106" y="5089237"/>
            <a:ext cx="378691" cy="129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960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Slovenia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1490" y="3920836"/>
            <a:ext cx="4084674" cy="281659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85" y="1736436"/>
            <a:ext cx="4981547" cy="43688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490" y="1230209"/>
            <a:ext cx="4084674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0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Terminological</a:t>
            </a:r>
            <a:r>
              <a:rPr lang="sl-SI" dirty="0" smtClean="0"/>
              <a:t> </a:t>
            </a:r>
            <a:r>
              <a:rPr lang="sl-SI" dirty="0" err="1"/>
              <a:t>C</a:t>
            </a:r>
            <a:r>
              <a:rPr lang="sl-SI" dirty="0" err="1" smtClean="0"/>
              <a:t>ounselling</a:t>
            </a:r>
            <a:r>
              <a:rPr lang="sl-SI" dirty="0" smtClean="0"/>
              <a:t> </a:t>
            </a:r>
            <a:r>
              <a:rPr lang="sl-SI" dirty="0" err="1"/>
              <a:t>S</a:t>
            </a:r>
            <a:r>
              <a:rPr lang="sl-SI" dirty="0" err="1" smtClean="0"/>
              <a:t>ervice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04000" y="1825625"/>
            <a:ext cx="9365486" cy="4351338"/>
          </a:xfrm>
        </p:spPr>
        <p:txBody>
          <a:bodyPr numCol="1"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Web-based service on </a:t>
            </a:r>
            <a:r>
              <a:rPr lang="en-US" sz="2800" b="1" dirty="0" err="1">
                <a:solidFill>
                  <a:srgbClr val="0070C0"/>
                </a:solidFill>
              </a:rPr>
              <a:t>Terminologišče</a:t>
            </a:r>
            <a:r>
              <a:rPr lang="en-US" sz="2800" dirty="0">
                <a:solidFill>
                  <a:srgbClr val="002060"/>
                </a:solidFill>
              </a:rPr>
              <a:t>, free of charge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Since </a:t>
            </a:r>
            <a:r>
              <a:rPr lang="en-US" sz="2800" dirty="0" smtClean="0">
                <a:solidFill>
                  <a:srgbClr val="002060"/>
                </a:solidFill>
              </a:rPr>
              <a:t>2013</a:t>
            </a:r>
            <a:r>
              <a:rPr lang="sl-SI" sz="2800" dirty="0">
                <a:solidFill>
                  <a:srgbClr val="002060"/>
                </a:solidFill>
              </a:rPr>
              <a:t> (</a:t>
            </a:r>
            <a:r>
              <a:rPr lang="sl-SI" sz="2800" dirty="0" err="1">
                <a:solidFill>
                  <a:srgbClr val="002060"/>
                </a:solidFill>
              </a:rPr>
              <a:t>previously</a:t>
            </a:r>
            <a:r>
              <a:rPr lang="sl-SI" sz="2800" dirty="0">
                <a:solidFill>
                  <a:srgbClr val="002060"/>
                </a:solidFill>
              </a:rPr>
              <a:t> </a:t>
            </a:r>
            <a:r>
              <a:rPr lang="sl-SI" sz="2800" dirty="0" err="1">
                <a:solidFill>
                  <a:srgbClr val="002060"/>
                </a:solidFill>
              </a:rPr>
              <a:t>by</a:t>
            </a:r>
            <a:r>
              <a:rPr lang="sl-SI" sz="2800" dirty="0">
                <a:solidFill>
                  <a:srgbClr val="002060"/>
                </a:solidFill>
              </a:rPr>
              <a:t> </a:t>
            </a:r>
            <a:r>
              <a:rPr lang="sl-SI" sz="2800" dirty="0" err="1">
                <a:solidFill>
                  <a:srgbClr val="002060"/>
                </a:solidFill>
              </a:rPr>
              <a:t>phone</a:t>
            </a:r>
            <a:r>
              <a:rPr lang="sl-SI" sz="2800" dirty="0">
                <a:solidFill>
                  <a:srgbClr val="002060"/>
                </a:solidFill>
              </a:rPr>
              <a:t>, </a:t>
            </a:r>
            <a:r>
              <a:rPr lang="sl-SI" sz="2800" dirty="0" smtClean="0">
                <a:solidFill>
                  <a:srgbClr val="002060"/>
                </a:solidFill>
              </a:rPr>
              <a:t>e-mail …)</a:t>
            </a:r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Around </a:t>
            </a:r>
            <a:r>
              <a:rPr lang="sl-SI" sz="2800" dirty="0" smtClean="0">
                <a:solidFill>
                  <a:srgbClr val="002060"/>
                </a:solidFill>
              </a:rPr>
              <a:t>60-7</a:t>
            </a:r>
            <a:r>
              <a:rPr lang="en-US" sz="2800" dirty="0" smtClean="0">
                <a:solidFill>
                  <a:srgbClr val="002060"/>
                </a:solidFill>
              </a:rPr>
              <a:t>0 </a:t>
            </a:r>
            <a:r>
              <a:rPr lang="en-US" sz="2800" dirty="0">
                <a:solidFill>
                  <a:srgbClr val="002060"/>
                </a:solidFill>
              </a:rPr>
              <a:t>terminological questions per year, constantly </a:t>
            </a:r>
            <a:r>
              <a:rPr lang="en-US" sz="2800" dirty="0" smtClean="0">
                <a:solidFill>
                  <a:srgbClr val="002060"/>
                </a:solidFill>
              </a:rPr>
              <a:t>growing</a:t>
            </a:r>
            <a:endParaRPr lang="sl-SI" sz="28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Intended for </a:t>
            </a:r>
            <a:r>
              <a:rPr lang="en-US" sz="2800" b="1" dirty="0">
                <a:solidFill>
                  <a:srgbClr val="0070C0"/>
                </a:solidFill>
              </a:rPr>
              <a:t>experts</a:t>
            </a:r>
            <a:r>
              <a:rPr lang="en-US" sz="2800" dirty="0">
                <a:solidFill>
                  <a:srgbClr val="002060"/>
                </a:solidFill>
              </a:rPr>
              <a:t> with existent terminological problems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 err="1" smtClean="0">
                <a:solidFill>
                  <a:srgbClr val="002060"/>
                </a:solidFill>
              </a:rPr>
              <a:t>Many</a:t>
            </a:r>
            <a:r>
              <a:rPr lang="sl-SI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terminological </a:t>
            </a:r>
            <a:r>
              <a:rPr lang="en-US" sz="2800" dirty="0">
                <a:solidFill>
                  <a:srgbClr val="002060"/>
                </a:solidFill>
              </a:rPr>
              <a:t>questions come from translators and language editors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 err="1" smtClean="0">
                <a:solidFill>
                  <a:srgbClr val="002060"/>
                </a:solidFill>
              </a:rPr>
              <a:t>The</a:t>
            </a:r>
            <a:r>
              <a:rPr lang="sl-SI" sz="2800" dirty="0" smtClean="0">
                <a:solidFill>
                  <a:srgbClr val="002060"/>
                </a:solidFill>
              </a:rPr>
              <a:t> </a:t>
            </a:r>
            <a:r>
              <a:rPr lang="sl-SI" sz="2800" dirty="0">
                <a:solidFill>
                  <a:srgbClr val="002060"/>
                </a:solidFill>
              </a:rPr>
              <a:t>q</a:t>
            </a:r>
            <a:r>
              <a:rPr lang="en-US" sz="2800" dirty="0" err="1" smtClean="0">
                <a:solidFill>
                  <a:srgbClr val="002060"/>
                </a:solidFill>
              </a:rPr>
              <a:t>uestions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are usually not trivial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All terminologists are involved – we discuss each terminological problem and try to find the best solution </a:t>
            </a:r>
            <a:r>
              <a:rPr lang="en-US" sz="2800" dirty="0" smtClean="0">
                <a:solidFill>
                  <a:srgbClr val="002060"/>
                </a:solidFill>
              </a:rPr>
              <a:t>together</a:t>
            </a:r>
            <a:endParaRPr lang="sl-SI" sz="28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 err="1" smtClean="0">
                <a:solidFill>
                  <a:srgbClr val="002060"/>
                </a:solidFill>
              </a:rPr>
              <a:t>We</a:t>
            </a:r>
            <a:r>
              <a:rPr lang="sl-SI" sz="2800" dirty="0" smtClean="0">
                <a:solidFill>
                  <a:srgbClr val="002060"/>
                </a:solidFill>
              </a:rPr>
              <a:t> </a:t>
            </a:r>
            <a:r>
              <a:rPr lang="sl-SI" sz="2800" dirty="0" err="1" smtClean="0">
                <a:solidFill>
                  <a:srgbClr val="002060"/>
                </a:solidFill>
              </a:rPr>
              <a:t>always</a:t>
            </a:r>
            <a:r>
              <a:rPr lang="sl-SI" sz="2800" dirty="0" smtClean="0">
                <a:solidFill>
                  <a:srgbClr val="002060"/>
                </a:solidFill>
              </a:rPr>
              <a:t> </a:t>
            </a:r>
            <a:r>
              <a:rPr lang="sl-SI" sz="2800" dirty="0" err="1" smtClean="0">
                <a:solidFill>
                  <a:srgbClr val="002060"/>
                </a:solidFill>
              </a:rPr>
              <a:t>decide</a:t>
            </a:r>
            <a:r>
              <a:rPr lang="sl-SI" sz="2800" dirty="0" smtClean="0">
                <a:solidFill>
                  <a:srgbClr val="002060"/>
                </a:solidFill>
              </a:rPr>
              <a:t> on one (</a:t>
            </a:r>
            <a:r>
              <a:rPr lang="sl-SI" sz="2800" dirty="0" err="1" smtClean="0">
                <a:solidFill>
                  <a:srgbClr val="002060"/>
                </a:solidFill>
              </a:rPr>
              <a:t>preferred</a:t>
            </a:r>
            <a:r>
              <a:rPr lang="sl-SI" sz="2800" dirty="0" smtClean="0">
                <a:solidFill>
                  <a:srgbClr val="002060"/>
                </a:solidFill>
              </a:rPr>
              <a:t>) term </a:t>
            </a:r>
            <a:r>
              <a:rPr lang="sl-SI" sz="2800" dirty="0" err="1" smtClean="0">
                <a:solidFill>
                  <a:srgbClr val="002060"/>
                </a:solidFill>
              </a:rPr>
              <a:t>and</a:t>
            </a:r>
            <a:r>
              <a:rPr lang="sl-SI" sz="2800" dirty="0" smtClean="0">
                <a:solidFill>
                  <a:srgbClr val="002060"/>
                </a:solidFill>
              </a:rPr>
              <a:t> </a:t>
            </a:r>
            <a:r>
              <a:rPr lang="sl-SI" sz="2800" dirty="0" err="1" smtClean="0">
                <a:solidFill>
                  <a:srgbClr val="002060"/>
                </a:solidFill>
              </a:rPr>
              <a:t>write</a:t>
            </a:r>
            <a:r>
              <a:rPr lang="sl-SI" sz="2800" dirty="0" smtClean="0">
                <a:solidFill>
                  <a:srgbClr val="002060"/>
                </a:solidFill>
              </a:rPr>
              <a:t> </a:t>
            </a:r>
            <a:r>
              <a:rPr lang="sl-SI" sz="2800" dirty="0" err="1" smtClean="0">
                <a:solidFill>
                  <a:srgbClr val="002060"/>
                </a:solidFill>
              </a:rPr>
              <a:t>arguments</a:t>
            </a:r>
            <a:r>
              <a:rPr lang="sl-SI" sz="2800" dirty="0" smtClean="0">
                <a:solidFill>
                  <a:srgbClr val="002060"/>
                </a:solidFill>
              </a:rPr>
              <a:t> </a:t>
            </a:r>
            <a:r>
              <a:rPr lang="sl-SI" sz="2800" dirty="0" err="1" smtClean="0">
                <a:solidFill>
                  <a:srgbClr val="002060"/>
                </a:solidFill>
              </a:rPr>
              <a:t>for</a:t>
            </a:r>
            <a:r>
              <a:rPr lang="sl-SI" sz="2800" dirty="0" smtClean="0">
                <a:solidFill>
                  <a:srgbClr val="002060"/>
                </a:solidFill>
              </a:rPr>
              <a:t> </a:t>
            </a:r>
            <a:r>
              <a:rPr lang="sl-SI" sz="2800" dirty="0" err="1" smtClean="0">
                <a:solidFill>
                  <a:srgbClr val="002060"/>
                </a:solidFill>
              </a:rPr>
              <a:t>our</a:t>
            </a:r>
            <a:r>
              <a:rPr lang="sl-SI" sz="2800" dirty="0" smtClean="0">
                <a:solidFill>
                  <a:srgbClr val="002060"/>
                </a:solidFill>
              </a:rPr>
              <a:t> </a:t>
            </a:r>
            <a:r>
              <a:rPr lang="sl-SI" sz="2800" dirty="0" err="1" smtClean="0">
                <a:solidFill>
                  <a:srgbClr val="002060"/>
                </a:solidFill>
              </a:rPr>
              <a:t>decision</a:t>
            </a:r>
            <a:r>
              <a:rPr lang="sl-SI" sz="2800" dirty="0" smtClean="0">
                <a:solidFill>
                  <a:srgbClr val="002060"/>
                </a:solidFill>
              </a:rPr>
              <a:t> 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 </a:t>
            </a:r>
          </a:p>
          <a:p>
            <a:endParaRPr lang="sl-SI" sz="2400" dirty="0" smtClean="0"/>
          </a:p>
          <a:p>
            <a:endParaRPr lang="sl-SI" sz="2400" dirty="0"/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96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https://isjfr.zrc-sazu.si/en/terminologisce/svetovanje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04000" y="1825625"/>
            <a:ext cx="9365486" cy="4351338"/>
          </a:xfrm>
        </p:spPr>
        <p:txBody>
          <a:bodyPr numCol="1">
            <a:normAutofit/>
          </a:bodyPr>
          <a:lstStyle/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 smtClean="0"/>
          </a:p>
          <a:p>
            <a:endParaRPr lang="sl-SI" sz="2400" dirty="0"/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>
              <a:solidFill>
                <a:srgbClr val="00206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164" y="1367246"/>
            <a:ext cx="10178512" cy="513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2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04000" y="1825625"/>
            <a:ext cx="9365486" cy="4351338"/>
          </a:xfrm>
        </p:spPr>
        <p:txBody>
          <a:bodyPr numCol="1">
            <a:normAutofit/>
          </a:bodyPr>
          <a:lstStyle/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 smtClean="0"/>
          </a:p>
          <a:p>
            <a:endParaRPr lang="sl-SI" sz="2400" dirty="0"/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>
              <a:solidFill>
                <a:srgbClr val="002060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73" y="365125"/>
            <a:ext cx="9002136" cy="620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2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04000" y="1825625"/>
            <a:ext cx="9365486" cy="4351338"/>
          </a:xfrm>
        </p:spPr>
        <p:txBody>
          <a:bodyPr numCol="1">
            <a:normAutofit/>
          </a:bodyPr>
          <a:lstStyle/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 smtClean="0"/>
          </a:p>
          <a:p>
            <a:endParaRPr lang="sl-SI" sz="2400" dirty="0"/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>
              <a:solidFill>
                <a:srgbClr val="00206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874" y="365125"/>
            <a:ext cx="7554192" cy="621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7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04000" y="1825625"/>
            <a:ext cx="9365486" cy="4351338"/>
          </a:xfrm>
        </p:spPr>
        <p:txBody>
          <a:bodyPr numCol="1">
            <a:normAutofit/>
          </a:bodyPr>
          <a:lstStyle/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 smtClean="0"/>
          </a:p>
          <a:p>
            <a:endParaRPr lang="sl-SI" sz="2400" dirty="0"/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>
              <a:solidFill>
                <a:srgbClr val="00206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505" y="365125"/>
            <a:ext cx="8989960" cy="61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7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Terminological</a:t>
            </a:r>
            <a:r>
              <a:rPr lang="sl-SI" dirty="0" smtClean="0"/>
              <a:t> </a:t>
            </a:r>
            <a:r>
              <a:rPr lang="sl-SI" dirty="0" err="1"/>
              <a:t>C</a:t>
            </a:r>
            <a:r>
              <a:rPr lang="sl-SI" dirty="0" err="1" smtClean="0"/>
              <a:t>ounselling</a:t>
            </a:r>
            <a:r>
              <a:rPr lang="sl-SI" dirty="0" smtClean="0"/>
              <a:t> </a:t>
            </a:r>
            <a:r>
              <a:rPr lang="sl-SI" dirty="0" err="1"/>
              <a:t>S</a:t>
            </a:r>
            <a:r>
              <a:rPr lang="sl-SI" dirty="0" err="1" smtClean="0"/>
              <a:t>ervice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04000" y="1825625"/>
            <a:ext cx="9365486" cy="4351338"/>
          </a:xfrm>
        </p:spPr>
        <p:txBody>
          <a:bodyPr numCol="1">
            <a:normAutofit/>
          </a:bodyPr>
          <a:lstStyle/>
          <a:p>
            <a:endParaRPr lang="sl-SI" sz="2400" dirty="0" smtClean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Two types of questions</a:t>
            </a:r>
            <a:r>
              <a:rPr lang="en-US" sz="2400" dirty="0" smtClean="0">
                <a:solidFill>
                  <a:srgbClr val="002060"/>
                </a:solidFill>
              </a:rPr>
              <a:t>:</a:t>
            </a:r>
            <a:endParaRPr lang="sl-SI" sz="2400" dirty="0" smtClean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</a:rPr>
              <a:t>The English term X is defined as ... I need to find an adequate Slovenian term. Please help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sl-SI" sz="2400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</a:rPr>
              <a:t>For the concept defined as ... there are 3 different terms in Slovenian. Which of these do you think is the most appropriate? </a:t>
            </a:r>
          </a:p>
          <a:p>
            <a:endParaRPr lang="sl-SI" sz="2400" dirty="0" smtClean="0"/>
          </a:p>
          <a:p>
            <a:endParaRPr lang="sl-SI" sz="2400" dirty="0"/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94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Terminology</a:t>
            </a:r>
            <a:r>
              <a:rPr lang="sl-SI" dirty="0"/>
              <a:t> </a:t>
            </a:r>
            <a:r>
              <a:rPr lang="sl-SI" dirty="0" err="1"/>
              <a:t>principles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04000" y="1825625"/>
            <a:ext cx="9365486" cy="4351338"/>
          </a:xfrm>
        </p:spPr>
        <p:txBody>
          <a:bodyPr numCol="1"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The </a:t>
            </a:r>
            <a:r>
              <a:rPr lang="en-US" sz="2400" b="1" dirty="0">
                <a:solidFill>
                  <a:srgbClr val="0070C0"/>
                </a:solidFill>
              </a:rPr>
              <a:t>preferred term </a:t>
            </a:r>
            <a:r>
              <a:rPr lang="en-US" sz="2400" dirty="0">
                <a:solidFill>
                  <a:srgbClr val="002060"/>
                </a:solidFill>
              </a:rPr>
              <a:t>should be</a:t>
            </a:r>
            <a:r>
              <a:rPr lang="en-US" sz="2400" dirty="0" smtClean="0">
                <a:solidFill>
                  <a:srgbClr val="002060"/>
                </a:solidFill>
              </a:rPr>
              <a:t>:</a:t>
            </a:r>
            <a:endParaRPr lang="sl-SI" sz="2400" dirty="0" smtClean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well established (often used in </a:t>
            </a:r>
            <a:r>
              <a:rPr lang="en-US" sz="2400" dirty="0" err="1">
                <a:solidFill>
                  <a:srgbClr val="002060"/>
                </a:solidFill>
              </a:rPr>
              <a:t>specialised</a:t>
            </a:r>
            <a:r>
              <a:rPr lang="en-US" sz="2400" dirty="0">
                <a:solidFill>
                  <a:srgbClr val="002060"/>
                </a:solidFill>
              </a:rPr>
              <a:t> texts)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economical (relatively short)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linguistically </a:t>
            </a:r>
            <a:r>
              <a:rPr lang="en-US" sz="2400" dirty="0" smtClean="0">
                <a:solidFill>
                  <a:srgbClr val="002060"/>
                </a:solidFill>
              </a:rPr>
              <a:t>adequate</a:t>
            </a:r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err="1">
                <a:solidFill>
                  <a:srgbClr val="002060"/>
                </a:solidFill>
              </a:rPr>
              <a:t>o</a:t>
            </a:r>
            <a:r>
              <a:rPr lang="sl-SI" sz="2400" dirty="0" err="1" smtClean="0">
                <a:solidFill>
                  <a:srgbClr val="002060"/>
                </a:solidFill>
              </a:rPr>
              <a:t>f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domestic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origin</a:t>
            </a:r>
            <a:r>
              <a:rPr lang="sl-SI" sz="2400" dirty="0" smtClean="0">
                <a:solidFill>
                  <a:srgbClr val="002060"/>
                </a:solidFill>
              </a:rPr>
              <a:t>*</a:t>
            </a:r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TERMINOLOGY PRINCIPLES SHOULD NOT BE USED MECHANICALLY!</a:t>
            </a:r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 smtClean="0"/>
          </a:p>
          <a:p>
            <a:endParaRPr lang="sl-SI" sz="2400" dirty="0"/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3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341326C-AD69-2444-992B-84B859C0D350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6" r="6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6539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Facts</a:t>
            </a:r>
            <a:r>
              <a:rPr lang="sl-SI" dirty="0" smtClean="0"/>
              <a:t> </a:t>
            </a:r>
            <a:r>
              <a:rPr lang="sl-SI" dirty="0" err="1" smtClean="0"/>
              <a:t>about</a:t>
            </a:r>
            <a:r>
              <a:rPr lang="sl-SI" dirty="0" smtClean="0"/>
              <a:t> </a:t>
            </a:r>
            <a:r>
              <a:rPr lang="sl-SI" dirty="0" err="1" smtClean="0"/>
              <a:t>Slovenia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04000" y="1745673"/>
            <a:ext cx="9365486" cy="443129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err="1" smtClean="0">
                <a:solidFill>
                  <a:srgbClr val="002060"/>
                </a:solidFill>
              </a:rPr>
              <a:t>Population</a:t>
            </a:r>
            <a:r>
              <a:rPr lang="sl-SI" sz="2400" dirty="0" smtClean="0">
                <a:solidFill>
                  <a:srgbClr val="002060"/>
                </a:solidFill>
              </a:rPr>
              <a:t>: 2.1 </a:t>
            </a:r>
            <a:r>
              <a:rPr lang="sl-SI" sz="2400" dirty="0" err="1" smtClean="0">
                <a:solidFill>
                  <a:srgbClr val="002060"/>
                </a:solidFill>
              </a:rPr>
              <a:t>million</a:t>
            </a:r>
            <a:endParaRPr lang="sl-SI" sz="24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err="1" smtClean="0">
                <a:solidFill>
                  <a:srgbClr val="002060"/>
                </a:solidFill>
              </a:rPr>
              <a:t>Capital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city</a:t>
            </a:r>
            <a:r>
              <a:rPr lang="sl-SI" sz="2400" dirty="0" smtClean="0">
                <a:solidFill>
                  <a:srgbClr val="002060"/>
                </a:solidFill>
              </a:rPr>
              <a:t>: Ljubljana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rgbClr val="002060"/>
                </a:solidFill>
              </a:rPr>
              <a:t>4 </a:t>
            </a:r>
            <a:r>
              <a:rPr lang="sl-SI" sz="2400" dirty="0" err="1">
                <a:solidFill>
                  <a:srgbClr val="002060"/>
                </a:solidFill>
              </a:rPr>
              <a:t>n</a:t>
            </a:r>
            <a:r>
              <a:rPr lang="sl-SI" sz="2400" dirty="0" err="1" smtClean="0">
                <a:solidFill>
                  <a:srgbClr val="002060"/>
                </a:solidFill>
              </a:rPr>
              <a:t>atural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geographic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regions</a:t>
            </a:r>
            <a:r>
              <a:rPr lang="sl-SI" sz="2400" dirty="0" smtClean="0">
                <a:solidFill>
                  <a:srgbClr val="002060"/>
                </a:solidFill>
              </a:rPr>
              <a:t>: </a:t>
            </a:r>
            <a:r>
              <a:rPr lang="sl-SI" sz="2400" dirty="0" err="1" smtClean="0">
                <a:solidFill>
                  <a:srgbClr val="002060"/>
                </a:solidFill>
              </a:rPr>
              <a:t>alpine</a:t>
            </a:r>
            <a:r>
              <a:rPr lang="sl-SI" sz="2400" dirty="0" smtClean="0">
                <a:solidFill>
                  <a:srgbClr val="002060"/>
                </a:solidFill>
              </a:rPr>
              <a:t>, </a:t>
            </a:r>
            <a:r>
              <a:rPr lang="sl-SI" sz="2400" dirty="0" err="1" smtClean="0">
                <a:solidFill>
                  <a:srgbClr val="002060"/>
                </a:solidFill>
              </a:rPr>
              <a:t>mediterranean</a:t>
            </a:r>
            <a:r>
              <a:rPr lang="sl-SI" sz="2400" dirty="0" smtClean="0">
                <a:solidFill>
                  <a:srgbClr val="002060"/>
                </a:solidFill>
              </a:rPr>
              <a:t>, </a:t>
            </a:r>
            <a:r>
              <a:rPr lang="sl-SI" sz="2400" dirty="0" err="1" smtClean="0">
                <a:solidFill>
                  <a:srgbClr val="002060"/>
                </a:solidFill>
              </a:rPr>
              <a:t>dinaric</a:t>
            </a:r>
            <a:r>
              <a:rPr lang="sl-SI" sz="2400" dirty="0" smtClean="0">
                <a:solidFill>
                  <a:srgbClr val="002060"/>
                </a:solidFill>
              </a:rPr>
              <a:t>, </a:t>
            </a:r>
            <a:r>
              <a:rPr lang="sl-SI" sz="2400" dirty="0" err="1" smtClean="0">
                <a:solidFill>
                  <a:srgbClr val="002060"/>
                </a:solidFill>
              </a:rPr>
              <a:t>pannonian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</a:p>
          <a:p>
            <a:endParaRPr lang="sl-SI" sz="2400" dirty="0">
              <a:solidFill>
                <a:srgbClr val="00206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337" y="1653309"/>
            <a:ext cx="3320345" cy="189191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82" y="3850482"/>
            <a:ext cx="2802403" cy="196388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397" y="3853116"/>
            <a:ext cx="2817091" cy="196388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317" y="3805009"/>
            <a:ext cx="3320345" cy="196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2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Slovenian</a:t>
            </a:r>
            <a:r>
              <a:rPr lang="sl-SI" dirty="0" smtClean="0"/>
              <a:t> </a:t>
            </a:r>
            <a:r>
              <a:rPr lang="sl-SI" dirty="0" err="1" smtClean="0"/>
              <a:t>history</a:t>
            </a:r>
            <a:r>
              <a:rPr lang="sl-SI" dirty="0" smtClean="0"/>
              <a:t> in a </a:t>
            </a:r>
            <a:r>
              <a:rPr lang="sl-SI" dirty="0" err="1" smtClean="0"/>
              <a:t>nutshell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04000" y="1367246"/>
            <a:ext cx="9365486" cy="5490754"/>
          </a:xfrm>
        </p:spPr>
        <p:txBody>
          <a:bodyPr numCol="1">
            <a:normAutofit fontScale="5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600" dirty="0">
                <a:solidFill>
                  <a:srgbClr val="002060"/>
                </a:solidFill>
              </a:rPr>
              <a:t>O</a:t>
            </a:r>
            <a:r>
              <a:rPr lang="sl-SI" sz="3600" dirty="0" smtClean="0">
                <a:solidFill>
                  <a:srgbClr val="002060"/>
                </a:solidFill>
              </a:rPr>
              <a:t>n </a:t>
            </a:r>
            <a:r>
              <a:rPr lang="sl-SI" sz="3600" dirty="0" err="1" smtClean="0">
                <a:solidFill>
                  <a:srgbClr val="002060"/>
                </a:solidFill>
              </a:rPr>
              <a:t>the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sl-SI" sz="3600" dirty="0" err="1" smtClean="0">
                <a:solidFill>
                  <a:srgbClr val="002060"/>
                </a:solidFill>
              </a:rPr>
              <a:t>crossroads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sl-SI" sz="3600" dirty="0" err="1" smtClean="0">
                <a:solidFill>
                  <a:srgbClr val="002060"/>
                </a:solidFill>
              </a:rPr>
              <a:t>between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sl-SI" sz="3600" b="1" dirty="0" err="1" smtClean="0">
                <a:solidFill>
                  <a:srgbClr val="0070C0"/>
                </a:solidFill>
              </a:rPr>
              <a:t>slavic</a:t>
            </a:r>
            <a:r>
              <a:rPr lang="sl-SI" sz="3600" dirty="0" smtClean="0">
                <a:solidFill>
                  <a:srgbClr val="002060"/>
                </a:solidFill>
              </a:rPr>
              <a:t>, </a:t>
            </a:r>
            <a:r>
              <a:rPr lang="sl-SI" sz="3600" b="1" dirty="0" err="1" smtClean="0">
                <a:solidFill>
                  <a:srgbClr val="0070C0"/>
                </a:solidFill>
              </a:rPr>
              <a:t>german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sl-SI" sz="3600" dirty="0" err="1" smtClean="0">
                <a:solidFill>
                  <a:srgbClr val="002060"/>
                </a:solidFill>
              </a:rPr>
              <a:t>and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sl-SI" sz="3600" b="1" dirty="0" smtClean="0">
                <a:solidFill>
                  <a:srgbClr val="0070C0"/>
                </a:solidFill>
              </a:rPr>
              <a:t>romance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sl-SI" sz="3600" dirty="0" err="1" smtClean="0">
                <a:solidFill>
                  <a:srgbClr val="002060"/>
                </a:solidFill>
              </a:rPr>
              <a:t>languages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sl-SI" sz="3600" dirty="0" err="1" smtClean="0">
                <a:solidFill>
                  <a:srgbClr val="002060"/>
                </a:solidFill>
              </a:rPr>
              <a:t>and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sl-SI" sz="3600" dirty="0" err="1" smtClean="0">
                <a:solidFill>
                  <a:srgbClr val="002060"/>
                </a:solidFill>
              </a:rPr>
              <a:t>cultures</a:t>
            </a:r>
            <a:r>
              <a:rPr lang="sl-SI" sz="3600" dirty="0" smtClean="0">
                <a:solidFill>
                  <a:srgbClr val="002060"/>
                </a:solidFill>
              </a:rPr>
              <a:t>.</a:t>
            </a:r>
          </a:p>
          <a:p>
            <a:endParaRPr lang="sl-SI" sz="36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600" dirty="0" err="1" smtClean="0">
                <a:solidFill>
                  <a:srgbClr val="002060"/>
                </a:solidFill>
              </a:rPr>
              <a:t>Its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sl-SI" sz="3600" dirty="0" err="1" smtClean="0">
                <a:solidFill>
                  <a:srgbClr val="002060"/>
                </a:solidFill>
              </a:rPr>
              <a:t>territory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sl-SI" sz="3600" dirty="0" err="1" smtClean="0">
                <a:solidFill>
                  <a:srgbClr val="002060"/>
                </a:solidFill>
              </a:rPr>
              <a:t>was</a:t>
            </a:r>
            <a:r>
              <a:rPr lang="sl-SI" sz="3600" dirty="0" smtClean="0">
                <a:solidFill>
                  <a:srgbClr val="002060"/>
                </a:solidFill>
              </a:rPr>
              <a:t> part </a:t>
            </a:r>
            <a:r>
              <a:rPr lang="sl-SI" sz="3600" dirty="0" err="1" smtClean="0">
                <a:solidFill>
                  <a:srgbClr val="002060"/>
                </a:solidFill>
              </a:rPr>
              <a:t>of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the </a:t>
            </a:r>
            <a:r>
              <a:rPr lang="en-US" sz="3600" b="1" dirty="0">
                <a:solidFill>
                  <a:srgbClr val="002060"/>
                </a:solidFill>
              </a:rPr>
              <a:t>Roman Empire</a:t>
            </a:r>
            <a:r>
              <a:rPr lang="en-US" sz="3600" dirty="0">
                <a:solidFill>
                  <a:srgbClr val="002060"/>
                </a:solidFill>
              </a:rPr>
              <a:t>, the </a:t>
            </a:r>
            <a:r>
              <a:rPr lang="en-US" sz="3600" b="1" dirty="0">
                <a:solidFill>
                  <a:srgbClr val="002060"/>
                </a:solidFill>
              </a:rPr>
              <a:t>Byzantine Empire</a:t>
            </a:r>
            <a:r>
              <a:rPr lang="en-US" sz="3600" dirty="0">
                <a:solidFill>
                  <a:srgbClr val="002060"/>
                </a:solidFill>
              </a:rPr>
              <a:t>, the </a:t>
            </a:r>
            <a:r>
              <a:rPr lang="en-US" sz="3600" b="1" dirty="0">
                <a:solidFill>
                  <a:srgbClr val="002060"/>
                </a:solidFill>
              </a:rPr>
              <a:t>Carolingian Empire</a:t>
            </a:r>
            <a:r>
              <a:rPr lang="en-US" sz="3600" dirty="0">
                <a:solidFill>
                  <a:srgbClr val="002060"/>
                </a:solidFill>
              </a:rPr>
              <a:t>, the </a:t>
            </a:r>
            <a:r>
              <a:rPr lang="en-US" sz="3600" b="1" dirty="0">
                <a:solidFill>
                  <a:srgbClr val="002060"/>
                </a:solidFill>
              </a:rPr>
              <a:t>Holy Roman Empire</a:t>
            </a:r>
            <a:r>
              <a:rPr lang="en-US" sz="3600" dirty="0">
                <a:solidFill>
                  <a:srgbClr val="002060"/>
                </a:solidFill>
              </a:rPr>
              <a:t>, the </a:t>
            </a:r>
            <a:r>
              <a:rPr lang="en-US" sz="3600" b="1" dirty="0">
                <a:solidFill>
                  <a:srgbClr val="002060"/>
                </a:solidFill>
              </a:rPr>
              <a:t>Kingdom of Hungary</a:t>
            </a:r>
            <a:r>
              <a:rPr lang="en-US" sz="3600" dirty="0">
                <a:solidFill>
                  <a:srgbClr val="002060"/>
                </a:solidFill>
              </a:rPr>
              <a:t>, the </a:t>
            </a:r>
            <a:r>
              <a:rPr lang="en-US" sz="3600" b="1" dirty="0">
                <a:solidFill>
                  <a:srgbClr val="002060"/>
                </a:solidFill>
              </a:rPr>
              <a:t>Republic of Venice</a:t>
            </a:r>
            <a:r>
              <a:rPr lang="en-US" sz="3600" dirty="0">
                <a:solidFill>
                  <a:srgbClr val="002060"/>
                </a:solidFill>
              </a:rPr>
              <a:t>, the </a:t>
            </a:r>
            <a:r>
              <a:rPr lang="en-US" sz="3600" b="1" dirty="0">
                <a:solidFill>
                  <a:srgbClr val="002060"/>
                </a:solidFill>
              </a:rPr>
              <a:t>Illyrian Provinces </a:t>
            </a:r>
            <a:r>
              <a:rPr lang="en-US" sz="3600" dirty="0">
                <a:solidFill>
                  <a:srgbClr val="002060"/>
                </a:solidFill>
              </a:rPr>
              <a:t>of Napoleon's First French Empire, the </a:t>
            </a:r>
            <a:r>
              <a:rPr lang="en-US" sz="3600" b="1" dirty="0">
                <a:solidFill>
                  <a:srgbClr val="002060"/>
                </a:solidFill>
              </a:rPr>
              <a:t>Austrian Empire</a:t>
            </a:r>
            <a:r>
              <a:rPr lang="en-US" sz="3600" dirty="0">
                <a:solidFill>
                  <a:srgbClr val="002060"/>
                </a:solidFill>
              </a:rPr>
              <a:t>, and the </a:t>
            </a:r>
            <a:r>
              <a:rPr lang="en-US" sz="3600" b="1" dirty="0">
                <a:solidFill>
                  <a:srgbClr val="002060"/>
                </a:solidFill>
              </a:rPr>
              <a:t>Austro-Hungarian </a:t>
            </a:r>
            <a:r>
              <a:rPr lang="en-US" sz="3600" b="1" dirty="0" smtClean="0">
                <a:solidFill>
                  <a:srgbClr val="002060"/>
                </a:solidFill>
              </a:rPr>
              <a:t>Empire</a:t>
            </a:r>
            <a:r>
              <a:rPr lang="sl-SI" sz="3600" b="1" dirty="0" smtClean="0">
                <a:solidFill>
                  <a:srgbClr val="002060"/>
                </a:solidFill>
              </a:rPr>
              <a:t> </a:t>
            </a:r>
            <a:r>
              <a:rPr lang="sl-SI" sz="3600" dirty="0" smtClean="0">
                <a:solidFill>
                  <a:srgbClr val="002060"/>
                </a:solidFill>
              </a:rPr>
              <a:t>(</a:t>
            </a:r>
            <a:r>
              <a:rPr lang="sl-SI" sz="3600" dirty="0" err="1" smtClean="0">
                <a:solidFill>
                  <a:srgbClr val="002060"/>
                </a:solidFill>
              </a:rPr>
              <a:t>beetwen</a:t>
            </a:r>
            <a:r>
              <a:rPr lang="sl-SI" sz="3600" dirty="0" smtClean="0">
                <a:solidFill>
                  <a:srgbClr val="002060"/>
                </a:solidFill>
              </a:rPr>
              <a:t> mid-14th </a:t>
            </a:r>
            <a:r>
              <a:rPr lang="sl-SI" sz="3600" dirty="0" err="1" smtClean="0">
                <a:solidFill>
                  <a:srgbClr val="002060"/>
                </a:solidFill>
              </a:rPr>
              <a:t>century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sl-SI" sz="3600" dirty="0" err="1" smtClean="0">
                <a:solidFill>
                  <a:srgbClr val="002060"/>
                </a:solidFill>
              </a:rPr>
              <a:t>and</a:t>
            </a:r>
            <a:r>
              <a:rPr lang="sl-SI" sz="3600" dirty="0" smtClean="0">
                <a:solidFill>
                  <a:srgbClr val="002060"/>
                </a:solidFill>
              </a:rPr>
              <a:t> 1918 </a:t>
            </a:r>
            <a:r>
              <a:rPr lang="sl-SI" sz="3600" dirty="0" err="1" smtClean="0">
                <a:solidFill>
                  <a:srgbClr val="002060"/>
                </a:solidFill>
              </a:rPr>
              <a:t>under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sl-SI" sz="3600" b="1" dirty="0" smtClean="0">
                <a:solidFill>
                  <a:srgbClr val="002060"/>
                </a:solidFill>
              </a:rPr>
              <a:t>Habsburg rule</a:t>
            </a:r>
            <a:r>
              <a:rPr lang="sl-SI" sz="3600" dirty="0" smtClean="0">
                <a:solidFill>
                  <a:srgbClr val="002060"/>
                </a:solidFill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36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600" dirty="0" smtClean="0">
                <a:solidFill>
                  <a:srgbClr val="002060"/>
                </a:solidFill>
              </a:rPr>
              <a:t>20</a:t>
            </a:r>
            <a:r>
              <a:rPr lang="sl-SI" sz="3600" baseline="30000" dirty="0" smtClean="0">
                <a:solidFill>
                  <a:srgbClr val="002060"/>
                </a:solidFill>
              </a:rPr>
              <a:t>th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sl-SI" sz="3600" dirty="0" err="1" smtClean="0">
                <a:solidFill>
                  <a:srgbClr val="002060"/>
                </a:solidFill>
              </a:rPr>
              <a:t>century</a:t>
            </a:r>
            <a:r>
              <a:rPr lang="sl-SI" sz="3600" dirty="0" smtClean="0">
                <a:solidFill>
                  <a:srgbClr val="002060"/>
                </a:solidFill>
              </a:rPr>
              <a:t>: </a:t>
            </a:r>
            <a:r>
              <a:rPr lang="sl-SI" sz="3600" dirty="0" smtClean="0">
                <a:solidFill>
                  <a:srgbClr val="002060"/>
                </a:solidFill>
              </a:rPr>
              <a:t>1918--1941</a:t>
            </a:r>
            <a:r>
              <a:rPr lang="sl-SI" sz="3600" dirty="0" smtClean="0">
                <a:solidFill>
                  <a:srgbClr val="002060"/>
                </a:solidFill>
              </a:rPr>
              <a:t>: </a:t>
            </a:r>
            <a:r>
              <a:rPr lang="sl-SI" sz="3600" b="1" dirty="0" err="1" smtClean="0">
                <a:solidFill>
                  <a:srgbClr val="002060"/>
                </a:solidFill>
              </a:rPr>
              <a:t>Kingdom</a:t>
            </a:r>
            <a:r>
              <a:rPr lang="sl-SI" sz="3600" b="1" dirty="0" smtClean="0">
                <a:solidFill>
                  <a:srgbClr val="002060"/>
                </a:solidFill>
              </a:rPr>
              <a:t> </a:t>
            </a:r>
            <a:r>
              <a:rPr lang="sl-SI" sz="3600" b="1" dirty="0" err="1" smtClean="0">
                <a:solidFill>
                  <a:srgbClr val="002060"/>
                </a:solidFill>
              </a:rPr>
              <a:t>of</a:t>
            </a:r>
            <a:r>
              <a:rPr lang="sl-SI" sz="3600" b="1" dirty="0" smtClean="0">
                <a:solidFill>
                  <a:srgbClr val="002060"/>
                </a:solidFill>
              </a:rPr>
              <a:t> </a:t>
            </a:r>
            <a:r>
              <a:rPr lang="sl-SI" sz="3600" b="1" dirty="0" err="1" smtClean="0">
                <a:solidFill>
                  <a:srgbClr val="002060"/>
                </a:solidFill>
              </a:rPr>
              <a:t>Yugoslavia</a:t>
            </a:r>
            <a:r>
              <a:rPr lang="sl-SI" sz="3600" dirty="0" smtClean="0">
                <a:solidFill>
                  <a:srgbClr val="002060"/>
                </a:solidFill>
              </a:rPr>
              <a:t>; 1945--1991: </a:t>
            </a:r>
            <a:r>
              <a:rPr lang="sl-SI" sz="3600" b="1" dirty="0" smtClean="0">
                <a:solidFill>
                  <a:srgbClr val="002060"/>
                </a:solidFill>
              </a:rPr>
              <a:t>Social </a:t>
            </a:r>
            <a:r>
              <a:rPr lang="sl-SI" sz="3600" b="1" dirty="0" err="1">
                <a:solidFill>
                  <a:srgbClr val="002060"/>
                </a:solidFill>
              </a:rPr>
              <a:t>F</a:t>
            </a:r>
            <a:r>
              <a:rPr lang="sl-SI" sz="3600" b="1" dirty="0" err="1" smtClean="0">
                <a:solidFill>
                  <a:srgbClr val="002060"/>
                </a:solidFill>
              </a:rPr>
              <a:t>ederal</a:t>
            </a:r>
            <a:r>
              <a:rPr lang="sl-SI" sz="3600" b="1" dirty="0" smtClean="0">
                <a:solidFill>
                  <a:srgbClr val="002060"/>
                </a:solidFill>
              </a:rPr>
              <a:t> </a:t>
            </a:r>
            <a:r>
              <a:rPr lang="sl-SI" sz="3600" b="1" dirty="0" err="1">
                <a:solidFill>
                  <a:srgbClr val="002060"/>
                </a:solidFill>
              </a:rPr>
              <a:t>R</a:t>
            </a:r>
            <a:r>
              <a:rPr lang="sl-SI" sz="3600" b="1" dirty="0" err="1" smtClean="0">
                <a:solidFill>
                  <a:srgbClr val="002060"/>
                </a:solidFill>
              </a:rPr>
              <a:t>epublic</a:t>
            </a:r>
            <a:r>
              <a:rPr lang="sl-SI" sz="3600" b="1" dirty="0" smtClean="0">
                <a:solidFill>
                  <a:srgbClr val="002060"/>
                </a:solidFill>
              </a:rPr>
              <a:t> </a:t>
            </a:r>
            <a:r>
              <a:rPr lang="sl-SI" sz="3600" b="1" dirty="0" err="1" smtClean="0">
                <a:solidFill>
                  <a:srgbClr val="002060"/>
                </a:solidFill>
              </a:rPr>
              <a:t>of</a:t>
            </a:r>
            <a:r>
              <a:rPr lang="sl-SI" sz="3600" b="1" dirty="0" smtClean="0">
                <a:solidFill>
                  <a:srgbClr val="002060"/>
                </a:solidFill>
              </a:rPr>
              <a:t> </a:t>
            </a:r>
            <a:r>
              <a:rPr lang="sl-SI" sz="3600" b="1" dirty="0" err="1" smtClean="0">
                <a:solidFill>
                  <a:srgbClr val="002060"/>
                </a:solidFill>
              </a:rPr>
              <a:t>Yugoslavia</a:t>
            </a:r>
            <a:r>
              <a:rPr lang="sl-SI" sz="3600" b="1" dirty="0" smtClean="0">
                <a:solidFill>
                  <a:srgbClr val="002060"/>
                </a:solidFill>
              </a:rPr>
              <a:t> </a:t>
            </a:r>
            <a:r>
              <a:rPr lang="sl-SI" sz="3600" dirty="0" smtClean="0">
                <a:solidFill>
                  <a:srgbClr val="002060"/>
                </a:solidFill>
              </a:rPr>
              <a:t>(</a:t>
            </a:r>
            <a:r>
              <a:rPr lang="sl-SI" sz="3600" dirty="0" err="1" smtClean="0">
                <a:solidFill>
                  <a:srgbClr val="002060"/>
                </a:solidFill>
              </a:rPr>
              <a:t>but</a:t>
            </a:r>
            <a:r>
              <a:rPr lang="sl-SI" sz="3600" dirty="0" smtClean="0">
                <a:solidFill>
                  <a:srgbClr val="002060"/>
                </a:solidFill>
              </a:rPr>
              <a:t> not </a:t>
            </a:r>
            <a:r>
              <a:rPr lang="sl-SI" sz="3600" dirty="0">
                <a:solidFill>
                  <a:srgbClr val="002060"/>
                </a:solidFill>
              </a:rPr>
              <a:t>part </a:t>
            </a:r>
            <a:r>
              <a:rPr lang="sl-SI" sz="3600" dirty="0" err="1">
                <a:solidFill>
                  <a:srgbClr val="002060"/>
                </a:solidFill>
              </a:rPr>
              <a:t>of</a:t>
            </a:r>
            <a:r>
              <a:rPr lang="sl-SI" sz="3600" dirty="0">
                <a:solidFill>
                  <a:srgbClr val="002060"/>
                </a:solidFill>
              </a:rPr>
              <a:t> </a:t>
            </a:r>
            <a:r>
              <a:rPr lang="sl-SI" sz="3600" dirty="0" err="1" smtClean="0">
                <a:solidFill>
                  <a:srgbClr val="002060"/>
                </a:solidFill>
              </a:rPr>
              <a:t>the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sl-SI" sz="3600" dirty="0" err="1" smtClean="0">
                <a:solidFill>
                  <a:srgbClr val="002060"/>
                </a:solidFill>
              </a:rPr>
              <a:t>Eastern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sl-SI" sz="3600" dirty="0">
                <a:solidFill>
                  <a:srgbClr val="002060"/>
                </a:solidFill>
              </a:rPr>
              <a:t>Bloc</a:t>
            </a:r>
            <a:r>
              <a:rPr lang="sl-SI" sz="3600" dirty="0" smtClean="0">
                <a:solidFill>
                  <a:srgbClr val="002060"/>
                </a:solidFill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36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3600" dirty="0" smtClean="0">
                <a:solidFill>
                  <a:srgbClr val="002060"/>
                </a:solidFill>
              </a:rPr>
              <a:t>25</a:t>
            </a:r>
            <a:r>
              <a:rPr lang="sl-SI" sz="3600" dirty="0" smtClean="0">
                <a:solidFill>
                  <a:srgbClr val="002060"/>
                </a:solidFill>
              </a:rPr>
              <a:t>. </a:t>
            </a:r>
            <a:r>
              <a:rPr lang="sl-SI" sz="3600" dirty="0" err="1" smtClean="0">
                <a:solidFill>
                  <a:srgbClr val="002060"/>
                </a:solidFill>
              </a:rPr>
              <a:t>June</a:t>
            </a:r>
            <a:r>
              <a:rPr lang="sl-SI" sz="3600" dirty="0" smtClean="0">
                <a:solidFill>
                  <a:srgbClr val="002060"/>
                </a:solidFill>
              </a:rPr>
              <a:t> 1991: </a:t>
            </a:r>
            <a:r>
              <a:rPr lang="sl-SI" sz="3600" b="1" dirty="0" smtClean="0">
                <a:solidFill>
                  <a:srgbClr val="002060"/>
                </a:solidFill>
              </a:rPr>
              <a:t>independence </a:t>
            </a:r>
            <a:r>
              <a:rPr lang="sl-SI" sz="3600" dirty="0" smtClean="0">
                <a:solidFill>
                  <a:srgbClr val="002060"/>
                </a:solidFill>
              </a:rPr>
              <a:t>-- </a:t>
            </a:r>
            <a:r>
              <a:rPr lang="sl-SI" sz="3600" dirty="0" err="1" smtClean="0">
                <a:solidFill>
                  <a:srgbClr val="002060"/>
                </a:solidFill>
              </a:rPr>
              <a:t>following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sl-SI" sz="3600" b="1" dirty="0" smtClean="0">
                <a:solidFill>
                  <a:srgbClr val="002060"/>
                </a:solidFill>
              </a:rPr>
              <a:t>independence referendum </a:t>
            </a:r>
            <a:r>
              <a:rPr lang="sl-SI" sz="3600" dirty="0" smtClean="0">
                <a:solidFill>
                  <a:srgbClr val="002060"/>
                </a:solidFill>
              </a:rPr>
              <a:t>on 23. December </a:t>
            </a:r>
            <a:r>
              <a:rPr lang="sl-SI" sz="3600" dirty="0">
                <a:solidFill>
                  <a:srgbClr val="002060"/>
                </a:solidFill>
              </a:rPr>
              <a:t>1990</a:t>
            </a:r>
            <a:r>
              <a:rPr lang="sl-SI" sz="3600" dirty="0" smtClean="0">
                <a:solidFill>
                  <a:srgbClr val="002060"/>
                </a:solidFill>
              </a:rPr>
              <a:t> (</a:t>
            </a:r>
            <a:r>
              <a:rPr lang="sl-SI" sz="3600" dirty="0" err="1" smtClean="0">
                <a:solidFill>
                  <a:srgbClr val="002060"/>
                </a:solidFill>
              </a:rPr>
              <a:t>participation</a:t>
            </a:r>
            <a:r>
              <a:rPr lang="sl-SI" sz="3600" dirty="0" smtClean="0">
                <a:solidFill>
                  <a:srgbClr val="002060"/>
                </a:solidFill>
              </a:rPr>
              <a:t> 93,4 %, </a:t>
            </a:r>
            <a:r>
              <a:rPr lang="sl-SI" sz="3600" dirty="0" err="1" smtClean="0">
                <a:solidFill>
                  <a:srgbClr val="002060"/>
                </a:solidFill>
              </a:rPr>
              <a:t>of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sl-SI" sz="3600" dirty="0" err="1" smtClean="0">
                <a:solidFill>
                  <a:srgbClr val="002060"/>
                </a:solidFill>
              </a:rPr>
              <a:t>them</a:t>
            </a:r>
            <a:r>
              <a:rPr lang="sl-SI" sz="3600" dirty="0" smtClean="0">
                <a:solidFill>
                  <a:srgbClr val="002060"/>
                </a:solidFill>
              </a:rPr>
              <a:t> 95 % </a:t>
            </a:r>
            <a:r>
              <a:rPr lang="sl-SI" sz="3600" dirty="0" err="1" smtClean="0">
                <a:solidFill>
                  <a:srgbClr val="002060"/>
                </a:solidFill>
              </a:rPr>
              <a:t>opted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sl-SI" sz="3600" dirty="0" err="1" smtClean="0">
                <a:solidFill>
                  <a:srgbClr val="002060"/>
                </a:solidFill>
              </a:rPr>
              <a:t>for</a:t>
            </a:r>
            <a:r>
              <a:rPr lang="sl-SI" sz="3600" dirty="0" smtClean="0">
                <a:solidFill>
                  <a:srgbClr val="002060"/>
                </a:solidFill>
              </a:rPr>
              <a:t> independence (88,5 % </a:t>
            </a:r>
            <a:r>
              <a:rPr lang="sl-SI" sz="3600" dirty="0" err="1" smtClean="0">
                <a:solidFill>
                  <a:srgbClr val="002060"/>
                </a:solidFill>
              </a:rPr>
              <a:t>of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sl-SI" sz="3600" dirty="0" err="1" smtClean="0">
                <a:solidFill>
                  <a:srgbClr val="002060"/>
                </a:solidFill>
              </a:rPr>
              <a:t>all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sl-SI" sz="3600" dirty="0" err="1" smtClean="0">
                <a:solidFill>
                  <a:srgbClr val="002060"/>
                </a:solidFill>
              </a:rPr>
              <a:t>eligible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sl-SI" sz="3600" dirty="0" err="1" smtClean="0">
                <a:solidFill>
                  <a:srgbClr val="002060"/>
                </a:solidFill>
              </a:rPr>
              <a:t>voters</a:t>
            </a:r>
            <a:r>
              <a:rPr lang="sl-SI" sz="3600" dirty="0" smtClean="0">
                <a:solidFill>
                  <a:srgbClr val="002060"/>
                </a:solidFill>
              </a:rPr>
              <a:t>)), „Ten-</a:t>
            </a:r>
            <a:r>
              <a:rPr lang="sl-SI" sz="3600" dirty="0" err="1" smtClean="0">
                <a:solidFill>
                  <a:srgbClr val="002060"/>
                </a:solidFill>
              </a:rPr>
              <a:t>day</a:t>
            </a:r>
            <a:r>
              <a:rPr lang="sl-SI" sz="3600" dirty="0" smtClean="0">
                <a:solidFill>
                  <a:srgbClr val="002060"/>
                </a:solidFill>
              </a:rPr>
              <a:t> </a:t>
            </a:r>
            <a:r>
              <a:rPr lang="sl-SI" sz="3600" dirty="0" err="1" smtClean="0">
                <a:solidFill>
                  <a:srgbClr val="002060"/>
                </a:solidFill>
              </a:rPr>
              <a:t>war</a:t>
            </a:r>
            <a:r>
              <a:rPr lang="sl-SI" sz="3600" dirty="0" smtClean="0">
                <a:solidFill>
                  <a:srgbClr val="002060"/>
                </a:solidFill>
              </a:rPr>
              <a:t>“, 1992 </a:t>
            </a:r>
            <a:r>
              <a:rPr lang="sl-SI" sz="3600" dirty="0" err="1" smtClean="0">
                <a:solidFill>
                  <a:srgbClr val="002060"/>
                </a:solidFill>
              </a:rPr>
              <a:t>joined</a:t>
            </a:r>
            <a:r>
              <a:rPr lang="sl-SI" sz="3600" dirty="0" smtClean="0">
                <a:solidFill>
                  <a:srgbClr val="002060"/>
                </a:solidFill>
              </a:rPr>
              <a:t> UN, 2004 </a:t>
            </a:r>
            <a:r>
              <a:rPr lang="sl-SI" sz="3600" dirty="0" err="1" smtClean="0">
                <a:solidFill>
                  <a:srgbClr val="002060"/>
                </a:solidFill>
              </a:rPr>
              <a:t>joined</a:t>
            </a:r>
            <a:r>
              <a:rPr lang="sl-SI" sz="3600" dirty="0" smtClean="0">
                <a:solidFill>
                  <a:srgbClr val="002060"/>
                </a:solidFill>
              </a:rPr>
              <a:t> EU</a:t>
            </a:r>
            <a:r>
              <a:rPr lang="sl-SI" sz="3600" dirty="0">
                <a:solidFill>
                  <a:srgbClr val="002060"/>
                </a:solidFill>
              </a:rPr>
              <a:t> </a:t>
            </a:r>
            <a:r>
              <a:rPr lang="sl-SI" sz="3600" dirty="0" err="1" smtClean="0">
                <a:solidFill>
                  <a:srgbClr val="002060"/>
                </a:solidFill>
              </a:rPr>
              <a:t>and</a:t>
            </a:r>
            <a:r>
              <a:rPr lang="sl-SI" sz="3600" dirty="0" smtClean="0">
                <a:solidFill>
                  <a:srgbClr val="002060"/>
                </a:solidFill>
              </a:rPr>
              <a:t> NATO.  </a:t>
            </a:r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 smtClean="0"/>
          </a:p>
          <a:p>
            <a:endParaRPr lang="sl-SI" sz="2400" dirty="0"/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0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Slovenian</a:t>
            </a:r>
            <a:r>
              <a:rPr lang="sl-SI" dirty="0" smtClean="0"/>
              <a:t> </a:t>
            </a:r>
            <a:r>
              <a:rPr lang="sl-SI" dirty="0" err="1" smtClean="0"/>
              <a:t>language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04000" y="1825624"/>
            <a:ext cx="9365486" cy="4732193"/>
          </a:xfrm>
        </p:spPr>
        <p:txBody>
          <a:bodyPr numCol="1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err="1" smtClean="0">
                <a:solidFill>
                  <a:srgbClr val="002060"/>
                </a:solidFill>
              </a:rPr>
              <a:t>Today</a:t>
            </a:r>
            <a:r>
              <a:rPr lang="sl-SI" sz="2400" dirty="0" smtClean="0">
                <a:solidFill>
                  <a:srgbClr val="002060"/>
                </a:solidFill>
              </a:rPr>
              <a:t>: </a:t>
            </a:r>
            <a:r>
              <a:rPr lang="sl-SI" sz="2400" dirty="0" err="1" smtClean="0">
                <a:solidFill>
                  <a:srgbClr val="002060"/>
                </a:solidFill>
              </a:rPr>
              <a:t>official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language</a:t>
            </a:r>
            <a:r>
              <a:rPr lang="sl-SI" sz="2400" dirty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of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Slovenia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>
                <a:solidFill>
                  <a:srgbClr val="002060"/>
                </a:solidFill>
              </a:rPr>
              <a:t>(</a:t>
            </a:r>
            <a:r>
              <a:rPr lang="sl-SI" sz="2400" dirty="0" err="1">
                <a:solidFill>
                  <a:srgbClr val="002060"/>
                </a:solidFill>
              </a:rPr>
              <a:t>first</a:t>
            </a:r>
            <a:r>
              <a:rPr lang="sl-SI" sz="2400" dirty="0">
                <a:solidFill>
                  <a:srgbClr val="002060"/>
                </a:solidFill>
              </a:rPr>
              <a:t> </a:t>
            </a:r>
            <a:r>
              <a:rPr lang="sl-SI" sz="2400" dirty="0" err="1">
                <a:solidFill>
                  <a:srgbClr val="002060"/>
                </a:solidFill>
              </a:rPr>
              <a:t>language</a:t>
            </a:r>
            <a:r>
              <a:rPr lang="sl-SI" sz="2400" dirty="0">
                <a:solidFill>
                  <a:srgbClr val="002060"/>
                </a:solidFill>
              </a:rPr>
              <a:t> </a:t>
            </a:r>
            <a:r>
              <a:rPr lang="sl-SI" sz="2400" dirty="0" err="1">
                <a:solidFill>
                  <a:srgbClr val="002060"/>
                </a:solidFill>
              </a:rPr>
              <a:t>for</a:t>
            </a:r>
            <a:r>
              <a:rPr lang="sl-SI" sz="2400" dirty="0">
                <a:solidFill>
                  <a:srgbClr val="002060"/>
                </a:solidFill>
              </a:rPr>
              <a:t> 88 </a:t>
            </a:r>
            <a:r>
              <a:rPr lang="sl-SI" sz="2400" dirty="0" smtClean="0">
                <a:solidFill>
                  <a:srgbClr val="002060"/>
                </a:solidFill>
              </a:rPr>
              <a:t>%), </a:t>
            </a:r>
            <a:r>
              <a:rPr lang="sl-SI" sz="2400" dirty="0" err="1" smtClean="0">
                <a:solidFill>
                  <a:srgbClr val="002060"/>
                </a:solidFill>
              </a:rPr>
              <a:t>along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with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>
                <a:solidFill>
                  <a:srgbClr val="002060"/>
                </a:solidFill>
              </a:rPr>
              <a:t>Hungarian</a:t>
            </a:r>
            <a:r>
              <a:rPr lang="sl-SI" sz="2400" dirty="0">
                <a:solidFill>
                  <a:srgbClr val="002060"/>
                </a:solidFill>
              </a:rPr>
              <a:t> </a:t>
            </a:r>
            <a:r>
              <a:rPr lang="sl-SI" sz="2400" dirty="0" err="1">
                <a:solidFill>
                  <a:srgbClr val="002060"/>
                </a:solidFill>
              </a:rPr>
              <a:t>and</a:t>
            </a:r>
            <a:r>
              <a:rPr lang="sl-SI" sz="2400" dirty="0">
                <a:solidFill>
                  <a:srgbClr val="002060"/>
                </a:solidFill>
              </a:rPr>
              <a:t> </a:t>
            </a:r>
            <a:r>
              <a:rPr lang="sl-SI" sz="2400" dirty="0" err="1">
                <a:solidFill>
                  <a:srgbClr val="002060"/>
                </a:solidFill>
              </a:rPr>
              <a:t>Italian</a:t>
            </a:r>
            <a:r>
              <a:rPr lang="en-US" sz="2400" dirty="0">
                <a:solidFill>
                  <a:srgbClr val="002060"/>
                </a:solidFill>
              </a:rPr>
              <a:t> in their</a:t>
            </a:r>
            <a:r>
              <a:rPr lang="sl-SI" sz="2400" dirty="0">
                <a:solidFill>
                  <a:srgbClr val="002060"/>
                </a:solidFill>
              </a:rPr>
              <a:t> </a:t>
            </a:r>
            <a:r>
              <a:rPr lang="sl-SI" sz="2400" dirty="0" err="1">
                <a:solidFill>
                  <a:srgbClr val="002060"/>
                </a:solidFill>
              </a:rPr>
              <a:t>residential</a:t>
            </a:r>
            <a:r>
              <a:rPr lang="sl-SI" sz="2400" dirty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municipalities</a:t>
            </a:r>
            <a:r>
              <a:rPr lang="sl-SI" sz="2400" dirty="0" smtClean="0">
                <a:solidFill>
                  <a:srgbClr val="002060"/>
                </a:solidFill>
              </a:rPr>
              <a:t> + </a:t>
            </a:r>
            <a:r>
              <a:rPr lang="sl-SI" sz="2400" dirty="0" err="1" smtClean="0">
                <a:solidFill>
                  <a:srgbClr val="002060"/>
                </a:solidFill>
              </a:rPr>
              <a:t>official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language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of</a:t>
            </a:r>
            <a:r>
              <a:rPr lang="sl-SI" sz="2400" dirty="0" smtClean="0">
                <a:solidFill>
                  <a:srgbClr val="002060"/>
                </a:solidFill>
              </a:rPr>
              <a:t> EU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err="1" smtClean="0">
                <a:solidFill>
                  <a:srgbClr val="002060"/>
                </a:solidFill>
              </a:rPr>
              <a:t>South-slavic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language</a:t>
            </a:r>
            <a:endParaRPr lang="sl-SI" sz="24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err="1">
                <a:solidFill>
                  <a:srgbClr val="002060"/>
                </a:solidFill>
              </a:rPr>
              <a:t>a</a:t>
            </a:r>
            <a:r>
              <a:rPr lang="sl-SI" sz="2400" dirty="0" err="1" smtClean="0">
                <a:solidFill>
                  <a:srgbClr val="002060"/>
                </a:solidFill>
              </a:rPr>
              <a:t>pprox</a:t>
            </a:r>
            <a:r>
              <a:rPr lang="sl-SI" sz="2400" dirty="0" smtClean="0">
                <a:solidFill>
                  <a:srgbClr val="002060"/>
                </a:solidFill>
              </a:rPr>
              <a:t>. 1000: </a:t>
            </a:r>
            <a:r>
              <a:rPr lang="en-US" sz="2400" dirty="0" err="1" smtClean="0">
                <a:solidFill>
                  <a:srgbClr val="002060"/>
                </a:solidFill>
              </a:rPr>
              <a:t>Freising</a:t>
            </a:r>
            <a:r>
              <a:rPr lang="en-US" sz="2400" dirty="0" smtClean="0">
                <a:solidFill>
                  <a:srgbClr val="002060"/>
                </a:solidFill>
              </a:rPr>
              <a:t> manuscripts</a:t>
            </a:r>
            <a:r>
              <a:rPr lang="sl-SI" sz="2400" dirty="0" smtClean="0">
                <a:solidFill>
                  <a:srgbClr val="002060"/>
                </a:solidFill>
              </a:rPr>
              <a:t>: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the oldest </a:t>
            </a:r>
            <a:r>
              <a:rPr lang="en-US" sz="2400" dirty="0" smtClean="0">
                <a:solidFill>
                  <a:srgbClr val="002060"/>
                </a:solidFill>
              </a:rPr>
              <a:t>texts </a:t>
            </a:r>
            <a:r>
              <a:rPr lang="en-US" sz="2400" dirty="0">
                <a:solidFill>
                  <a:srgbClr val="002060"/>
                </a:solidFill>
              </a:rPr>
              <a:t>in </a:t>
            </a:r>
            <a:r>
              <a:rPr lang="en-US" sz="2400" dirty="0" smtClean="0">
                <a:solidFill>
                  <a:srgbClr val="002060"/>
                </a:solidFill>
              </a:rPr>
              <a:t>Slovenian </a:t>
            </a:r>
            <a:r>
              <a:rPr lang="en-US" sz="2400" dirty="0">
                <a:solidFill>
                  <a:srgbClr val="002060"/>
                </a:solidFill>
              </a:rPr>
              <a:t>and the first Latin-script continuous text in </a:t>
            </a:r>
            <a:r>
              <a:rPr lang="sl-SI" sz="2400" dirty="0" err="1" smtClean="0">
                <a:solidFill>
                  <a:srgbClr val="002060"/>
                </a:solidFill>
              </a:rPr>
              <a:t>any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Slavic language. </a:t>
            </a:r>
            <a:endParaRPr lang="sl-SI" sz="24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rgbClr val="002060"/>
                </a:solidFill>
              </a:rPr>
              <a:t>1551: </a:t>
            </a:r>
            <a:r>
              <a:rPr lang="sl-SI" sz="2400" dirty="0" err="1" smtClean="0">
                <a:solidFill>
                  <a:srgbClr val="002060"/>
                </a:solidFill>
              </a:rPr>
              <a:t>first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book</a:t>
            </a:r>
            <a:r>
              <a:rPr lang="sl-SI" sz="2400" dirty="0" smtClean="0">
                <a:solidFill>
                  <a:srgbClr val="002060"/>
                </a:solidFill>
              </a:rPr>
              <a:t> in </a:t>
            </a:r>
            <a:r>
              <a:rPr lang="sl-SI" sz="2400" dirty="0" err="1">
                <a:solidFill>
                  <a:srgbClr val="002060"/>
                </a:solidFill>
              </a:rPr>
              <a:t>S</a:t>
            </a:r>
            <a:r>
              <a:rPr lang="sl-SI" sz="2400" dirty="0" err="1" smtClean="0">
                <a:solidFill>
                  <a:srgbClr val="002060"/>
                </a:solidFill>
              </a:rPr>
              <a:t>lovenian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>
                <a:solidFill>
                  <a:srgbClr val="002060"/>
                </a:solidFill>
              </a:rPr>
              <a:t>(</a:t>
            </a:r>
            <a:r>
              <a:rPr lang="sl-SI" sz="2400" i="1" dirty="0" err="1">
                <a:solidFill>
                  <a:srgbClr val="002060"/>
                </a:solidFill>
              </a:rPr>
              <a:t>Catechismus</a:t>
            </a:r>
            <a:r>
              <a:rPr lang="sl-SI" sz="2400" i="1" dirty="0">
                <a:solidFill>
                  <a:srgbClr val="002060"/>
                </a:solidFill>
              </a:rPr>
              <a:t> </a:t>
            </a:r>
            <a:r>
              <a:rPr lang="sl-SI" sz="2400" i="1" dirty="0" err="1">
                <a:solidFill>
                  <a:srgbClr val="002060"/>
                </a:solidFill>
              </a:rPr>
              <a:t>and</a:t>
            </a:r>
            <a:r>
              <a:rPr lang="sl-SI" sz="2400" i="1" dirty="0">
                <a:solidFill>
                  <a:srgbClr val="002060"/>
                </a:solidFill>
              </a:rPr>
              <a:t> </a:t>
            </a:r>
            <a:r>
              <a:rPr lang="sl-SI" sz="2400" i="1" dirty="0" err="1" smtClean="0">
                <a:solidFill>
                  <a:srgbClr val="002060"/>
                </a:solidFill>
              </a:rPr>
              <a:t>Abecedarium</a:t>
            </a:r>
            <a:r>
              <a:rPr lang="sl-SI" sz="2400" i="1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by</a:t>
            </a:r>
            <a:r>
              <a:rPr lang="sl-SI" sz="2400" dirty="0" smtClean="0">
                <a:solidFill>
                  <a:srgbClr val="002060"/>
                </a:solidFill>
              </a:rPr>
              <a:t> protestant </a:t>
            </a:r>
            <a:r>
              <a:rPr lang="en-US" sz="2400" dirty="0" err="1" smtClean="0">
                <a:solidFill>
                  <a:srgbClr val="002060"/>
                </a:solidFill>
              </a:rPr>
              <a:t>Primož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Trubar</a:t>
            </a:r>
            <a:r>
              <a:rPr lang="sl-SI" sz="2400" dirty="0" smtClean="0">
                <a:solidFill>
                  <a:srgbClr val="002060"/>
                </a:solidFill>
              </a:rPr>
              <a:t>), 1584: </a:t>
            </a:r>
            <a:r>
              <a:rPr lang="sl-SI" sz="2400" dirty="0" err="1" smtClean="0">
                <a:solidFill>
                  <a:srgbClr val="002060"/>
                </a:solidFill>
              </a:rPr>
              <a:t>first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>
                <a:solidFill>
                  <a:srgbClr val="002060"/>
                </a:solidFill>
              </a:rPr>
              <a:t>G</a:t>
            </a:r>
            <a:r>
              <a:rPr lang="sl-SI" sz="2400" dirty="0" err="1" smtClean="0">
                <a:solidFill>
                  <a:srgbClr val="002060"/>
                </a:solidFill>
              </a:rPr>
              <a:t>rammar</a:t>
            </a:r>
            <a:r>
              <a:rPr lang="sl-SI" sz="2400" dirty="0" smtClean="0">
                <a:solidFill>
                  <a:srgbClr val="002060"/>
                </a:solidFill>
              </a:rPr>
              <a:t> (</a:t>
            </a:r>
            <a:r>
              <a:rPr lang="sl-SI" sz="2400" dirty="0" err="1" smtClean="0">
                <a:solidFill>
                  <a:srgbClr val="002060"/>
                </a:solidFill>
              </a:rPr>
              <a:t>by</a:t>
            </a:r>
            <a:r>
              <a:rPr lang="sl-SI" sz="2400" dirty="0" smtClean="0">
                <a:solidFill>
                  <a:srgbClr val="002060"/>
                </a:solidFill>
              </a:rPr>
              <a:t> Adam </a:t>
            </a:r>
            <a:r>
              <a:rPr lang="sl-SI" sz="2400" dirty="0">
                <a:solidFill>
                  <a:srgbClr val="002060"/>
                </a:solidFill>
              </a:rPr>
              <a:t>B</a:t>
            </a:r>
            <a:r>
              <a:rPr lang="sl-SI" sz="2400" dirty="0" smtClean="0">
                <a:solidFill>
                  <a:srgbClr val="002060"/>
                </a:solidFill>
              </a:rPr>
              <a:t>ohorič)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rgbClr val="002060"/>
                </a:solidFill>
              </a:rPr>
              <a:t>1851: </a:t>
            </a:r>
            <a:r>
              <a:rPr lang="sl-SI" sz="2400" dirty="0" err="1" smtClean="0">
                <a:solidFill>
                  <a:srgbClr val="002060"/>
                </a:solidFill>
              </a:rPr>
              <a:t>standardization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of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Slovenian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languge</a:t>
            </a:r>
            <a:r>
              <a:rPr lang="sl-SI" sz="2400" dirty="0" smtClean="0">
                <a:solidFill>
                  <a:srgbClr val="002060"/>
                </a:solidFill>
              </a:rPr>
              <a:t> (</a:t>
            </a:r>
            <a:r>
              <a:rPr lang="sl-SI" sz="2400" dirty="0" err="1" smtClean="0">
                <a:solidFill>
                  <a:srgbClr val="002060"/>
                </a:solidFill>
              </a:rPr>
              <a:t>based</a:t>
            </a:r>
            <a:r>
              <a:rPr lang="sl-SI" sz="2400" dirty="0" smtClean="0">
                <a:solidFill>
                  <a:srgbClr val="002060"/>
                </a:solidFill>
              </a:rPr>
              <a:t> on </a:t>
            </a:r>
            <a:r>
              <a:rPr lang="sl-SI" sz="2400" dirty="0" err="1" smtClean="0">
                <a:solidFill>
                  <a:srgbClr val="002060"/>
                </a:solidFill>
              </a:rPr>
              <a:t>different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dialects</a:t>
            </a:r>
            <a:r>
              <a:rPr lang="sl-SI" sz="2400" dirty="0" smtClean="0">
                <a:solidFill>
                  <a:srgbClr val="002060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err="1" smtClean="0">
                <a:solidFill>
                  <a:srgbClr val="002060"/>
                </a:solidFill>
              </a:rPr>
              <a:t>Dialects</a:t>
            </a:r>
            <a:r>
              <a:rPr lang="sl-SI" sz="2400" dirty="0" smtClean="0">
                <a:solidFill>
                  <a:srgbClr val="002060"/>
                </a:solidFill>
              </a:rPr>
              <a:t>: more </a:t>
            </a:r>
            <a:r>
              <a:rPr lang="sl-SI" sz="2400" dirty="0" err="1">
                <a:solidFill>
                  <a:srgbClr val="002060"/>
                </a:solidFill>
              </a:rPr>
              <a:t>than</a:t>
            </a:r>
            <a:r>
              <a:rPr lang="sl-SI" sz="2400" dirty="0">
                <a:solidFill>
                  <a:srgbClr val="002060"/>
                </a:solidFill>
              </a:rPr>
              <a:t> 40, 7 </a:t>
            </a:r>
            <a:r>
              <a:rPr lang="sl-SI" sz="2400" dirty="0" err="1">
                <a:solidFill>
                  <a:srgbClr val="002060"/>
                </a:solidFill>
              </a:rPr>
              <a:t>main</a:t>
            </a:r>
            <a:r>
              <a:rPr lang="sl-SI" sz="2400" dirty="0">
                <a:solidFill>
                  <a:srgbClr val="002060"/>
                </a:solidFill>
              </a:rPr>
              <a:t> </a:t>
            </a:r>
            <a:r>
              <a:rPr lang="sl-SI" sz="2400" dirty="0" err="1">
                <a:solidFill>
                  <a:srgbClr val="002060"/>
                </a:solidFill>
              </a:rPr>
              <a:t>groups</a:t>
            </a:r>
            <a:r>
              <a:rPr lang="sl-SI" sz="2400" dirty="0">
                <a:solidFill>
                  <a:srgbClr val="002060"/>
                </a:solidFill>
              </a:rPr>
              <a:t> </a:t>
            </a:r>
            <a:endParaRPr lang="sl-SI" sz="24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err="1" smtClean="0">
                <a:solidFill>
                  <a:srgbClr val="002060"/>
                </a:solidFill>
              </a:rPr>
              <a:t>Curiosity</a:t>
            </a:r>
            <a:r>
              <a:rPr lang="sl-SI" sz="2400" dirty="0" smtClean="0">
                <a:solidFill>
                  <a:srgbClr val="002060"/>
                </a:solidFill>
              </a:rPr>
              <a:t>: dual </a:t>
            </a:r>
            <a:r>
              <a:rPr lang="sl-SI" sz="2400" dirty="0" err="1" smtClean="0">
                <a:solidFill>
                  <a:srgbClr val="002060"/>
                </a:solidFill>
              </a:rPr>
              <a:t>grammatical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number</a:t>
            </a:r>
            <a:endParaRPr lang="sl-SI" sz="2400" dirty="0">
              <a:solidFill>
                <a:srgbClr val="002060"/>
              </a:solidFill>
            </a:endParaRPr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>
              <a:solidFill>
                <a:srgbClr val="002060"/>
              </a:solidFill>
            </a:endParaRP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573" y="4749341"/>
            <a:ext cx="2606100" cy="18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1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600" dirty="0" err="1">
                <a:solidFill>
                  <a:srgbClr val="002060"/>
                </a:solidFill>
              </a:rPr>
              <a:t>Terminological</a:t>
            </a:r>
            <a:r>
              <a:rPr lang="sl-SI" sz="3600" dirty="0">
                <a:solidFill>
                  <a:srgbClr val="002060"/>
                </a:solidFill>
              </a:rPr>
              <a:t> </a:t>
            </a:r>
            <a:r>
              <a:rPr lang="sl-SI" sz="3600" dirty="0" err="1">
                <a:solidFill>
                  <a:srgbClr val="002060"/>
                </a:solidFill>
              </a:rPr>
              <a:t>work</a:t>
            </a:r>
            <a:r>
              <a:rPr lang="sl-SI" sz="3600" dirty="0">
                <a:solidFill>
                  <a:srgbClr val="002060"/>
                </a:solidFill>
              </a:rPr>
              <a:t> in </a:t>
            </a:r>
            <a:r>
              <a:rPr lang="sl-SI" sz="3600" dirty="0" err="1">
                <a:solidFill>
                  <a:srgbClr val="002060"/>
                </a:solidFill>
              </a:rPr>
              <a:t>Slovenia</a:t>
            </a:r>
            <a:endParaRPr lang="sl-SI" dirty="0">
              <a:solidFill>
                <a:srgbClr val="00206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04000" y="1825625"/>
            <a:ext cx="9365486" cy="4351338"/>
          </a:xfrm>
        </p:spPr>
        <p:txBody>
          <a:bodyPr numCol="1">
            <a:normAutofit fontScale="92500"/>
          </a:bodyPr>
          <a:lstStyle/>
          <a:p>
            <a:pPr>
              <a:buSzPts val="3200"/>
            </a:pPr>
            <a:r>
              <a:rPr lang="sl-SI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lmost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</a:rPr>
              <a:t>200 terminological dictionaries published in the last 20 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years</a:t>
            </a:r>
            <a:r>
              <a:rPr lang="sl-SI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buSzPts val="3200"/>
            </a:pPr>
            <a:endParaRPr lang="sl-SI" sz="28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buSzPts val="3200"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</a:rPr>
              <a:t>Terminology collections for different purposes: </a:t>
            </a:r>
            <a:endParaRPr lang="sl-SI" sz="28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buSzPts val="3200"/>
              <a:buFont typeface="Arial" panose="020B0604020202020204" pitchFamily="34" charset="0"/>
              <a:buChar char="•"/>
            </a:pPr>
            <a:endParaRPr lang="sl-SI" sz="11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i="1" dirty="0" err="1">
                <a:solidFill>
                  <a:srgbClr val="002060"/>
                </a:solidFill>
              </a:rPr>
              <a:t>Terminologišče</a:t>
            </a:r>
            <a:r>
              <a:rPr lang="sl-SI" sz="2400" dirty="0">
                <a:solidFill>
                  <a:srgbClr val="002060"/>
                </a:solidFill>
              </a:rPr>
              <a:t> (</a:t>
            </a:r>
            <a:r>
              <a:rPr lang="sl-SI" sz="2400" dirty="0">
                <a:solidFill>
                  <a:srgbClr val="002060"/>
                </a:solidFill>
                <a:hlinkClick r:id="rId2"/>
              </a:rPr>
              <a:t>https://isjfr.zrc-sazu.si/sl/terminologisce</a:t>
            </a:r>
            <a:r>
              <a:rPr lang="sl-SI" sz="2400" dirty="0" smtClean="0">
                <a:solidFill>
                  <a:srgbClr val="002060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sz="24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i="1" dirty="0" err="1">
                <a:solidFill>
                  <a:srgbClr val="002060"/>
                </a:solidFill>
              </a:rPr>
              <a:t>Termania</a:t>
            </a:r>
            <a:r>
              <a:rPr lang="sl-SI" sz="2400" dirty="0">
                <a:solidFill>
                  <a:srgbClr val="002060"/>
                </a:solidFill>
              </a:rPr>
              <a:t> (</a:t>
            </a:r>
            <a:r>
              <a:rPr lang="sl-SI" sz="2400" dirty="0">
                <a:solidFill>
                  <a:srgbClr val="002060"/>
                </a:solidFill>
                <a:hlinkClick r:id="rId3"/>
              </a:rPr>
              <a:t>https://</a:t>
            </a:r>
            <a:r>
              <a:rPr lang="sl-SI" sz="2400" dirty="0" smtClean="0">
                <a:solidFill>
                  <a:srgbClr val="002060"/>
                </a:solidFill>
                <a:hlinkClick r:id="rId3"/>
              </a:rPr>
              <a:t>www.termania.net</a:t>
            </a:r>
            <a:r>
              <a:rPr lang="sl-SI" sz="2400" dirty="0" smtClean="0">
                <a:solidFill>
                  <a:srgbClr val="002060"/>
                </a:solidFill>
              </a:rPr>
              <a:t>) </a:t>
            </a:r>
          </a:p>
          <a:p>
            <a:endParaRPr lang="sl-SI" sz="24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i="1" dirty="0" err="1">
                <a:solidFill>
                  <a:srgbClr val="002060"/>
                </a:solidFill>
              </a:rPr>
              <a:t>Evroterm</a:t>
            </a:r>
            <a:r>
              <a:rPr lang="sl-SI" sz="2400" dirty="0">
                <a:solidFill>
                  <a:srgbClr val="002060"/>
                </a:solidFill>
              </a:rPr>
              <a:t> (</a:t>
            </a:r>
            <a:r>
              <a:rPr lang="sl-SI" sz="2400" dirty="0">
                <a:solidFill>
                  <a:srgbClr val="002060"/>
                </a:solidFill>
                <a:hlinkClick r:id="rId4"/>
              </a:rPr>
              <a:t>https://evroterm.vlada.si</a:t>
            </a:r>
            <a:r>
              <a:rPr lang="sl-SI" sz="2400" dirty="0" smtClean="0">
                <a:solidFill>
                  <a:srgbClr val="002060"/>
                </a:solidFill>
                <a:hlinkClick r:id="rId4"/>
              </a:rPr>
              <a:t>/</a:t>
            </a:r>
            <a:r>
              <a:rPr lang="sl-SI" sz="2400" dirty="0" smtClean="0">
                <a:solidFill>
                  <a:srgbClr val="002060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sz="24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i="1" dirty="0">
                <a:solidFill>
                  <a:srgbClr val="002060"/>
                </a:solidFill>
              </a:rPr>
              <a:t>IATE </a:t>
            </a:r>
            <a:r>
              <a:rPr lang="sl-SI" sz="2400" dirty="0">
                <a:solidFill>
                  <a:srgbClr val="002060"/>
                </a:solidFill>
              </a:rPr>
              <a:t>(</a:t>
            </a:r>
            <a:r>
              <a:rPr lang="sl-SI" sz="2400" dirty="0">
                <a:solidFill>
                  <a:srgbClr val="002060"/>
                </a:solidFill>
                <a:hlinkClick r:id="rId5"/>
              </a:rPr>
              <a:t>https://</a:t>
            </a:r>
            <a:r>
              <a:rPr lang="sl-SI" sz="2400" dirty="0" smtClean="0">
                <a:solidFill>
                  <a:srgbClr val="002060"/>
                </a:solidFill>
                <a:hlinkClick r:id="rId5"/>
              </a:rPr>
              <a:t>iate.europa.eu</a:t>
            </a:r>
            <a:r>
              <a:rPr lang="sl-SI" sz="2400" dirty="0" smtClean="0">
                <a:solidFill>
                  <a:srgbClr val="002060"/>
                </a:solidFill>
              </a:rPr>
              <a:t>)</a:t>
            </a:r>
            <a:endParaRPr lang="sl-SI" sz="2400" dirty="0">
              <a:solidFill>
                <a:srgbClr val="002060"/>
              </a:solidFill>
            </a:endParaRPr>
          </a:p>
          <a:p>
            <a:endParaRPr lang="sl-SI" sz="2400" dirty="0" smtClean="0"/>
          </a:p>
          <a:p>
            <a:endParaRPr lang="sl-SI" sz="2400" dirty="0"/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1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Slovene in a Digital </a:t>
            </a:r>
            <a:r>
              <a:rPr lang="en-US" dirty="0" smtClean="0"/>
              <a:t>Environment</a:t>
            </a:r>
            <a:r>
              <a:rPr lang="sl-SI" dirty="0" smtClean="0"/>
              <a:t> (DSDE </a:t>
            </a:r>
            <a:r>
              <a:rPr lang="sl-SI" dirty="0" err="1" smtClean="0"/>
              <a:t>project</a:t>
            </a:r>
            <a:r>
              <a:rPr lang="sl-SI" dirty="0" smtClean="0"/>
              <a:t>), 2020–2023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221059" y="1825625"/>
            <a:ext cx="9365486" cy="4796848"/>
          </a:xfrm>
        </p:spPr>
        <p:txBody>
          <a:bodyPr numCol="1">
            <a:normAutofit fontScale="85000" lnSpcReduction="10000"/>
          </a:bodyPr>
          <a:lstStyle/>
          <a:p>
            <a:r>
              <a:rPr lang="sl-SI" sz="2400" dirty="0" smtClean="0">
                <a:solidFill>
                  <a:srgbClr val="002060"/>
                </a:solidFill>
              </a:rPr>
              <a:t>„</a:t>
            </a:r>
            <a:r>
              <a:rPr lang="en-US" sz="2400" dirty="0" smtClean="0">
                <a:solidFill>
                  <a:srgbClr val="002060"/>
                </a:solidFill>
              </a:rPr>
              <a:t>The </a:t>
            </a:r>
            <a:r>
              <a:rPr lang="en-US" sz="2400" dirty="0">
                <a:solidFill>
                  <a:srgbClr val="002060"/>
                </a:solidFill>
              </a:rPr>
              <a:t>development of language technologies is crucial for the survival of a language in the digital age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r>
              <a:rPr lang="sl-SI" sz="2400" dirty="0" smtClean="0">
                <a:solidFill>
                  <a:srgbClr val="002060"/>
                </a:solidFill>
              </a:rPr>
              <a:t>“</a:t>
            </a:r>
          </a:p>
          <a:p>
            <a:r>
              <a:rPr lang="sl-SI" sz="2400" dirty="0" smtClean="0">
                <a:solidFill>
                  <a:srgbClr val="002060"/>
                </a:solidFill>
              </a:rPr>
              <a:t>5 </a:t>
            </a:r>
            <a:r>
              <a:rPr lang="sl-SI" sz="2400" dirty="0" err="1" smtClean="0">
                <a:solidFill>
                  <a:srgbClr val="002060"/>
                </a:solidFill>
              </a:rPr>
              <a:t>working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packages</a:t>
            </a:r>
            <a:r>
              <a:rPr lang="sl-SI" sz="2400" dirty="0" smtClean="0">
                <a:solidFill>
                  <a:srgbClr val="002060"/>
                </a:solidFill>
              </a:rPr>
              <a:t>: </a:t>
            </a:r>
            <a:r>
              <a:rPr lang="sl-SI" sz="2400" dirty="0" err="1" smtClean="0">
                <a:solidFill>
                  <a:srgbClr val="002060"/>
                </a:solidFill>
              </a:rPr>
              <a:t>language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resources</a:t>
            </a:r>
            <a:r>
              <a:rPr lang="sl-SI" sz="2400" dirty="0" smtClean="0">
                <a:solidFill>
                  <a:srgbClr val="002060"/>
                </a:solidFill>
              </a:rPr>
              <a:t>, </a:t>
            </a:r>
            <a:r>
              <a:rPr lang="sl-SI" sz="2400" dirty="0" err="1" smtClean="0">
                <a:solidFill>
                  <a:srgbClr val="002060"/>
                </a:solidFill>
              </a:rPr>
              <a:t>speech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technologies</a:t>
            </a:r>
            <a:r>
              <a:rPr lang="sl-SI" sz="2400" dirty="0" smtClean="0">
                <a:solidFill>
                  <a:srgbClr val="002060"/>
                </a:solidFill>
              </a:rPr>
              <a:t>, </a:t>
            </a:r>
            <a:r>
              <a:rPr lang="sl-SI" sz="2400" dirty="0" err="1" smtClean="0">
                <a:solidFill>
                  <a:srgbClr val="002060"/>
                </a:solidFill>
              </a:rPr>
              <a:t>semantic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resources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and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technologies</a:t>
            </a:r>
            <a:r>
              <a:rPr lang="sl-SI" sz="2400" dirty="0" smtClean="0">
                <a:solidFill>
                  <a:srgbClr val="002060"/>
                </a:solidFill>
              </a:rPr>
              <a:t>, </a:t>
            </a:r>
            <a:r>
              <a:rPr lang="sl-SI" sz="2400" dirty="0" err="1" smtClean="0">
                <a:solidFill>
                  <a:srgbClr val="002060"/>
                </a:solidFill>
              </a:rPr>
              <a:t>machine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translation</a:t>
            </a:r>
            <a:r>
              <a:rPr lang="sl-SI" sz="2400" dirty="0" smtClean="0">
                <a:solidFill>
                  <a:srgbClr val="002060"/>
                </a:solidFill>
              </a:rPr>
              <a:t>, </a:t>
            </a:r>
            <a:r>
              <a:rPr lang="sl-SI" sz="2400" u="sng" dirty="0" err="1" smtClean="0">
                <a:solidFill>
                  <a:srgbClr val="002060"/>
                </a:solidFill>
              </a:rPr>
              <a:t>terminology</a:t>
            </a:r>
            <a:r>
              <a:rPr lang="sl-SI" sz="2400" u="sng" dirty="0" smtClean="0">
                <a:solidFill>
                  <a:srgbClr val="002060"/>
                </a:solidFill>
              </a:rPr>
              <a:t> portal</a:t>
            </a:r>
          </a:p>
          <a:p>
            <a:r>
              <a:rPr lang="sl-SI" sz="2400" dirty="0" err="1" smtClean="0">
                <a:solidFill>
                  <a:srgbClr val="002060"/>
                </a:solidFill>
              </a:rPr>
              <a:t>Terminology</a:t>
            </a:r>
            <a:r>
              <a:rPr lang="sl-SI" sz="2400" dirty="0" smtClean="0">
                <a:solidFill>
                  <a:srgbClr val="002060"/>
                </a:solidFill>
              </a:rPr>
              <a:t> portal: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>
                <a:solidFill>
                  <a:srgbClr val="0070C0"/>
                </a:solidFill>
              </a:rPr>
              <a:t>An </a:t>
            </a:r>
            <a:r>
              <a:rPr lang="sl-SI" sz="2400" b="1" dirty="0" err="1" smtClean="0">
                <a:solidFill>
                  <a:srgbClr val="0070C0"/>
                </a:solidFill>
              </a:rPr>
              <a:t>aggregating</a:t>
            </a:r>
            <a:r>
              <a:rPr lang="sl-SI" sz="2400" b="1" dirty="0" smtClean="0">
                <a:solidFill>
                  <a:srgbClr val="0070C0"/>
                </a:solidFill>
              </a:rPr>
              <a:t> s</a:t>
            </a:r>
            <a:r>
              <a:rPr lang="en-US" sz="2400" b="1" dirty="0" err="1" smtClean="0">
                <a:solidFill>
                  <a:srgbClr val="0070C0"/>
                </a:solidFill>
              </a:rPr>
              <a:t>earch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engine </a:t>
            </a:r>
            <a:r>
              <a:rPr lang="en-US" sz="2400" dirty="0" smtClean="0">
                <a:solidFill>
                  <a:srgbClr val="002060"/>
                </a:solidFill>
              </a:rPr>
              <a:t>for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the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existing Slovene terminology </a:t>
            </a:r>
            <a:r>
              <a:rPr lang="en-US" sz="2400" dirty="0" smtClean="0">
                <a:solidFill>
                  <a:srgbClr val="002060"/>
                </a:solidFill>
              </a:rPr>
              <a:t>resources</a:t>
            </a:r>
            <a:r>
              <a:rPr lang="sl-SI" sz="2400" dirty="0" smtClean="0">
                <a:solidFill>
                  <a:srgbClr val="002060"/>
                </a:solidFill>
              </a:rPr>
              <a:t> (</a:t>
            </a:r>
            <a:r>
              <a:rPr lang="sl-SI" sz="2400" dirty="0" err="1">
                <a:solidFill>
                  <a:srgbClr val="002060"/>
                </a:solidFill>
              </a:rPr>
              <a:t>T</a:t>
            </a:r>
            <a:r>
              <a:rPr lang="sl-SI" sz="2400" dirty="0" err="1" smtClean="0">
                <a:solidFill>
                  <a:srgbClr val="002060"/>
                </a:solidFill>
              </a:rPr>
              <a:t>erminologišče</a:t>
            </a:r>
            <a:r>
              <a:rPr lang="sl-SI" sz="2400" dirty="0" smtClean="0">
                <a:solidFill>
                  <a:srgbClr val="002060"/>
                </a:solidFill>
              </a:rPr>
              <a:t>, </a:t>
            </a:r>
            <a:r>
              <a:rPr lang="sl-SI" sz="2400" dirty="0" err="1" smtClean="0">
                <a:solidFill>
                  <a:srgbClr val="002060"/>
                </a:solidFill>
              </a:rPr>
              <a:t>Termania</a:t>
            </a:r>
            <a:r>
              <a:rPr lang="sl-SI" sz="2400" dirty="0" smtClean="0">
                <a:solidFill>
                  <a:srgbClr val="002060"/>
                </a:solidFill>
              </a:rPr>
              <a:t>)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and all resources that will be developed </a:t>
            </a:r>
            <a:r>
              <a:rPr lang="sl-SI" sz="2400" dirty="0" err="1" smtClean="0">
                <a:solidFill>
                  <a:srgbClr val="002060"/>
                </a:solidFill>
              </a:rPr>
              <a:t>with</a:t>
            </a:r>
            <a:r>
              <a:rPr lang="en-US" sz="2400" dirty="0" smtClean="0">
                <a:solidFill>
                  <a:srgbClr val="002060"/>
                </a:solidFill>
              </a:rPr>
              <a:t>in </a:t>
            </a:r>
            <a:r>
              <a:rPr lang="en-US" sz="2400" dirty="0">
                <a:solidFill>
                  <a:srgbClr val="002060"/>
                </a:solidFill>
              </a:rPr>
              <a:t>the project framework.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0070C0"/>
                </a:solidFill>
              </a:rPr>
              <a:t>A</a:t>
            </a:r>
            <a:r>
              <a:rPr lang="en-US" sz="2400" b="1" dirty="0">
                <a:solidFill>
                  <a:srgbClr val="0070C0"/>
                </a:solidFill>
              </a:rPr>
              <a:t>n editor </a:t>
            </a:r>
            <a:r>
              <a:rPr lang="en-US" sz="2400" dirty="0">
                <a:solidFill>
                  <a:srgbClr val="002060"/>
                </a:solidFill>
              </a:rPr>
              <a:t>for terminological resource creation and accompanying guidelines and instructions, which will allow any user to create their own resources</a:t>
            </a:r>
            <a:r>
              <a:rPr lang="sl-SI" sz="2400" dirty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>
                <a:solidFill>
                  <a:srgbClr val="0070C0"/>
                </a:solidFill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tool </a:t>
            </a:r>
            <a:r>
              <a:rPr lang="en-US" sz="2400" dirty="0">
                <a:solidFill>
                  <a:srgbClr val="002060"/>
                </a:solidFill>
              </a:rPr>
              <a:t>for </a:t>
            </a:r>
            <a:r>
              <a:rPr lang="en-US" sz="2400" dirty="0" smtClean="0">
                <a:solidFill>
                  <a:srgbClr val="002060"/>
                </a:solidFill>
              </a:rPr>
              <a:t>term </a:t>
            </a:r>
            <a:r>
              <a:rPr lang="en-US" sz="2400" dirty="0">
                <a:solidFill>
                  <a:srgbClr val="002060"/>
                </a:solidFill>
              </a:rPr>
              <a:t>extraction from standard written texts. It will be possible to import this tool into </a:t>
            </a:r>
            <a:r>
              <a:rPr lang="sl-SI" sz="2400" dirty="0" err="1" smtClean="0">
                <a:solidFill>
                  <a:srgbClr val="002060"/>
                </a:solidFill>
              </a:rPr>
              <a:t>the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editor and use it to create a terminological </a:t>
            </a:r>
            <a:r>
              <a:rPr lang="en-US" sz="2400" dirty="0" smtClean="0">
                <a:solidFill>
                  <a:srgbClr val="002060"/>
                </a:solidFill>
              </a:rPr>
              <a:t>resource</a:t>
            </a:r>
            <a:r>
              <a:rPr lang="sl-SI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>
                <a:solidFill>
                  <a:srgbClr val="0070C0"/>
                </a:solidFill>
              </a:rPr>
              <a:t>An </a:t>
            </a:r>
            <a:r>
              <a:rPr lang="sl-SI" sz="2400" b="1" dirty="0" err="1" smtClean="0">
                <a:solidFill>
                  <a:srgbClr val="0070C0"/>
                </a:solidFill>
              </a:rPr>
              <a:t>integrated</a:t>
            </a:r>
            <a:r>
              <a:rPr lang="sl-SI" sz="2400" b="1" dirty="0" smtClean="0">
                <a:solidFill>
                  <a:srgbClr val="0070C0"/>
                </a:solidFill>
              </a:rPr>
              <a:t> </a:t>
            </a:r>
            <a:r>
              <a:rPr lang="sl-SI" sz="2400" b="1" dirty="0" err="1" smtClean="0">
                <a:solidFill>
                  <a:srgbClr val="0070C0"/>
                </a:solidFill>
              </a:rPr>
              <a:t>Terminological</a:t>
            </a:r>
            <a:r>
              <a:rPr lang="sl-SI" sz="2400" b="1" dirty="0" smtClean="0">
                <a:solidFill>
                  <a:srgbClr val="0070C0"/>
                </a:solidFill>
              </a:rPr>
              <a:t> </a:t>
            </a:r>
            <a:r>
              <a:rPr lang="sl-SI" sz="2400" b="1" dirty="0" err="1" smtClean="0">
                <a:solidFill>
                  <a:srgbClr val="0070C0"/>
                </a:solidFill>
              </a:rPr>
              <a:t>Counselling</a:t>
            </a:r>
            <a:r>
              <a:rPr lang="sl-SI" sz="2400" b="1" dirty="0" smtClean="0">
                <a:solidFill>
                  <a:srgbClr val="0070C0"/>
                </a:solidFill>
              </a:rPr>
              <a:t> </a:t>
            </a:r>
            <a:r>
              <a:rPr lang="sl-SI" sz="2400" b="1" dirty="0" err="1">
                <a:solidFill>
                  <a:srgbClr val="0070C0"/>
                </a:solidFill>
              </a:rPr>
              <a:t>S</a:t>
            </a:r>
            <a:r>
              <a:rPr lang="sl-SI" sz="2400" b="1" dirty="0" err="1" smtClean="0">
                <a:solidFill>
                  <a:srgbClr val="0070C0"/>
                </a:solidFill>
              </a:rPr>
              <a:t>ervice</a:t>
            </a:r>
            <a:r>
              <a:rPr lang="sl-SI" sz="2400" b="1" dirty="0" smtClean="0">
                <a:solidFill>
                  <a:srgbClr val="0070C0"/>
                </a:solidFill>
              </a:rPr>
              <a:t> </a:t>
            </a:r>
            <a:r>
              <a:rPr lang="sl-SI" sz="2400" dirty="0" smtClean="0">
                <a:solidFill>
                  <a:srgbClr val="002060"/>
                </a:solidFill>
              </a:rPr>
              <a:t>(FR Institute </a:t>
            </a:r>
            <a:r>
              <a:rPr lang="sl-SI" sz="2400" dirty="0" err="1" smtClean="0">
                <a:solidFill>
                  <a:srgbClr val="002060"/>
                </a:solidFill>
              </a:rPr>
              <a:t>of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the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>
                <a:solidFill>
                  <a:srgbClr val="002060"/>
                </a:solidFill>
              </a:rPr>
              <a:t>S</a:t>
            </a:r>
            <a:r>
              <a:rPr lang="sl-SI" sz="2400" dirty="0" err="1" smtClean="0">
                <a:solidFill>
                  <a:srgbClr val="002060"/>
                </a:solidFill>
              </a:rPr>
              <a:t>lovenian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 err="1" smtClean="0">
                <a:solidFill>
                  <a:srgbClr val="002060"/>
                </a:solidFill>
              </a:rPr>
              <a:t>Language</a:t>
            </a:r>
            <a:r>
              <a:rPr lang="sl-SI" sz="2400" dirty="0" smtClean="0">
                <a:solidFill>
                  <a:srgbClr val="002060"/>
                </a:solidFill>
              </a:rPr>
              <a:t> </a:t>
            </a:r>
            <a:r>
              <a:rPr lang="sl-SI" sz="2400" dirty="0">
                <a:solidFill>
                  <a:srgbClr val="002060"/>
                </a:solidFill>
              </a:rPr>
              <a:t>Z</a:t>
            </a:r>
            <a:r>
              <a:rPr lang="sl-SI" sz="2400" dirty="0" smtClean="0">
                <a:solidFill>
                  <a:srgbClr val="002060"/>
                </a:solidFill>
              </a:rPr>
              <a:t>RC SAZU). </a:t>
            </a:r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 smtClean="0"/>
          </a:p>
          <a:p>
            <a:endParaRPr lang="sl-SI" sz="2400" dirty="0"/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1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Fran </a:t>
            </a:r>
            <a:r>
              <a:rPr lang="en-US" dirty="0" err="1">
                <a:solidFill>
                  <a:srgbClr val="002060"/>
                </a:solidFill>
              </a:rPr>
              <a:t>Ramovš</a:t>
            </a:r>
            <a:r>
              <a:rPr lang="en-US" dirty="0">
                <a:solidFill>
                  <a:srgbClr val="002060"/>
                </a:solidFill>
              </a:rPr>
              <a:t> Institute of the Slovenian Language </a:t>
            </a:r>
            <a:r>
              <a:rPr lang="sl-SI" dirty="0">
                <a:solidFill>
                  <a:srgbClr val="002060"/>
                </a:solidFill>
              </a:rPr>
              <a:t>ZRC SAZU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2917" y="1825625"/>
            <a:ext cx="91873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0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Fran </a:t>
            </a:r>
            <a:r>
              <a:rPr lang="en-US" dirty="0" err="1">
                <a:solidFill>
                  <a:srgbClr val="002060"/>
                </a:solidFill>
              </a:rPr>
              <a:t>Ramovš</a:t>
            </a:r>
            <a:r>
              <a:rPr lang="en-US" dirty="0">
                <a:solidFill>
                  <a:srgbClr val="002060"/>
                </a:solidFill>
              </a:rPr>
              <a:t> Institute of the Slovenian Language </a:t>
            </a:r>
            <a:r>
              <a:rPr lang="sl-SI" dirty="0" smtClean="0">
                <a:solidFill>
                  <a:srgbClr val="002060"/>
                </a:solidFill>
              </a:rPr>
              <a:t>ZRC SAZU</a:t>
            </a:r>
            <a:endParaRPr lang="sl-SI" dirty="0">
              <a:solidFill>
                <a:srgbClr val="00206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304000" y="1825625"/>
            <a:ext cx="9365486" cy="4335030"/>
          </a:xfrm>
        </p:spPr>
        <p:txBody>
          <a:bodyPr numCol="1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Established in 1945 for the purpose of compiling linguistic materials and using them for the creation of basic Slovenian language resources.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Today, it consists of: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</a:rPr>
              <a:t>Dialectological Section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</a:rPr>
              <a:t>Etymological-Onomastic Section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</a:rPr>
              <a:t>Lexicological Section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</a:rPr>
              <a:t>Orthographic Section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</a:rPr>
              <a:t>Section for Historical Dictionaries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70C0"/>
                </a:solidFill>
              </a:rPr>
              <a:t>Terminological Section</a:t>
            </a:r>
          </a:p>
          <a:p>
            <a:endParaRPr lang="sl-SI" sz="2400" dirty="0" smtClean="0"/>
          </a:p>
          <a:p>
            <a:endParaRPr lang="sl-SI" sz="2400" dirty="0"/>
          </a:p>
          <a:p>
            <a:endParaRPr lang="sl-SI" sz="2400" dirty="0" smtClean="0">
              <a:solidFill>
                <a:srgbClr val="002060"/>
              </a:solidFill>
            </a:endParaRPr>
          </a:p>
          <a:p>
            <a:endParaRPr lang="sl-SI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78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RC_SAZU_ENG_template" id="{D4D6833C-4E43-F642-A025-5D2F5C5D1E44}" vid="{6D3AC643-47DB-8C4F-A5ED-F59BB20C1A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WPM$Z8NB</Template>
  <TotalTime>2234</TotalTime>
  <Words>901</Words>
  <Application>Microsoft Office PowerPoint</Application>
  <PresentationFormat>Širokozaslonsko</PresentationFormat>
  <Paragraphs>162</Paragraphs>
  <Slides>27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Officeova tema</vt:lpstr>
      <vt:lpstr>Terminological work in Slovenia</vt:lpstr>
      <vt:lpstr>Slovenia</vt:lpstr>
      <vt:lpstr>Facts about Slovenia</vt:lpstr>
      <vt:lpstr>Slovenian history in a nutshell</vt:lpstr>
      <vt:lpstr>Slovenian language</vt:lpstr>
      <vt:lpstr>Terminological work in Slovenia</vt:lpstr>
      <vt:lpstr>Development of Slovene in a Digital Environment (DSDE project), 2020–2023</vt:lpstr>
      <vt:lpstr>Fran Ramovš Institute of the Slovenian Language ZRC SAZU</vt:lpstr>
      <vt:lpstr> Fran Ramovš Institute of the Slovenian Language ZRC SAZU</vt:lpstr>
      <vt:lpstr>Terminological section</vt:lpstr>
      <vt:lpstr>Terminological Section on Fran Ramovš Institute of the Slovenian Language ZRC SAZU</vt:lpstr>
      <vt:lpstr>https://isjfr.zrc-sazu.si/sl/terminologisce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Terminological dictionaries</vt:lpstr>
      <vt:lpstr>Terminological Counselling Service</vt:lpstr>
      <vt:lpstr>https://isjfr.zrc-sazu.si/en/terminologisce/svetovanje</vt:lpstr>
      <vt:lpstr>PowerPointova predstavitev</vt:lpstr>
      <vt:lpstr>PowerPointova predstavitev</vt:lpstr>
      <vt:lpstr>PowerPointova predstavitev</vt:lpstr>
      <vt:lpstr>Terminological Counselling Service</vt:lpstr>
      <vt:lpstr>Terminology principles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Mojca Žagar</dc:creator>
  <cp:lastModifiedBy>Mojca Žagar</cp:lastModifiedBy>
  <cp:revision>71</cp:revision>
  <dcterms:created xsi:type="dcterms:W3CDTF">2021-09-07T14:58:43Z</dcterms:created>
  <dcterms:modified xsi:type="dcterms:W3CDTF">2023-03-09T16:52:12Z</dcterms:modified>
</cp:coreProperties>
</file>