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</p:sldMasterIdLst>
  <p:notesMasterIdLst>
    <p:notesMasterId r:id="rId25"/>
  </p:notesMasterIdLst>
  <p:handoutMasterIdLst>
    <p:handoutMasterId r:id="rId26"/>
  </p:handoutMasterIdLst>
  <p:sldIdLst>
    <p:sldId id="260" r:id="rId5"/>
    <p:sldId id="264" r:id="rId6"/>
    <p:sldId id="317" r:id="rId7"/>
    <p:sldId id="318" r:id="rId8"/>
    <p:sldId id="316" r:id="rId9"/>
    <p:sldId id="262" r:id="rId10"/>
    <p:sldId id="265" r:id="rId11"/>
    <p:sldId id="266" r:id="rId12"/>
    <p:sldId id="267" r:id="rId13"/>
    <p:sldId id="268" r:id="rId14"/>
    <p:sldId id="280" r:id="rId15"/>
    <p:sldId id="281" r:id="rId16"/>
    <p:sldId id="282" r:id="rId17"/>
    <p:sldId id="291" r:id="rId18"/>
    <p:sldId id="311" r:id="rId19"/>
    <p:sldId id="312" r:id="rId20"/>
    <p:sldId id="313" r:id="rId21"/>
    <p:sldId id="319" r:id="rId22"/>
    <p:sldId id="314" r:id="rId23"/>
    <p:sldId id="315" r:id="rId24"/>
  </p:sldIdLst>
  <p:sldSz cx="12192000" cy="6858000"/>
  <p:notesSz cx="7099300" cy="10234613"/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475" userDrawn="1">
          <p15:clr>
            <a:srgbClr val="A4A3A4"/>
          </p15:clr>
        </p15:guide>
        <p15:guide id="2" pos="4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6CB"/>
    <a:srgbClr val="FFD52D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llanmörkt forma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llanmörkt forma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3" autoAdjust="0"/>
    <p:restoredTop sz="35945" autoAdjust="0"/>
  </p:normalViewPr>
  <p:slideViewPr>
    <p:cSldViewPr snapToGrid="0">
      <p:cViewPr varScale="1">
        <p:scale>
          <a:sx n="42" d="100"/>
          <a:sy n="42" d="100"/>
        </p:scale>
        <p:origin x="5030" y="3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6"/>
    </p:cViewPr>
  </p:sorterViewPr>
  <p:notesViewPr>
    <p:cSldViewPr snapToGrid="0">
      <p:cViewPr varScale="1">
        <p:scale>
          <a:sx n="84" d="100"/>
          <a:sy n="84" d="100"/>
        </p:scale>
        <p:origin x="6269" y="72"/>
      </p:cViewPr>
      <p:guideLst>
        <p:guide orient="horz" pos="3475"/>
        <p:guide pos="4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ak 7"/>
          <p:cNvCxnSpPr/>
          <p:nvPr/>
        </p:nvCxnSpPr>
        <p:spPr>
          <a:xfrm>
            <a:off x="2" y="9867761"/>
            <a:ext cx="7099300" cy="0"/>
          </a:xfrm>
          <a:prstGeom prst="line">
            <a:avLst/>
          </a:prstGeom>
          <a:ln w="127000">
            <a:solidFill>
              <a:srgbClr val="FFD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3" y="9618415"/>
            <a:ext cx="1589592" cy="441692"/>
          </a:xfrm>
          <a:prstGeom prst="rect">
            <a:avLst/>
          </a:prstGeom>
        </p:spPr>
      </p:pic>
      <p:cxnSp>
        <p:nvCxnSpPr>
          <p:cNvPr id="7" name="Rak 6"/>
          <p:cNvCxnSpPr/>
          <p:nvPr/>
        </p:nvCxnSpPr>
        <p:spPr>
          <a:xfrm>
            <a:off x="3" y="350799"/>
            <a:ext cx="7099300" cy="0"/>
          </a:xfrm>
          <a:prstGeom prst="line">
            <a:avLst/>
          </a:prstGeom>
          <a:ln w="127000">
            <a:solidFill>
              <a:srgbClr val="FFD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05" y="9503353"/>
            <a:ext cx="578209" cy="5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212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26571" y="1001675"/>
            <a:ext cx="6442364" cy="351776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4747" tIns="47374" rIns="94747" bIns="4737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542260" y="4776524"/>
            <a:ext cx="6036340" cy="4690496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cxnSp>
        <p:nvCxnSpPr>
          <p:cNvPr id="11" name="Rak 10"/>
          <p:cNvCxnSpPr/>
          <p:nvPr/>
        </p:nvCxnSpPr>
        <p:spPr>
          <a:xfrm>
            <a:off x="3" y="9877911"/>
            <a:ext cx="7099300" cy="0"/>
          </a:xfrm>
          <a:prstGeom prst="line">
            <a:avLst/>
          </a:prstGeom>
          <a:ln w="127000">
            <a:solidFill>
              <a:srgbClr val="FFD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1" y="9620830"/>
            <a:ext cx="1660125" cy="455395"/>
          </a:xfrm>
          <a:prstGeom prst="rect">
            <a:avLst/>
          </a:prstGeom>
        </p:spPr>
      </p:pic>
      <p:cxnSp>
        <p:nvCxnSpPr>
          <p:cNvPr id="13" name="Rak 12"/>
          <p:cNvCxnSpPr/>
          <p:nvPr/>
        </p:nvCxnSpPr>
        <p:spPr>
          <a:xfrm>
            <a:off x="1" y="361681"/>
            <a:ext cx="7099299" cy="0"/>
          </a:xfrm>
          <a:prstGeom prst="line">
            <a:avLst/>
          </a:prstGeom>
          <a:ln w="127000">
            <a:solidFill>
              <a:srgbClr val="FFD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99" y="9504363"/>
            <a:ext cx="578209" cy="5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685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spcBef>
        <a:spcPts val="300"/>
      </a:spcBef>
      <a:spcAft>
        <a:spcPts val="3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spcBef>
        <a:spcPts val="300"/>
      </a:spcBef>
      <a:spcAft>
        <a:spcPts val="300"/>
      </a:spcAft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spcBef>
        <a:spcPts val="300"/>
      </a:spcBef>
      <a:spcAft>
        <a:spcPts val="300"/>
      </a:spcAft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spcBef>
        <a:spcPts val="300"/>
      </a:spcBef>
      <a:spcAft>
        <a:spcPts val="300"/>
      </a:spcAft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spcBef>
        <a:spcPts val="300"/>
      </a:spcBef>
      <a:spcAft>
        <a:spcPts val="300"/>
      </a:spcAft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1" orient="horz" pos="3339" userDrawn="1">
          <p15:clr>
            <a:srgbClr val="F26B43"/>
          </p15:clr>
        </p15:guide>
        <p15:guide id="2" pos="317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11175" y="744538"/>
            <a:ext cx="7921625" cy="4456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F0D24-37F9-4B49-A0D7-BABFD6A2D7FD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3864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1001713"/>
            <a:ext cx="6254750" cy="35179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sv-SE" baseline="0" dirty="0"/>
          </a:p>
        </p:txBody>
      </p:sp>
    </p:spTree>
    <p:extLst>
      <p:ext uri="{BB962C8B-B14F-4D97-AF65-F5344CB8AC3E}">
        <p14:creationId xmlns:p14="http://schemas.microsoft.com/office/powerpoint/2010/main" val="982935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1001713"/>
            <a:ext cx="6254750" cy="35179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172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1001713"/>
            <a:ext cx="6254750" cy="35179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sv-SE" baseline="0" dirty="0"/>
          </a:p>
        </p:txBody>
      </p:sp>
    </p:spTree>
    <p:extLst>
      <p:ext uri="{BB962C8B-B14F-4D97-AF65-F5344CB8AC3E}">
        <p14:creationId xmlns:p14="http://schemas.microsoft.com/office/powerpoint/2010/main" val="1075361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1001713"/>
            <a:ext cx="6254750" cy="35179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sv-SE" baseline="0" dirty="0"/>
          </a:p>
        </p:txBody>
      </p:sp>
    </p:spTree>
    <p:extLst>
      <p:ext uri="{BB962C8B-B14F-4D97-AF65-F5344CB8AC3E}">
        <p14:creationId xmlns:p14="http://schemas.microsoft.com/office/powerpoint/2010/main" val="206526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1001713"/>
            <a:ext cx="6254750" cy="35179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buFontTx/>
              <a:buNone/>
            </a:pPr>
            <a:endParaRPr lang="sv-SE" baseline="0" dirty="0"/>
          </a:p>
          <a:p>
            <a:pPr>
              <a:buFontTx/>
              <a:buNone/>
            </a:pPr>
            <a:r>
              <a:rPr lang="sv-SE" baseline="0" dirty="0"/>
              <a:t> 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8995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1001713"/>
            <a:ext cx="6254750" cy="35179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sv-SE" baseline="0" dirty="0"/>
          </a:p>
        </p:txBody>
      </p:sp>
    </p:spTree>
    <p:extLst>
      <p:ext uri="{BB962C8B-B14F-4D97-AF65-F5344CB8AC3E}">
        <p14:creationId xmlns:p14="http://schemas.microsoft.com/office/powerpoint/2010/main" val="2160944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1001713"/>
            <a:ext cx="6254750" cy="35179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sv-SE" smtClean="0"/>
              <a:t> </a:t>
            </a:r>
            <a:r>
              <a:rPr lang="sv-SE" baseline="0" smtClean="0"/>
              <a:t> 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9381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1001713"/>
            <a:ext cx="6254750" cy="35179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sv-SE" baseline="0" dirty="0"/>
          </a:p>
        </p:txBody>
      </p:sp>
    </p:spTree>
    <p:extLst>
      <p:ext uri="{BB962C8B-B14F-4D97-AF65-F5344CB8AC3E}">
        <p14:creationId xmlns:p14="http://schemas.microsoft.com/office/powerpoint/2010/main" val="36285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1001713"/>
            <a:ext cx="6254750" cy="35179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5949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20688" y="1001713"/>
            <a:ext cx="6254750" cy="35179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9508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örsättsbla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454F8E95-426A-F348-AA14-06D4E6F905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2258" y="3695487"/>
            <a:ext cx="3227481" cy="954404"/>
          </a:xfrm>
        </p:spPr>
        <p:txBody>
          <a:bodyPr lIns="144000" rIns="144000" anchor="t"/>
          <a:lstStyle>
            <a:lvl1pPr marL="0" indent="-16933" algn="ctr">
              <a:lnSpc>
                <a:spcPct val="95000"/>
              </a:lnSpc>
              <a:spcBef>
                <a:spcPts val="0"/>
              </a:spcBef>
              <a:buNone/>
              <a:tabLst/>
              <a:defRPr sz="1467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Click to add Name of presenter, job title and current date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51F95E-5E75-4378-FB33-D3E0926AE8DE}"/>
              </a:ext>
            </a:extLst>
          </p:cNvPr>
          <p:cNvCxnSpPr>
            <a:cxnSpLocks/>
          </p:cNvCxnSpPr>
          <p:nvPr/>
        </p:nvCxnSpPr>
        <p:spPr>
          <a:xfrm>
            <a:off x="3046223" y="3429000"/>
            <a:ext cx="60995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14A35441-5F1B-34C9-A779-1421B9BE4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183410" y="5052164"/>
            <a:ext cx="1825181" cy="1082941"/>
          </a:xfrm>
          <a:prstGeom prst="rect">
            <a:avLst/>
          </a:prstGeom>
        </p:spPr>
      </p:pic>
      <p:sp>
        <p:nvSpPr>
          <p:cNvPr id="7" name="Rubrik 5">
            <a:extLst>
              <a:ext uri="{FF2B5EF4-FFF2-40B4-BE49-F238E27FC236}">
                <a16:creationId xmlns:a16="http://schemas.microsoft.com/office/drawing/2014/main" id="{9AE20E1F-19BB-B1D3-2B92-338C79F39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8513" y="2594248"/>
            <a:ext cx="7994969" cy="568267"/>
          </a:xfrm>
          <a:prstGeom prst="rect">
            <a:avLst/>
          </a:prstGeom>
        </p:spPr>
        <p:txBody>
          <a:bodyPr lIns="216000" rIns="216000" anchor="b" anchorCtr="0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documentation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428459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8">
            <a:extLst>
              <a:ext uri="{FF2B5EF4-FFF2-40B4-BE49-F238E27FC236}">
                <a16:creationId xmlns:a16="http://schemas.microsoft.com/office/drawing/2014/main" id="{09475D3D-172B-7664-8E45-B8F3F7F0A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8012" y="6596030"/>
            <a:ext cx="2975976" cy="109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>
                <a:cs typeface="Arial" panose="020B0604020202020204" pitchFamily="34" charset="0"/>
              </a:rPr>
              <a:t>© IRM AB All </a:t>
            </a:r>
            <a:r>
              <a:rPr lang="sv-SE" dirty="0" err="1">
                <a:cs typeface="Arial" panose="020B0604020202020204" pitchFamily="34" charset="0"/>
              </a:rPr>
              <a:t>rights</a:t>
            </a:r>
            <a:r>
              <a:rPr lang="sv-SE" dirty="0">
                <a:cs typeface="Arial" panose="020B0604020202020204" pitchFamily="34" charset="0"/>
              </a:rPr>
              <a:t> </a:t>
            </a:r>
            <a:r>
              <a:rPr lang="sv-SE" dirty="0" err="1">
                <a:cs typeface="Arial" panose="020B0604020202020204" pitchFamily="34" charset="0"/>
              </a:rPr>
              <a:t>reserved</a:t>
            </a:r>
            <a:endParaRPr lang="sv-S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Rubrik - Text i punkt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48653" y="1195847"/>
            <a:ext cx="11139609" cy="5128416"/>
          </a:xfrm>
        </p:spPr>
        <p:txBody>
          <a:bodyPr>
            <a:normAutofit/>
          </a:bodyPr>
          <a:lstStyle>
            <a:lvl1pPr marL="358775" indent="-358775">
              <a:defRPr sz="2400"/>
            </a:lvl1pPr>
            <a:lvl2pPr marL="627063" indent="-271463">
              <a:defRPr sz="2000"/>
            </a:lvl2pPr>
            <a:lvl3pPr marL="900113" indent="-273050">
              <a:defRPr sz="1600"/>
            </a:lvl3pPr>
            <a:lvl4pPr marL="1165225" indent="-265113">
              <a:defRPr sz="1600"/>
            </a:lvl4pPr>
            <a:lvl5pPr marL="1433513" indent="-268288"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0"/>
          </p:nvPr>
        </p:nvSpPr>
        <p:spPr>
          <a:xfrm>
            <a:off x="397114" y="6453336"/>
            <a:ext cx="3506144" cy="360040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12" name="textruta 11"/>
          <p:cNvSpPr txBox="1"/>
          <p:nvPr userDrawn="1"/>
        </p:nvSpPr>
        <p:spPr>
          <a:xfrm>
            <a:off x="0" y="6537328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IRM AB All rights reserved</a:t>
            </a:r>
          </a:p>
        </p:txBody>
      </p:sp>
      <p:sp>
        <p:nvSpPr>
          <p:cNvPr id="13" name="Rubrik 1"/>
          <p:cNvSpPr>
            <a:spLocks noGrp="1"/>
          </p:cNvSpPr>
          <p:nvPr>
            <p:ph type="title"/>
          </p:nvPr>
        </p:nvSpPr>
        <p:spPr>
          <a:xfrm>
            <a:off x="453048" y="133573"/>
            <a:ext cx="10787573" cy="77447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009EE0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1260561" y="61914"/>
            <a:ext cx="855711" cy="261819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008DF816-7532-4511-AA89-9BE84E05283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4656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- Text i punkt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48653" y="1195847"/>
            <a:ext cx="11139609" cy="5128416"/>
          </a:xfrm>
        </p:spPr>
        <p:txBody>
          <a:bodyPr>
            <a:normAutofit/>
          </a:bodyPr>
          <a:lstStyle>
            <a:lvl1pPr marL="358775" indent="-358775">
              <a:defRPr sz="2400"/>
            </a:lvl1pPr>
            <a:lvl2pPr marL="627063" indent="-271463">
              <a:defRPr sz="2000"/>
            </a:lvl2pPr>
            <a:lvl3pPr marL="900113" indent="-273050">
              <a:defRPr sz="1600"/>
            </a:lvl3pPr>
            <a:lvl4pPr marL="1165225" indent="-265113">
              <a:defRPr sz="1600"/>
            </a:lvl4pPr>
            <a:lvl5pPr marL="1433513" indent="-268288"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textruta 11"/>
          <p:cNvSpPr txBox="1"/>
          <p:nvPr userDrawn="1"/>
        </p:nvSpPr>
        <p:spPr>
          <a:xfrm>
            <a:off x="0" y="6537328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IRM AB All rights reserved</a:t>
            </a:r>
          </a:p>
        </p:txBody>
      </p:sp>
      <p:sp>
        <p:nvSpPr>
          <p:cNvPr id="13" name="Rubrik 1"/>
          <p:cNvSpPr>
            <a:spLocks noGrp="1"/>
          </p:cNvSpPr>
          <p:nvPr>
            <p:ph type="title"/>
          </p:nvPr>
        </p:nvSpPr>
        <p:spPr>
          <a:xfrm>
            <a:off x="453048" y="133573"/>
            <a:ext cx="10787573" cy="77447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009EE0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1260561" y="61914"/>
            <a:ext cx="855711" cy="261819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008DF816-7532-4511-AA89-9BE84E05283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0823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röd">
    <p:bg>
      <p:bgPr>
        <a:solidFill>
          <a:srgbClr val="ED1C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D70BF8E9-745F-E646-8ACE-EA0841D80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157" y="3131087"/>
            <a:ext cx="6140675" cy="568267"/>
          </a:xfrm>
          <a:prstGeom prst="rect">
            <a:avLst/>
          </a:prstGeom>
        </p:spPr>
        <p:txBody>
          <a:bodyPr lIns="216000" rIns="216000" anchor="b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section heading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454F8E95-426A-F348-AA14-06D4E6F905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0067" y="2793928"/>
            <a:ext cx="3267179" cy="337159"/>
          </a:xfrm>
        </p:spPr>
        <p:txBody>
          <a:bodyPr lIns="144000" rIns="144000" anchor="t"/>
          <a:lstStyle>
            <a:lvl1pPr marL="0" indent="-16933" algn="l">
              <a:lnSpc>
                <a:spcPct val="95000"/>
              </a:lnSpc>
              <a:spcBef>
                <a:spcPts val="0"/>
              </a:spcBef>
              <a:buNone/>
              <a:tabLst/>
              <a:defRPr sz="1467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CLICK TO ADD SUBHEADING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14719A0-5079-49F6-4E46-F95FCB1B10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2789000" y="-1672354"/>
            <a:ext cx="12957717" cy="72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40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D70BF8E9-745F-E646-8ACE-EA0841D80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056" y="3166481"/>
            <a:ext cx="6140675" cy="568267"/>
          </a:xfrm>
          <a:prstGeom prst="rect">
            <a:avLst/>
          </a:prstGeom>
        </p:spPr>
        <p:txBody>
          <a:bodyPr lIns="216000" rIns="216000" anchor="b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section heading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454F8E95-426A-F348-AA14-06D4E6F905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6469" y="2829322"/>
            <a:ext cx="3267179" cy="337159"/>
          </a:xfrm>
        </p:spPr>
        <p:txBody>
          <a:bodyPr lIns="144000" rIns="144000" anchor="t"/>
          <a:lstStyle>
            <a:lvl1pPr marL="0" indent="-16933" algn="l">
              <a:lnSpc>
                <a:spcPct val="95000"/>
              </a:lnSpc>
              <a:spcBef>
                <a:spcPts val="0"/>
              </a:spcBef>
              <a:buNone/>
              <a:tabLst/>
              <a:defRPr sz="1467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CLICK TO ADD SUBHEADING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49C2111-886E-F830-E4E3-97F1ED2CD7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04788" y="-13702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245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tubrik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D70BF8E9-745F-E646-8ACE-EA0841D80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056" y="2594248"/>
            <a:ext cx="6140675" cy="568267"/>
          </a:xfrm>
          <a:prstGeom prst="rect">
            <a:avLst/>
          </a:prstGeom>
        </p:spPr>
        <p:txBody>
          <a:bodyPr lIns="216000" rIns="216000" anchor="b" anchorCtr="0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section heading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454F8E95-426A-F348-AA14-06D4E6F905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68" y="3429001"/>
            <a:ext cx="3267179" cy="337159"/>
          </a:xfrm>
        </p:spPr>
        <p:txBody>
          <a:bodyPr lIns="144000" rIns="144000" anchor="t"/>
          <a:lstStyle>
            <a:lvl1pPr marL="0" indent="-16933" algn="l">
              <a:lnSpc>
                <a:spcPct val="95000"/>
              </a:lnSpc>
              <a:spcBef>
                <a:spcPts val="0"/>
              </a:spcBef>
              <a:buNone/>
              <a:tabLst/>
              <a:defRPr sz="1467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Click to add subheading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49C2111-886E-F830-E4E3-97F1ED2CD7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04788" y="-13702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43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800" y="263446"/>
            <a:ext cx="10515600" cy="648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Footer Placeholder 28">
            <a:extLst>
              <a:ext uri="{FF2B5EF4-FFF2-40B4-BE49-F238E27FC236}">
                <a16:creationId xmlns:a16="http://schemas.microsoft.com/office/drawing/2014/main" id="{09475D3D-172B-7664-8E45-B8F3F7F0A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8012" y="6596030"/>
            <a:ext cx="2975976" cy="109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>
                <a:cs typeface="Arial" panose="020B0604020202020204" pitchFamily="34" charset="0"/>
              </a:rPr>
              <a:t>© IRM AB All </a:t>
            </a:r>
            <a:r>
              <a:rPr lang="sv-SE" dirty="0" err="1">
                <a:cs typeface="Arial" panose="020B0604020202020204" pitchFamily="34" charset="0"/>
              </a:rPr>
              <a:t>rights</a:t>
            </a:r>
            <a:r>
              <a:rPr lang="sv-SE" dirty="0">
                <a:cs typeface="Arial" panose="020B0604020202020204" pitchFamily="34" charset="0"/>
              </a:rPr>
              <a:t> </a:t>
            </a:r>
            <a:r>
              <a:rPr lang="sv-SE" dirty="0" err="1">
                <a:cs typeface="Arial" panose="020B0604020202020204" pitchFamily="34" charset="0"/>
              </a:rPr>
              <a:t>reserved</a:t>
            </a:r>
            <a:endParaRPr lang="sv-S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41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800" y="271329"/>
            <a:ext cx="11188700" cy="648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31800" y="1196975"/>
            <a:ext cx="11188700" cy="5227638"/>
          </a:xfrm>
        </p:spPr>
        <p:txBody>
          <a:bodyPr/>
          <a:lstStyle>
            <a:lvl1pPr>
              <a:buSzPct val="120000"/>
              <a:defRPr sz="2000"/>
            </a:lvl1pPr>
            <a:lvl2pPr marL="478355" indent="-239178">
              <a:buSzPct val="75000"/>
              <a:buFont typeface="Courier New" panose="02070309020205020404" pitchFamily="49" charset="0"/>
              <a:buChar char="o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</p:txBody>
      </p:sp>
      <p:sp>
        <p:nvSpPr>
          <p:cNvPr id="5" name="Footer Placeholder 28">
            <a:extLst>
              <a:ext uri="{FF2B5EF4-FFF2-40B4-BE49-F238E27FC236}">
                <a16:creationId xmlns:a16="http://schemas.microsoft.com/office/drawing/2014/main" id="{09475D3D-172B-7664-8E45-B8F3F7F0A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8012" y="6596030"/>
            <a:ext cx="2975976" cy="109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>
                <a:cs typeface="Arial" panose="020B0604020202020204" pitchFamily="34" charset="0"/>
              </a:rPr>
              <a:t>© IRM AB All </a:t>
            </a:r>
            <a:r>
              <a:rPr lang="sv-SE" dirty="0" err="1">
                <a:cs typeface="Arial" panose="020B0604020202020204" pitchFamily="34" charset="0"/>
              </a:rPr>
              <a:t>rights</a:t>
            </a:r>
            <a:r>
              <a:rPr lang="sv-SE" dirty="0">
                <a:cs typeface="Arial" panose="020B0604020202020204" pitchFamily="34" charset="0"/>
              </a:rPr>
              <a:t> </a:t>
            </a:r>
            <a:r>
              <a:rPr lang="sv-SE" dirty="0" err="1">
                <a:cs typeface="Arial" panose="020B0604020202020204" pitchFamily="34" charset="0"/>
              </a:rPr>
              <a:t>reserved</a:t>
            </a:r>
            <a:endParaRPr lang="sv-S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7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800" y="271329"/>
            <a:ext cx="11188700" cy="648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31800" y="1196975"/>
            <a:ext cx="11188700" cy="5227638"/>
          </a:xfrm>
        </p:spPr>
        <p:txBody>
          <a:bodyPr/>
          <a:lstStyle>
            <a:lvl1pPr marL="0" indent="0">
              <a:buSzPct val="120000"/>
              <a:buNone/>
              <a:defRPr sz="2000"/>
            </a:lvl1pPr>
            <a:lvl2pPr marL="239177" indent="0">
              <a:buSzPct val="75000"/>
              <a:buFont typeface="Courier New" panose="02070309020205020404" pitchFamily="49" charset="0"/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Footer Placeholder 28">
            <a:extLst>
              <a:ext uri="{FF2B5EF4-FFF2-40B4-BE49-F238E27FC236}">
                <a16:creationId xmlns:a16="http://schemas.microsoft.com/office/drawing/2014/main" id="{09475D3D-172B-7664-8E45-B8F3F7F0A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8012" y="6596030"/>
            <a:ext cx="2975976" cy="109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>
                <a:cs typeface="Arial" panose="020B0604020202020204" pitchFamily="34" charset="0"/>
              </a:rPr>
              <a:t>© IRM AB All </a:t>
            </a:r>
            <a:r>
              <a:rPr lang="sv-SE" dirty="0" err="1">
                <a:cs typeface="Arial" panose="020B0604020202020204" pitchFamily="34" charset="0"/>
              </a:rPr>
              <a:t>rights</a:t>
            </a:r>
            <a:r>
              <a:rPr lang="sv-SE" dirty="0">
                <a:cs typeface="Arial" panose="020B0604020202020204" pitchFamily="34" charset="0"/>
              </a:rPr>
              <a:t> </a:t>
            </a:r>
            <a:r>
              <a:rPr lang="sv-SE" dirty="0" err="1">
                <a:cs typeface="Arial" panose="020B0604020202020204" pitchFamily="34" charset="0"/>
              </a:rPr>
              <a:t>reserved</a:t>
            </a:r>
            <a:endParaRPr lang="sv-S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08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800" y="271329"/>
            <a:ext cx="11188700" cy="648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31800" y="1196975"/>
            <a:ext cx="5488152" cy="5227638"/>
          </a:xfrm>
        </p:spPr>
        <p:txBody>
          <a:bodyPr/>
          <a:lstStyle>
            <a:lvl1pPr marL="0" indent="0">
              <a:buSzPct val="120000"/>
              <a:buNone/>
              <a:defRPr sz="2000"/>
            </a:lvl1pPr>
            <a:lvl2pPr marL="239177" indent="0">
              <a:buSzPct val="75000"/>
              <a:buFont typeface="Courier New" panose="02070309020205020404" pitchFamily="49" charset="0"/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/>
          </p:nvPr>
        </p:nvSpPr>
        <p:spPr>
          <a:xfrm>
            <a:off x="6290442" y="1196975"/>
            <a:ext cx="5330058" cy="5227638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6" name="Footer Placeholder 28">
            <a:extLst>
              <a:ext uri="{FF2B5EF4-FFF2-40B4-BE49-F238E27FC236}">
                <a16:creationId xmlns:a16="http://schemas.microsoft.com/office/drawing/2014/main" id="{09475D3D-172B-7664-8E45-B8F3F7F0A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8012" y="6596030"/>
            <a:ext cx="2975976" cy="109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>
                <a:cs typeface="Arial" panose="020B0604020202020204" pitchFamily="34" charset="0"/>
              </a:rPr>
              <a:t>© IRM AB All </a:t>
            </a:r>
            <a:r>
              <a:rPr lang="sv-SE" dirty="0" err="1">
                <a:cs typeface="Arial" panose="020B0604020202020204" pitchFamily="34" charset="0"/>
              </a:rPr>
              <a:t>rights</a:t>
            </a:r>
            <a:r>
              <a:rPr lang="sv-SE" dirty="0">
                <a:cs typeface="Arial" panose="020B0604020202020204" pitchFamily="34" charset="0"/>
              </a:rPr>
              <a:t> </a:t>
            </a:r>
            <a:r>
              <a:rPr lang="sv-SE" dirty="0" err="1">
                <a:cs typeface="Arial" panose="020B0604020202020204" pitchFamily="34" charset="0"/>
              </a:rPr>
              <a:t>reserved</a:t>
            </a:r>
            <a:endParaRPr lang="sv-S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052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_text_2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800" y="271329"/>
            <a:ext cx="11188700" cy="648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31800" y="1196975"/>
            <a:ext cx="5488152" cy="5227638"/>
          </a:xfrm>
        </p:spPr>
        <p:txBody>
          <a:bodyPr/>
          <a:lstStyle>
            <a:lvl1pPr marL="0" indent="0">
              <a:buSzPct val="120000"/>
              <a:buNone/>
              <a:defRPr sz="2000"/>
            </a:lvl1pPr>
            <a:lvl2pPr marL="239177" indent="0">
              <a:buSzPct val="75000"/>
              <a:buFont typeface="Courier New" panose="02070309020205020404" pitchFamily="49" charset="0"/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Footer Placeholder 28">
            <a:extLst>
              <a:ext uri="{FF2B5EF4-FFF2-40B4-BE49-F238E27FC236}">
                <a16:creationId xmlns:a16="http://schemas.microsoft.com/office/drawing/2014/main" id="{09475D3D-172B-7664-8E45-B8F3F7F0A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8012" y="6596030"/>
            <a:ext cx="2975976" cy="1099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>
                <a:cs typeface="Arial" panose="020B0604020202020204" pitchFamily="34" charset="0"/>
              </a:rPr>
              <a:t>© IRM AB All </a:t>
            </a:r>
            <a:r>
              <a:rPr lang="sv-SE" dirty="0" err="1">
                <a:cs typeface="Arial" panose="020B0604020202020204" pitchFamily="34" charset="0"/>
              </a:rPr>
              <a:t>rights</a:t>
            </a:r>
            <a:r>
              <a:rPr lang="sv-SE" dirty="0">
                <a:cs typeface="Arial" panose="020B0604020202020204" pitchFamily="34" charset="0"/>
              </a:rPr>
              <a:t> </a:t>
            </a:r>
            <a:r>
              <a:rPr lang="sv-SE" dirty="0" err="1">
                <a:cs typeface="Arial" panose="020B0604020202020204" pitchFamily="34" charset="0"/>
              </a:rPr>
              <a:t>reserved</a:t>
            </a:r>
            <a:endParaRPr lang="sv-SE" dirty="0">
              <a:cs typeface="Arial" panose="020B0604020202020204" pitchFamily="34" charset="0"/>
            </a:endParaRPr>
          </a:p>
        </p:txBody>
      </p:sp>
      <p:sp>
        <p:nvSpPr>
          <p:cNvPr id="8" name="Platshållare för text 6">
            <a:extLst>
              <a:ext uri="{FF2B5EF4-FFF2-40B4-BE49-F238E27FC236}">
                <a16:creationId xmlns:a16="http://schemas.microsoft.com/office/drawing/2014/main" id="{A31DF190-CDD6-4D6F-B02B-5104550F83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7690" y="1196975"/>
            <a:ext cx="5488152" cy="5227638"/>
          </a:xfrm>
        </p:spPr>
        <p:txBody>
          <a:bodyPr/>
          <a:lstStyle>
            <a:lvl1pPr marL="0" indent="0">
              <a:buSzPct val="120000"/>
              <a:buNone/>
              <a:defRPr sz="2000"/>
            </a:lvl1pPr>
            <a:lvl2pPr marL="239177" indent="0">
              <a:buSzPct val="75000"/>
              <a:buFont typeface="Courier New" panose="02070309020205020404" pitchFamily="49" charset="0"/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29941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196976"/>
            <a:ext cx="11328400" cy="5293222"/>
          </a:xfrm>
          <a:prstGeom prst="rect">
            <a:avLst/>
          </a:prstGeom>
        </p:spPr>
        <p:txBody>
          <a:bodyPr vert="horz" lIns="90000" tIns="45720" rIns="144000" bIns="45720" rtlCol="0">
            <a:noAutofit/>
          </a:bodyPr>
          <a:lstStyle/>
          <a:p>
            <a:pPr lvl="0"/>
            <a:r>
              <a:rPr lang="en-GB" noProof="0" dirty="0"/>
              <a:t>Click to edit Master text slide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D23396C-F419-E04B-8B2D-18295DF77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1116" y="6585536"/>
            <a:ext cx="432392" cy="12043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rgbClr val="737373"/>
                </a:solidFill>
              </a:defRPr>
            </a:lvl1pPr>
          </a:lstStyle>
          <a:p>
            <a:fld id="{17CD396C-6A52-4D5A-BAE3-92A1CC3BBDE0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6AE94695-E008-FE56-E812-32E8EF16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63446"/>
            <a:ext cx="10515600" cy="830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  <a:endParaRPr lang="en-SE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B3AF697-52C9-0B75-351E-F7DD7415EDE4}"/>
              </a:ext>
            </a:extLst>
          </p:cNvPr>
          <p:cNvSpPr txBox="1">
            <a:spLocks/>
          </p:cNvSpPr>
          <p:nvPr/>
        </p:nvSpPr>
        <p:spPr>
          <a:xfrm>
            <a:off x="4391427" y="6676927"/>
            <a:ext cx="3931768" cy="109941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sv-SE"/>
            </a:defPPr>
            <a:lvl1pPr marL="0" algn="l" defTabSz="685800" rtl="0" eaLnBrk="1" latinLnBrk="0" hangingPunct="1">
              <a:defRPr sz="600" b="0" kern="1200">
                <a:solidFill>
                  <a:srgbClr val="73737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42608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0" r:id="rId2"/>
    <p:sldLayoutId id="2147483744" r:id="rId3"/>
    <p:sldLayoutId id="2147483749" r:id="rId4"/>
    <p:sldLayoutId id="2147483750" r:id="rId5"/>
    <p:sldLayoutId id="2147483751" r:id="rId6"/>
    <p:sldLayoutId id="2147483752" r:id="rId7"/>
    <p:sldLayoutId id="2147483754" r:id="rId8"/>
    <p:sldLayoutId id="2147483756" r:id="rId9"/>
    <p:sldLayoutId id="2147483753" r:id="rId10"/>
    <p:sldLayoutId id="2147483757" r:id="rId11"/>
    <p:sldLayoutId id="2147483758" r:id="rId12"/>
  </p:sldLayoutIdLst>
  <p:hf sldNum="0" hdr="0" dt="0"/>
  <p:txStyles>
    <p:titleStyle>
      <a:lvl1pPr algn="l" defTabSz="914377" rtl="0" eaLnBrk="1" latinLnBrk="0" hangingPunct="1">
        <a:lnSpc>
          <a:spcPct val="95000"/>
        </a:lnSpc>
        <a:spcBef>
          <a:spcPct val="0"/>
        </a:spcBef>
        <a:buNone/>
        <a:defRPr sz="2800" b="1" kern="1200" spc="-93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78355" indent="-239178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3300" indent="-234945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52476" indent="-239178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5304" indent="-232828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1" orient="horz" pos="169">
          <p15:clr>
            <a:srgbClr val="547EBF"/>
          </p15:clr>
        </p15:guide>
        <p15:guide id="20" pos="279" userDrawn="1">
          <p15:clr>
            <a:srgbClr val="547EBF"/>
          </p15:clr>
        </p15:guide>
        <p15:guide id="21" pos="3840" userDrawn="1">
          <p15:clr>
            <a:srgbClr val="F26B43"/>
          </p15:clr>
        </p15:guide>
        <p15:guide id="2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>
                <a:cs typeface="Arial" panose="020B0604020202020204" pitchFamily="34" charset="0"/>
              </a:rPr>
              <a:t>© IRM AB All rights reserved</a:t>
            </a:r>
            <a:endParaRPr lang="sv-SE" dirty="0">
              <a:cs typeface="Arial" panose="020B0604020202020204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984" y="2733430"/>
            <a:ext cx="4865077" cy="3243385"/>
          </a:xfrm>
          <a:prstGeom prst="rect">
            <a:avLst/>
          </a:prstGeom>
        </p:spPr>
      </p:pic>
      <p:sp>
        <p:nvSpPr>
          <p:cNvPr id="7" name="Platshållare för text 2"/>
          <p:cNvSpPr txBox="1">
            <a:spLocks/>
          </p:cNvSpPr>
          <p:nvPr/>
        </p:nvSpPr>
        <p:spPr>
          <a:xfrm>
            <a:off x="5829543" y="4872037"/>
            <a:ext cx="5029688" cy="537201"/>
          </a:xfrm>
          <a:prstGeom prst="rect">
            <a:avLst/>
          </a:prstGeom>
        </p:spPr>
        <p:txBody>
          <a:bodyPr vert="horz" lIns="90000" tIns="45720" rIns="14400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355" indent="-239178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300" indent="-234945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476" indent="-239178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5304" indent="-232828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800" smtClean="0"/>
              <a:t>Peter Tallungs, Informationsarkitekt (konsult) IRM</a:t>
            </a:r>
            <a:endParaRPr lang="sv-SE" sz="28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777983" y="294299"/>
            <a:ext cx="5473957" cy="2308224"/>
          </a:xfrm>
        </p:spPr>
        <p:txBody>
          <a:bodyPr/>
          <a:lstStyle/>
          <a:p>
            <a:pPr marL="0" indent="0">
              <a:buNone/>
            </a:pPr>
            <a:r>
              <a:rPr lang="sv-SE" sz="48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Hur jag </a:t>
            </a:r>
            <a:r>
              <a:rPr lang="sv-SE" sz="4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jobbar </a:t>
            </a:r>
            <a:r>
              <a:rPr lang="sv-SE" sz="48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sv-SE" sz="48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sv-SE" sz="48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 terminologi</a:t>
            </a:r>
            <a:endParaRPr lang="sv-SE" sz="4800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19,524 Language Confusion Illustrations &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43" y="548953"/>
            <a:ext cx="58293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34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3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b="0" dirty="0"/>
              <a:t>Vad är en modell?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3171825"/>
            <a:ext cx="4762500" cy="3686175"/>
          </a:xfrm>
          <a:prstGeom prst="rect">
            <a:avLst/>
          </a:prstGeom>
        </p:spPr>
      </p:pic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8000"/>
              </a:lnSpc>
              <a:spcBef>
                <a:spcPts val="576"/>
              </a:spcBef>
              <a:spcAft>
                <a:spcPts val="600"/>
              </a:spcAft>
            </a:pPr>
            <a:r>
              <a:rPr lang="sv-SE" dirty="0"/>
              <a:t>En modell är ett </a:t>
            </a:r>
            <a:r>
              <a:rPr lang="sv-SE" b="1" dirty="0"/>
              <a:t>gemensamt språk </a:t>
            </a:r>
            <a:r>
              <a:rPr lang="sv-SE" dirty="0"/>
              <a:t>som vi tillsammans utformar, </a:t>
            </a:r>
            <a:br>
              <a:rPr lang="sv-SE" dirty="0"/>
            </a:br>
            <a:r>
              <a:rPr lang="sv-SE" dirty="0"/>
              <a:t>för att resonera </a:t>
            </a:r>
            <a:r>
              <a:rPr lang="sv-SE"/>
              <a:t>om </a:t>
            </a:r>
            <a:r>
              <a:rPr lang="sv-SE" smtClean="0"/>
              <a:t>något.</a:t>
            </a:r>
            <a:r>
              <a:rPr lang="sv-SE" dirty="0"/>
              <a:t/>
            </a:r>
            <a:br>
              <a:rPr lang="sv-SE" dirty="0"/>
            </a:br>
            <a:r>
              <a:rPr lang="sv-SE" sz="2000" dirty="0"/>
              <a:t>Modellen används för att </a:t>
            </a:r>
            <a:r>
              <a:rPr lang="sv-SE" sz="2000"/>
              <a:t>kommunicera </a:t>
            </a:r>
            <a:r>
              <a:rPr lang="sv-SE" sz="2000" smtClean="0"/>
              <a:t>med. </a:t>
            </a:r>
            <a:r>
              <a:rPr lang="sv-SE" sz="2000" dirty="0"/>
              <a:t>M</a:t>
            </a:r>
            <a:r>
              <a:rPr lang="sv-SE" sz="2000" smtClean="0"/>
              <a:t>en </a:t>
            </a:r>
            <a:r>
              <a:rPr lang="sv-SE" sz="2000" dirty="0"/>
              <a:t>inte bara det, den är också ett tankeverktyg.</a:t>
            </a:r>
          </a:p>
          <a:p>
            <a:pPr>
              <a:lnSpc>
                <a:spcPct val="108000"/>
              </a:lnSpc>
              <a:spcBef>
                <a:spcPts val="576"/>
              </a:spcBef>
              <a:spcAft>
                <a:spcPts val="600"/>
              </a:spcAft>
            </a:pPr>
            <a:r>
              <a:rPr lang="sv-SE" dirty="0"/>
              <a:t>En modell är </a:t>
            </a:r>
            <a:r>
              <a:rPr lang="sv-SE" b="1" dirty="0"/>
              <a:t>en plattform för det gemensamma lärandet</a:t>
            </a:r>
            <a:r>
              <a:rPr lang="sv-SE" dirty="0"/>
              <a:t>; </a:t>
            </a:r>
            <a:br>
              <a:rPr lang="sv-SE" dirty="0"/>
            </a:br>
            <a:r>
              <a:rPr lang="sv-SE" dirty="0"/>
              <a:t>det vill säga forskandet och framväxten av </a:t>
            </a:r>
            <a:br>
              <a:rPr lang="sv-SE" dirty="0"/>
            </a:br>
            <a:r>
              <a:rPr lang="sv-SE" dirty="0"/>
              <a:t>den gemensamma kunskapen om verksamheten.</a:t>
            </a:r>
          </a:p>
          <a:p>
            <a:pPr>
              <a:lnSpc>
                <a:spcPct val="108000"/>
              </a:lnSpc>
              <a:spcBef>
                <a:spcPts val="576"/>
              </a:spcBef>
              <a:spcAft>
                <a:spcPts val="600"/>
              </a:spcAft>
            </a:pPr>
            <a:r>
              <a:rPr lang="sv-SE" dirty="0"/>
              <a:t>En modell ger uttryck för vår gemensamma </a:t>
            </a:r>
            <a:br>
              <a:rPr lang="sv-SE" dirty="0"/>
            </a:br>
            <a:r>
              <a:rPr lang="sv-SE" dirty="0"/>
              <a:t>uppfattning </a:t>
            </a:r>
            <a:r>
              <a:rPr lang="sv-SE" u="sng" dirty="0"/>
              <a:t>just nu.</a:t>
            </a:r>
          </a:p>
          <a:p>
            <a:pPr>
              <a:lnSpc>
                <a:spcPct val="108000"/>
              </a:lnSpc>
              <a:spcBef>
                <a:spcPts val="576"/>
              </a:spcBef>
              <a:spcAft>
                <a:spcPts val="600"/>
              </a:spcAft>
            </a:pPr>
            <a:r>
              <a:rPr lang="sv-SE" dirty="0"/>
              <a:t>En modell kan inte vara rätt eller fel…</a:t>
            </a:r>
            <a:br>
              <a:rPr lang="sv-SE" dirty="0"/>
            </a:br>
            <a:r>
              <a:rPr lang="sv-SE" sz="2000" dirty="0"/>
              <a:t>men den har styrkor och svagheter och kan </a:t>
            </a:r>
            <a:r>
              <a:rPr lang="sv-SE" sz="2000"/>
              <a:t>därmed </a:t>
            </a:r>
            <a:r>
              <a:rPr lang="sv-SE" sz="2000" smtClean="0"/>
              <a:t>vara</a:t>
            </a:r>
            <a:br>
              <a:rPr lang="sv-SE" sz="2000" smtClean="0"/>
            </a:br>
            <a:r>
              <a:rPr lang="sv-SE" sz="2000" smtClean="0"/>
              <a:t>bättre eller </a:t>
            </a:r>
            <a:r>
              <a:rPr lang="sv-SE" sz="2000" dirty="0"/>
              <a:t>sämre för ett visst syfte och i ett </a:t>
            </a:r>
            <a:r>
              <a:rPr lang="sv-SE" sz="2000"/>
              <a:t>visst </a:t>
            </a:r>
            <a:r>
              <a:rPr lang="sv-SE" sz="2000" smtClean="0"/>
              <a:t/>
            </a:r>
            <a:br>
              <a:rPr lang="sv-SE" sz="2000" smtClean="0"/>
            </a:br>
            <a:r>
              <a:rPr lang="sv-SE" sz="2000" smtClean="0"/>
              <a:t>sammanhang</a:t>
            </a:r>
            <a:r>
              <a:rPr lang="sv-SE" sz="2000" dirty="0"/>
              <a:t>.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3256215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4032B0-B57A-425A-AA85-B906CE611AD6}" type="slidenum">
              <a:rPr lang="sv-SE"/>
              <a:pPr/>
              <a:t>11</a:t>
            </a:fld>
            <a:endParaRPr lang="sv-SE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67709" y="-46180"/>
            <a:ext cx="9494983" cy="70145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323739" y="447607"/>
            <a:ext cx="3019825" cy="774477"/>
          </a:xfrm>
        </p:spPr>
        <p:txBody>
          <a:bodyPr>
            <a:noAutofit/>
          </a:bodyPr>
          <a:lstStyle/>
          <a:p>
            <a:r>
              <a:rPr lang="sv-SE" sz="1800" b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Entity-Relationship-</a:t>
            </a:r>
            <a:br>
              <a:rPr lang="sv-SE" sz="1800" b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</a:br>
            <a:r>
              <a:rPr lang="sv-SE" sz="1800" b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diagram</a:t>
            </a:r>
            <a:r>
              <a:rPr lang="sv-SE" sz="1800" b="0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:</a:t>
            </a:r>
            <a:r>
              <a:rPr lang="sv-SE" b="0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/>
            </a:r>
            <a:br>
              <a:rPr lang="sv-SE" b="0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</a:br>
            <a:r>
              <a:rPr lang="sv-SE" b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Översikts-</a:t>
            </a:r>
            <a:br>
              <a:rPr lang="sv-SE" b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</a:br>
            <a:r>
              <a:rPr lang="sv-SE" b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diagram</a:t>
            </a:r>
            <a:endParaRPr lang="sv-SE" b="0" dirty="0">
              <a:solidFill>
                <a:srgbClr val="0070C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8DF816-7532-4511-AA89-9BE84E052839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553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5"/>
          <p:cNvSpPr>
            <a:spLocks noGrp="1"/>
          </p:cNvSpPr>
          <p:nvPr>
            <p:ph type="title"/>
          </p:nvPr>
        </p:nvSpPr>
        <p:spPr>
          <a:xfrm>
            <a:off x="424474" y="96624"/>
            <a:ext cx="3639443" cy="1335009"/>
          </a:xfrm>
        </p:spPr>
        <p:txBody>
          <a:bodyPr>
            <a:noAutofit/>
          </a:bodyPr>
          <a:lstStyle/>
          <a:p>
            <a:r>
              <a:rPr lang="sv-SE" sz="1800" b="0" smtClean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Entity-Relationship-diagram</a:t>
            </a:r>
            <a:r>
              <a:rPr lang="sv-SE" sz="1800" b="0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:</a:t>
            </a:r>
            <a:r>
              <a:rPr lang="sv-SE" b="0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/>
            </a:r>
            <a:br>
              <a:rPr lang="sv-SE" b="0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</a:br>
            <a:r>
              <a:rPr lang="sv-SE" b="0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Detaljdiagram</a:t>
            </a:r>
            <a:endParaRPr lang="sv-SE" b="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5344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4032B0-B57A-425A-AA85-B906CE611AD6}" type="slidenum">
              <a:rPr lang="sv-SE"/>
              <a:pPr/>
              <a:t>12</a:t>
            </a:fld>
            <a:endParaRPr lang="sv-SE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92491" y="0"/>
            <a:ext cx="65469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8DF816-7532-4511-AA89-9BE84E052839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0667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448653" y="1454458"/>
            <a:ext cx="11139609" cy="512841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sv-SE" dirty="0">
                <a:ea typeface="Verdana" pitchFamily="34" charset="0"/>
                <a:cs typeface="Verdana" pitchFamily="34" charset="0"/>
              </a:rPr>
              <a:t>Visar vilken livscykel </a:t>
            </a:r>
          </a:p>
          <a:p>
            <a:pPr marL="0" indent="0">
              <a:buNone/>
              <a:defRPr/>
            </a:pPr>
            <a:r>
              <a:rPr lang="sv-SE" dirty="0">
                <a:ea typeface="Verdana" pitchFamily="34" charset="0"/>
                <a:cs typeface="Verdana" pitchFamily="34" charset="0"/>
              </a:rPr>
              <a:t>en förekomst kan ha:</a:t>
            </a:r>
            <a:endParaRPr lang="sv-SE" sz="1800" dirty="0">
              <a:ea typeface="Verdana" pitchFamily="34" charset="0"/>
              <a:cs typeface="Verdana" pitchFamily="34" charset="0"/>
            </a:endParaRPr>
          </a:p>
          <a:p>
            <a:pPr marL="266700" lvl="1" indent="-266700">
              <a:tabLst>
                <a:tab pos="266700" algn="l"/>
              </a:tabLst>
              <a:defRPr/>
            </a:pPr>
            <a:r>
              <a:rPr lang="sv-SE" sz="1800" dirty="0"/>
              <a:t>tillstånd</a:t>
            </a:r>
          </a:p>
          <a:p>
            <a:pPr marL="266700" lvl="1" indent="-266700">
              <a:tabLst>
                <a:tab pos="266700" algn="l"/>
              </a:tabLst>
              <a:defRPr/>
            </a:pPr>
            <a:r>
              <a:rPr lang="sv-SE" sz="1800" dirty="0"/>
              <a:t>händelser </a:t>
            </a:r>
          </a:p>
          <a:p>
            <a:pPr marL="266700" lvl="1" indent="-266700">
              <a:tabLst>
                <a:tab pos="266700" algn="l"/>
              </a:tabLst>
              <a:defRPr/>
            </a:pPr>
            <a:r>
              <a:rPr lang="sv-SE" sz="1800" dirty="0"/>
              <a:t>tillståndsövergångar</a:t>
            </a:r>
          </a:p>
          <a:p>
            <a:pPr marL="266700" lvl="1" indent="-266700">
              <a:tabLst>
                <a:tab pos="266700" algn="l"/>
              </a:tabLst>
              <a:defRPr/>
            </a:pPr>
            <a:r>
              <a:rPr lang="sv-SE" sz="1800" dirty="0"/>
              <a:t>händelseorsaker  </a:t>
            </a:r>
            <a:r>
              <a:rPr lang="sv-SE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048" y="225933"/>
            <a:ext cx="10787573" cy="774477"/>
          </a:xfrm>
        </p:spPr>
        <p:txBody>
          <a:bodyPr>
            <a:noAutofit/>
          </a:bodyPr>
          <a:lstStyle/>
          <a:p>
            <a:r>
              <a:rPr lang="sv-SE" b="0" dirty="0"/>
              <a:t>Tillståndsdiagram</a:t>
            </a:r>
            <a:br>
              <a:rPr lang="sv-SE" b="0" dirty="0"/>
            </a:br>
            <a:r>
              <a:rPr lang="sv-SE" sz="2000" b="0" dirty="0"/>
              <a:t>(State, </a:t>
            </a:r>
            <a:r>
              <a:rPr lang="sv-SE" sz="2000" b="0" dirty="0" err="1"/>
              <a:t>Charts</a:t>
            </a:r>
            <a:r>
              <a:rPr lang="sv-SE" sz="2000" b="0" dirty="0"/>
              <a:t>, </a:t>
            </a:r>
            <a:r>
              <a:rPr lang="sv-SE" sz="2000" b="0" dirty="0" err="1"/>
              <a:t>Harel</a:t>
            </a:r>
            <a:r>
              <a:rPr lang="sv-SE" sz="2000" b="0" dirty="0"/>
              <a:t> </a:t>
            </a:r>
            <a:r>
              <a:rPr lang="sv-SE" sz="2000" b="0" dirty="0" err="1"/>
              <a:t>state</a:t>
            </a:r>
            <a:r>
              <a:rPr lang="sv-SE" sz="2000" b="0" dirty="0"/>
              <a:t> </a:t>
            </a:r>
            <a:r>
              <a:rPr lang="sv-SE" sz="2000" b="0" dirty="0" err="1"/>
              <a:t>charts</a:t>
            </a:r>
            <a:r>
              <a:rPr lang="sv-SE" sz="2000" b="0" dirty="0"/>
              <a:t>, </a:t>
            </a:r>
            <a:r>
              <a:rPr lang="sv-SE" sz="2000" b="0" dirty="0" err="1"/>
              <a:t>etc</a:t>
            </a:r>
            <a:r>
              <a:rPr lang="sv-SE" sz="2000" b="0" dirty="0"/>
              <a:t>)</a:t>
            </a:r>
          </a:p>
        </p:txBody>
      </p:sp>
      <p:grpSp>
        <p:nvGrpSpPr>
          <p:cNvPr id="5" name="Grupp 4"/>
          <p:cNvGrpSpPr/>
          <p:nvPr/>
        </p:nvGrpSpPr>
        <p:grpSpPr>
          <a:xfrm>
            <a:off x="5724809" y="1436515"/>
            <a:ext cx="4608591" cy="4798122"/>
            <a:chOff x="5037808" y="2361377"/>
            <a:chExt cx="3375660" cy="3838965"/>
          </a:xfrm>
        </p:grpSpPr>
        <p:sp>
          <p:nvSpPr>
            <p:cNvPr id="8" name="Rectangle 7"/>
            <p:cNvSpPr/>
            <p:nvPr/>
          </p:nvSpPr>
          <p:spPr>
            <a:xfrm>
              <a:off x="5037808" y="2361377"/>
              <a:ext cx="3375660" cy="3838965"/>
            </a:xfrm>
            <a:prstGeom prst="rect">
              <a:avLst/>
            </a:prstGeom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48" name="textruta 147"/>
            <p:cNvSpPr txBox="1"/>
            <p:nvPr/>
          </p:nvSpPr>
          <p:spPr>
            <a:xfrm>
              <a:off x="5507701" y="2410003"/>
              <a:ext cx="914400" cy="263397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sv-SE" sz="1400" b="1">
                  <a:latin typeface="+mj-lt"/>
                  <a:ea typeface="+mj-ea"/>
                  <a:cs typeface="+mj-cs"/>
                </a:rPr>
                <a:t>Customer life-cycle status</a:t>
              </a:r>
            </a:p>
          </p:txBody>
        </p:sp>
        <p:grpSp>
          <p:nvGrpSpPr>
            <p:cNvPr id="175" name="Grupp 174"/>
            <p:cNvGrpSpPr/>
            <p:nvPr/>
          </p:nvGrpSpPr>
          <p:grpSpPr>
            <a:xfrm>
              <a:off x="5326453" y="2943611"/>
              <a:ext cx="2503097" cy="3140878"/>
              <a:chOff x="5326453" y="2943611"/>
              <a:chExt cx="2503097" cy="3140878"/>
            </a:xfrm>
          </p:grpSpPr>
          <p:sp>
            <p:nvSpPr>
              <p:cNvPr id="10" name="Rektangel med rundade hörn 9"/>
              <p:cNvSpPr/>
              <p:nvPr/>
            </p:nvSpPr>
            <p:spPr>
              <a:xfrm>
                <a:off x="6019800" y="2943611"/>
                <a:ext cx="1797050" cy="610215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textruta 10"/>
              <p:cNvSpPr txBox="1"/>
              <p:nvPr/>
            </p:nvSpPr>
            <p:spPr>
              <a:xfrm>
                <a:off x="6464869" y="3122007"/>
                <a:ext cx="914400" cy="263397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91440" tIns="45720" rIns="91440" bIns="45720" rtlCol="0" anchor="ctr">
                <a:normAutofit lnSpcReduction="10000"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sv-SE" sz="1600">
                    <a:latin typeface="+mj-lt"/>
                    <a:ea typeface="+mj-ea"/>
                    <a:cs typeface="+mj-cs"/>
                  </a:rPr>
                  <a:t>Prospective</a:t>
                </a:r>
                <a:endParaRPr lang="sv-SE" sz="1200">
                  <a:latin typeface="+mj-lt"/>
                  <a:ea typeface="+mj-ea"/>
                  <a:cs typeface="+mj-cs"/>
                </a:endParaRPr>
              </a:p>
            </p:txBody>
          </p:sp>
          <p:sp>
            <p:nvSpPr>
              <p:cNvPr id="12" name="Rektangel med rundade hörn 11"/>
              <p:cNvSpPr/>
              <p:nvPr/>
            </p:nvSpPr>
            <p:spPr>
              <a:xfrm>
                <a:off x="6019800" y="3895786"/>
                <a:ext cx="1797050" cy="803779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ruta 12"/>
              <p:cNvSpPr txBox="1"/>
              <p:nvPr/>
            </p:nvSpPr>
            <p:spPr>
              <a:xfrm>
                <a:off x="6467836" y="3857362"/>
                <a:ext cx="914400" cy="294822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sv-SE" sz="1600">
                    <a:latin typeface="+mj-lt"/>
                    <a:ea typeface="+mj-ea"/>
                    <a:cs typeface="+mj-cs"/>
                  </a:rPr>
                  <a:t>Actual</a:t>
                </a:r>
                <a:endParaRPr lang="sv-SE" sz="1200" dirty="0">
                  <a:latin typeface="+mj-lt"/>
                  <a:ea typeface="+mj-ea"/>
                  <a:cs typeface="+mj-cs"/>
                </a:endParaRPr>
              </a:p>
            </p:txBody>
          </p:sp>
          <p:sp>
            <p:nvSpPr>
              <p:cNvPr id="14" name="Rektangel med rundade hörn 13"/>
              <p:cNvSpPr/>
              <p:nvPr/>
            </p:nvSpPr>
            <p:spPr>
              <a:xfrm>
                <a:off x="6019800" y="5030070"/>
                <a:ext cx="1797050" cy="565859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ruta 14"/>
              <p:cNvSpPr txBox="1"/>
              <p:nvPr/>
            </p:nvSpPr>
            <p:spPr>
              <a:xfrm>
                <a:off x="6474186" y="5189889"/>
                <a:ext cx="914400" cy="259986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91440" tIns="45720" rIns="91440" bIns="45720" rtlCol="0" anchor="ctr">
                <a:normAutofit lnSpcReduction="10000"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sv-SE" sz="1600">
                    <a:latin typeface="+mj-lt"/>
                    <a:ea typeface="+mj-ea"/>
                    <a:cs typeface="+mj-cs"/>
                  </a:rPr>
                  <a:t>Former</a:t>
                </a:r>
                <a:endParaRPr lang="sv-SE" sz="1200">
                  <a:latin typeface="+mj-lt"/>
                  <a:ea typeface="+mj-ea"/>
                  <a:cs typeface="+mj-cs"/>
                </a:endParaRPr>
              </a:p>
            </p:txBody>
          </p:sp>
          <p:cxnSp>
            <p:nvCxnSpPr>
              <p:cNvPr id="17" name="Rak pilkoppling 16"/>
              <p:cNvCxnSpPr>
                <a:endCxn id="51" idx="0"/>
              </p:cNvCxnSpPr>
              <p:nvPr/>
            </p:nvCxnSpPr>
            <p:spPr>
              <a:xfrm>
                <a:off x="6542312" y="3561596"/>
                <a:ext cx="0" cy="56990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ak pilkoppling 19"/>
              <p:cNvCxnSpPr>
                <a:stCxn id="12" idx="2"/>
                <a:endCxn id="14" idx="0"/>
              </p:cNvCxnSpPr>
              <p:nvPr/>
            </p:nvCxnSpPr>
            <p:spPr>
              <a:xfrm>
                <a:off x="6918325" y="4699565"/>
                <a:ext cx="0" cy="33050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ak pilkoppling 23"/>
              <p:cNvCxnSpPr>
                <a:stCxn id="25" idx="6"/>
                <a:endCxn id="10" idx="1"/>
              </p:cNvCxnSpPr>
              <p:nvPr/>
            </p:nvCxnSpPr>
            <p:spPr>
              <a:xfrm>
                <a:off x="5507701" y="3243095"/>
                <a:ext cx="512099" cy="562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Ellips 24"/>
              <p:cNvSpPr/>
              <p:nvPr/>
            </p:nvSpPr>
            <p:spPr>
              <a:xfrm>
                <a:off x="5326453" y="3150226"/>
                <a:ext cx="181248" cy="18573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Vinklad koppling 26"/>
              <p:cNvCxnSpPr>
                <a:stCxn id="14" idx="3"/>
                <a:endCxn id="10" idx="3"/>
              </p:cNvCxnSpPr>
              <p:nvPr/>
            </p:nvCxnSpPr>
            <p:spPr>
              <a:xfrm flipV="1">
                <a:off x="7816850" y="3248719"/>
                <a:ext cx="12700" cy="2064281"/>
              </a:xfrm>
              <a:prstGeom prst="bentConnector3">
                <a:avLst>
                  <a:gd name="adj1" fmla="val 1800000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ktangel med rundade hörn 50"/>
              <p:cNvSpPr/>
              <p:nvPr/>
            </p:nvSpPr>
            <p:spPr>
              <a:xfrm>
                <a:off x="6256562" y="4131505"/>
                <a:ext cx="571500" cy="391073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extruta 51"/>
              <p:cNvSpPr txBox="1"/>
              <p:nvPr/>
            </p:nvSpPr>
            <p:spPr>
              <a:xfrm>
                <a:off x="6299064" y="4175371"/>
                <a:ext cx="514710" cy="294822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sv-SE" sz="1400">
                    <a:latin typeface="+mj-lt"/>
                    <a:ea typeface="+mj-ea"/>
                    <a:cs typeface="+mj-cs"/>
                  </a:rPr>
                  <a:t>Active</a:t>
                </a:r>
                <a:endParaRPr lang="sv-SE" sz="1200" dirty="0">
                  <a:latin typeface="+mj-lt"/>
                  <a:ea typeface="+mj-ea"/>
                  <a:cs typeface="+mj-cs"/>
                </a:endParaRPr>
              </a:p>
            </p:txBody>
          </p:sp>
          <p:sp>
            <p:nvSpPr>
              <p:cNvPr id="53" name="Rektangel med rundade hörn 52"/>
              <p:cNvSpPr/>
              <p:nvPr/>
            </p:nvSpPr>
            <p:spPr>
              <a:xfrm>
                <a:off x="7057092" y="4131505"/>
                <a:ext cx="571500" cy="391073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textruta 53"/>
              <p:cNvSpPr txBox="1"/>
              <p:nvPr/>
            </p:nvSpPr>
            <p:spPr>
              <a:xfrm>
                <a:off x="7099594" y="4175371"/>
                <a:ext cx="514710" cy="294822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sv-SE" sz="1400">
                    <a:latin typeface="+mj-lt"/>
                    <a:ea typeface="+mj-ea"/>
                    <a:cs typeface="+mj-cs"/>
                  </a:rPr>
                  <a:t>Non-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sv-SE" sz="1400">
                    <a:latin typeface="+mj-lt"/>
                    <a:ea typeface="+mj-ea"/>
                    <a:cs typeface="+mj-cs"/>
                  </a:rPr>
                  <a:t>active</a:t>
                </a:r>
                <a:endParaRPr lang="sv-SE" sz="1400" dirty="0">
                  <a:latin typeface="+mj-lt"/>
                  <a:ea typeface="+mj-ea"/>
                  <a:cs typeface="+mj-cs"/>
                </a:endParaRPr>
              </a:p>
            </p:txBody>
          </p:sp>
          <p:cxnSp>
            <p:nvCxnSpPr>
              <p:cNvPr id="62" name="Rak pilkoppling 61"/>
              <p:cNvCxnSpPr/>
              <p:nvPr/>
            </p:nvCxnSpPr>
            <p:spPr>
              <a:xfrm>
                <a:off x="6828062" y="4215119"/>
                <a:ext cx="22903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Rak pilkoppling 63"/>
              <p:cNvCxnSpPr/>
              <p:nvPr/>
            </p:nvCxnSpPr>
            <p:spPr>
              <a:xfrm flipH="1">
                <a:off x="6828062" y="4431818"/>
                <a:ext cx="22903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Rak pilkoppling 150"/>
              <p:cNvCxnSpPr>
                <a:stCxn id="14" idx="2"/>
                <a:endCxn id="155" idx="0"/>
              </p:cNvCxnSpPr>
              <p:nvPr/>
            </p:nvCxnSpPr>
            <p:spPr>
              <a:xfrm>
                <a:off x="6918325" y="5595929"/>
                <a:ext cx="651" cy="3028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upp 156"/>
              <p:cNvGrpSpPr/>
              <p:nvPr/>
            </p:nvGrpSpPr>
            <p:grpSpPr>
              <a:xfrm>
                <a:off x="6828352" y="5898751"/>
                <a:ext cx="181248" cy="185738"/>
                <a:chOff x="6981552" y="5997499"/>
                <a:chExt cx="181248" cy="185738"/>
              </a:xfrm>
            </p:grpSpPr>
            <p:sp>
              <p:nvSpPr>
                <p:cNvPr id="155" name="Ellips 154"/>
                <p:cNvSpPr/>
                <p:nvPr/>
              </p:nvSpPr>
              <p:spPr>
                <a:xfrm>
                  <a:off x="6981552" y="5997499"/>
                  <a:ext cx="181248" cy="1857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sv-S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2" name="Ellips 151"/>
                <p:cNvSpPr/>
                <p:nvPr/>
              </p:nvSpPr>
              <p:spPr>
                <a:xfrm>
                  <a:off x="7031558" y="6043572"/>
                  <a:ext cx="89173" cy="9214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sv-SE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63" name="Rak pilkoppling 162"/>
              <p:cNvCxnSpPr>
                <a:stCxn id="164" idx="6"/>
              </p:cNvCxnSpPr>
              <p:nvPr/>
            </p:nvCxnSpPr>
            <p:spPr>
              <a:xfrm flipV="1">
                <a:off x="5507701" y="4330155"/>
                <a:ext cx="761644" cy="35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Ellips 163"/>
              <p:cNvSpPr/>
              <p:nvPr/>
            </p:nvSpPr>
            <p:spPr>
              <a:xfrm>
                <a:off x="5326453" y="4240850"/>
                <a:ext cx="181248" cy="18573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6" name="Rak pilkoppling 165"/>
              <p:cNvCxnSpPr>
                <a:endCxn id="51" idx="2"/>
              </p:cNvCxnSpPr>
              <p:nvPr/>
            </p:nvCxnSpPr>
            <p:spPr>
              <a:xfrm flipV="1">
                <a:off x="6542312" y="4522578"/>
                <a:ext cx="0" cy="5074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8DF816-7532-4511-AA89-9BE84E052839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386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2"/>
          <p:cNvSpPr>
            <a:spLocks noGrp="1"/>
          </p:cNvSpPr>
          <p:nvPr>
            <p:ph type="title"/>
          </p:nvPr>
        </p:nvSpPr>
        <p:spPr>
          <a:xfrm>
            <a:off x="404091" y="152610"/>
            <a:ext cx="10515600" cy="648000"/>
          </a:xfrm>
        </p:spPr>
        <p:txBody>
          <a:bodyPr>
            <a:noAutofit/>
          </a:bodyPr>
          <a:lstStyle/>
          <a:p>
            <a:r>
              <a:rPr lang="sv-SE" b="0" dirty="0">
                <a:solidFill>
                  <a:srgbClr val="0070C0"/>
                </a:solidFill>
              </a:rPr>
              <a:t>Förekomstdiagram för att illustera svåra begrepp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8147" y="1080426"/>
            <a:ext cx="6586204" cy="513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8DF816-7532-4511-AA89-9BE84E052839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96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5736" y="0"/>
            <a:ext cx="7756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8DF816-7532-4511-AA89-9BE84E052839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4" name="Rubrik 2"/>
          <p:cNvSpPr txBox="1">
            <a:spLocks/>
          </p:cNvSpPr>
          <p:nvPr/>
        </p:nvSpPr>
        <p:spPr>
          <a:xfrm>
            <a:off x="404091" y="152609"/>
            <a:ext cx="3308927" cy="17131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kern="1200" spc="-93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800" b="0" smtClean="0">
                <a:solidFill>
                  <a:srgbClr val="0070C0"/>
                </a:solidFill>
              </a:rPr>
              <a:t>Informationsmodellens textdel:</a:t>
            </a:r>
          </a:p>
          <a:p>
            <a:r>
              <a:rPr lang="sv-SE" sz="2000" b="0" smtClean="0">
                <a:solidFill>
                  <a:srgbClr val="0070C0"/>
                </a:solidFill>
              </a:rPr>
              <a:t>Titelsida</a:t>
            </a:r>
            <a:endParaRPr lang="sv-SE" sz="20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8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5695" y="209550"/>
            <a:ext cx="75057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4270" y="3043960"/>
            <a:ext cx="74485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8DF816-7532-4511-AA89-9BE84E052839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5" name="Rubrik 2"/>
          <p:cNvSpPr txBox="1">
            <a:spLocks/>
          </p:cNvSpPr>
          <p:nvPr/>
        </p:nvSpPr>
        <p:spPr>
          <a:xfrm>
            <a:off x="404091" y="152609"/>
            <a:ext cx="3308927" cy="17131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kern="1200" spc="-93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b="0" smtClean="0">
                <a:solidFill>
                  <a:srgbClr val="0070C0"/>
                </a:solidFill>
              </a:rPr>
              <a:t>Innehållssförteckning</a:t>
            </a:r>
            <a:endParaRPr lang="sv-SE" sz="2000" b="0" dirty="0">
              <a:solidFill>
                <a:srgbClr val="0070C0"/>
              </a:solidFill>
            </a:endParaRPr>
          </a:p>
        </p:txBody>
      </p:sp>
      <p:sp>
        <p:nvSpPr>
          <p:cNvPr id="6" name="Rubrik 2"/>
          <p:cNvSpPr txBox="1">
            <a:spLocks/>
          </p:cNvSpPr>
          <p:nvPr/>
        </p:nvSpPr>
        <p:spPr>
          <a:xfrm>
            <a:off x="380994" y="3021446"/>
            <a:ext cx="3308927" cy="17131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kern="1200" spc="-93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b="0" smtClean="0">
                <a:solidFill>
                  <a:srgbClr val="0070C0"/>
                </a:solidFill>
              </a:rPr>
              <a:t>Versionshistorik</a:t>
            </a:r>
            <a:endParaRPr lang="sv-SE" sz="20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73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7516" y="414339"/>
            <a:ext cx="753427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8DF816-7532-4511-AA89-9BE84E052839}" type="slidenum">
              <a:rPr lang="sv-SE" smtClean="0"/>
              <a:pPr/>
              <a:t>17</a:t>
            </a:fld>
            <a:endParaRPr lang="sv-SE"/>
          </a:p>
        </p:txBody>
      </p:sp>
      <p:sp>
        <p:nvSpPr>
          <p:cNvPr id="4" name="Rubrik 2"/>
          <p:cNvSpPr txBox="1">
            <a:spLocks/>
          </p:cNvSpPr>
          <p:nvPr/>
        </p:nvSpPr>
        <p:spPr>
          <a:xfrm>
            <a:off x="265546" y="414339"/>
            <a:ext cx="3308927" cy="17131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kern="1200" spc="-93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b="0" smtClean="0">
                <a:solidFill>
                  <a:srgbClr val="0070C0"/>
                </a:solidFill>
              </a:rPr>
              <a:t>Ett avsnitt för varje entitet</a:t>
            </a:r>
            <a:endParaRPr lang="sv-SE" sz="2000" b="0" dirty="0">
              <a:solidFill>
                <a:srgbClr val="0070C0"/>
              </a:solidFill>
            </a:endParaRPr>
          </a:p>
        </p:txBody>
      </p:sp>
      <p:sp>
        <p:nvSpPr>
          <p:cNvPr id="5" name="Rubrik 2"/>
          <p:cNvSpPr txBox="1">
            <a:spLocks/>
          </p:cNvSpPr>
          <p:nvPr/>
        </p:nvSpPr>
        <p:spPr>
          <a:xfrm>
            <a:off x="265545" y="2404775"/>
            <a:ext cx="3308927" cy="17131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kern="1200" spc="-93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800" b="0" smtClean="0">
                <a:solidFill>
                  <a:srgbClr val="0070C0"/>
                </a:solidFill>
              </a:rPr>
              <a:t>Ett avsnitt för varje attribut</a:t>
            </a:r>
            <a:endParaRPr lang="sv-SE" sz="18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13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>
                <a:cs typeface="Arial" panose="020B0604020202020204" pitchFamily="34" charset="0"/>
              </a:rPr>
              <a:t>© IRM AB All rights reserved</a:t>
            </a:r>
            <a:endParaRPr lang="sv-SE" dirty="0"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336" y="969578"/>
            <a:ext cx="8579343" cy="4806382"/>
          </a:xfrm>
          <a:prstGeom prst="rect">
            <a:avLst/>
          </a:prstGeom>
        </p:spPr>
      </p:pic>
      <p:sp>
        <p:nvSpPr>
          <p:cNvPr id="4" name="Rubrik 2"/>
          <p:cNvSpPr txBox="1">
            <a:spLocks/>
          </p:cNvSpPr>
          <p:nvPr/>
        </p:nvSpPr>
        <p:spPr>
          <a:xfrm>
            <a:off x="311266" y="1130619"/>
            <a:ext cx="3531529" cy="47493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kern="1200" spc="-93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600" b="0" smtClean="0"/>
              <a:t>Daterade och signerade noteringar i informationsmodellens textdel gör att informationsmodellen blir, inte bara en dokumentation av ett ”färdigt” resultat utan också en plattform för arbetet: </a:t>
            </a:r>
            <a:br>
              <a:rPr lang="sv-SE" sz="1600" b="0" smtClean="0"/>
            </a:br>
            <a:endParaRPr lang="sv-SE" sz="1600" b="0" smtClean="0"/>
          </a:p>
          <a:p>
            <a:pPr marL="342900" indent="-342900">
              <a:buAutoNum type="arabicPeriod"/>
            </a:pPr>
            <a:r>
              <a:rPr lang="sv-SE" sz="1600" b="0" smtClean="0"/>
              <a:t>var är vi i arbetet nu?</a:t>
            </a:r>
            <a:br>
              <a:rPr lang="sv-SE" sz="1600" b="0" smtClean="0"/>
            </a:br>
            <a:endParaRPr lang="sv-SE" sz="1600" b="0" smtClean="0"/>
          </a:p>
          <a:p>
            <a:pPr marL="342900" indent="-342900">
              <a:buAutoNum type="arabicPeriod"/>
            </a:pPr>
            <a:r>
              <a:rPr lang="sv-SE" sz="1600" b="0" smtClean="0"/>
              <a:t>hur säkert är detta?</a:t>
            </a:r>
            <a:br>
              <a:rPr lang="sv-SE" sz="1600" b="0" smtClean="0"/>
            </a:br>
            <a:endParaRPr lang="sv-SE" sz="1600" b="0" smtClean="0"/>
          </a:p>
          <a:p>
            <a:pPr marL="342900" indent="-342900">
              <a:buAutoNum type="arabicPeriod"/>
            </a:pPr>
            <a:r>
              <a:rPr lang="sv-SE" sz="1600" b="0" smtClean="0"/>
              <a:t>vilka är de utestående frågeställningarna?</a:t>
            </a:r>
            <a:br>
              <a:rPr lang="sv-SE" sz="1600" b="0" smtClean="0"/>
            </a:br>
            <a:endParaRPr lang="sv-SE" sz="1600" b="0" smtClean="0"/>
          </a:p>
          <a:p>
            <a:pPr marL="342900" indent="-342900">
              <a:buAutoNum type="arabicPeriod"/>
            </a:pPr>
            <a:r>
              <a:rPr lang="sv-SE" sz="1600" b="0" smtClean="0"/>
              <a:t>hur kom vi fram till detta?</a:t>
            </a:r>
          </a:p>
          <a:p>
            <a:pPr marL="685800" lvl="1" indent="-342900">
              <a:buAutoNum type="arabicPeriod"/>
            </a:pPr>
            <a:endParaRPr lang="sv-SE" sz="150" b="0" smtClean="0"/>
          </a:p>
          <a:p>
            <a:pPr marL="685800" lvl="1" indent="-342900">
              <a:buAutoNum type="arabicPeriod"/>
            </a:pPr>
            <a:endParaRPr lang="sv-SE" sz="150" b="0" dirty="0"/>
          </a:p>
        </p:txBody>
      </p:sp>
      <p:sp>
        <p:nvSpPr>
          <p:cNvPr id="5" name="Rubrik 2"/>
          <p:cNvSpPr txBox="1">
            <a:spLocks/>
          </p:cNvSpPr>
          <p:nvPr/>
        </p:nvSpPr>
        <p:spPr>
          <a:xfrm>
            <a:off x="265546" y="414339"/>
            <a:ext cx="3308927" cy="4909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kern="1200" spc="-93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b="0" smtClean="0">
                <a:solidFill>
                  <a:srgbClr val="0070C0"/>
                </a:solidFill>
              </a:rPr>
              <a:t>Noteringar</a:t>
            </a:r>
            <a:endParaRPr lang="sv-SE" sz="20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70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3177" y="439739"/>
            <a:ext cx="742950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8DF816-7532-4511-AA89-9BE84E052839}" type="slidenum">
              <a:rPr lang="sv-SE" smtClean="0"/>
              <a:pPr/>
              <a:t>19</a:t>
            </a:fld>
            <a:endParaRPr lang="sv-SE"/>
          </a:p>
        </p:txBody>
      </p:sp>
      <p:sp>
        <p:nvSpPr>
          <p:cNvPr id="4" name="Rubrik 2"/>
          <p:cNvSpPr txBox="1">
            <a:spLocks/>
          </p:cNvSpPr>
          <p:nvPr/>
        </p:nvSpPr>
        <p:spPr>
          <a:xfrm>
            <a:off x="320963" y="557502"/>
            <a:ext cx="3308927" cy="17131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kern="1200" spc="-93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b="0" smtClean="0">
                <a:solidFill>
                  <a:srgbClr val="0070C0"/>
                </a:solidFill>
              </a:rPr>
              <a:t>Definierade värden för bestämda värdemängder, </a:t>
            </a:r>
          </a:p>
          <a:p>
            <a:r>
              <a:rPr lang="sv-SE" sz="1800" b="0" smtClean="0">
                <a:solidFill>
                  <a:srgbClr val="0070C0"/>
                </a:solidFill>
              </a:rPr>
              <a:t>t.ex som här: typer</a:t>
            </a:r>
            <a:endParaRPr lang="sv-SE" sz="18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26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smtClean="0">
                <a:solidFill>
                  <a:srgbClr val="0070C0"/>
                </a:solidFill>
              </a:rPr>
              <a:t>Peter Tallungs</a:t>
            </a:r>
            <a:endParaRPr lang="sv-SE" b="0">
              <a:solidFill>
                <a:srgbClr val="0070C0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431799" y="1196975"/>
            <a:ext cx="11033369" cy="52276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mtClean="0"/>
              <a:t>Informationsarkitekt (konsult)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mtClean="0"/>
              <a:t>Lärare och skribent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F</a:t>
            </a:r>
            <a:r>
              <a:rPr lang="sv-SE" smtClean="0"/>
              <a:t>rån </a:t>
            </a:r>
            <a:r>
              <a:rPr lang="sv-SE"/>
              <a:t>konsult- och utbildningsföretaget </a:t>
            </a:r>
            <a:r>
              <a:rPr lang="sv-SE" smtClean="0"/>
              <a:t>IRM</a:t>
            </a:r>
          </a:p>
          <a:p>
            <a:r>
              <a:rPr lang="sv-SE" smtClean="0"/>
              <a:t>Hjälper företag och organisationer att få ordning på sin data/information, samt begrepp och språk för allt det som de hanterar.</a:t>
            </a:r>
          </a:p>
          <a:p>
            <a:r>
              <a:rPr lang="sv-SE" sz="1600" smtClean="0"/>
              <a:t>Handlar </a:t>
            </a:r>
            <a:r>
              <a:rPr lang="sv-SE" sz="1600"/>
              <a:t>djupast om att bygga upp organisationens förmågan att själva hantera dessa aspekter av sin verksamhet, det vill säga det vi kallar för informationsarkitektu.r</a:t>
            </a:r>
          </a:p>
          <a:p>
            <a:r>
              <a:rPr lang="sv-SE" sz="1400"/>
              <a:t>Min bakgrund:</a:t>
            </a:r>
          </a:p>
          <a:p>
            <a:pPr marL="342900" indent="-342900">
              <a:buFontTx/>
              <a:buChar char="-"/>
            </a:pPr>
            <a:r>
              <a:rPr lang="sv-SE" sz="1400"/>
              <a:t>Datavetenskap</a:t>
            </a:r>
          </a:p>
          <a:p>
            <a:pPr marL="342900" indent="-342900">
              <a:buFontTx/>
              <a:buChar char="-"/>
            </a:pPr>
            <a:r>
              <a:rPr lang="sv-SE" sz="1400"/>
              <a:t>Systemutveckling</a:t>
            </a:r>
          </a:p>
          <a:p>
            <a:pPr marL="342900" indent="-342900">
              <a:buFontTx/>
              <a:buChar char="-"/>
            </a:pPr>
            <a:r>
              <a:rPr lang="sv-SE" sz="1400"/>
              <a:t>Kravarbete</a:t>
            </a:r>
          </a:p>
          <a:p>
            <a:pPr marL="342900" indent="-342900">
              <a:buFontTx/>
              <a:buChar char="-"/>
            </a:pPr>
            <a:r>
              <a:rPr lang="sv-SE" sz="1400"/>
              <a:t>It-arkitektur</a:t>
            </a:r>
          </a:p>
          <a:p>
            <a:pPr marL="342900" indent="-342900">
              <a:buFontTx/>
              <a:buChar char="-"/>
            </a:pPr>
            <a:r>
              <a:rPr lang="sv-SE" sz="1400"/>
              <a:t>Verksamhetsarkitektur</a:t>
            </a:r>
          </a:p>
          <a:p>
            <a:endParaRPr lang="sv-SE"/>
          </a:p>
        </p:txBody>
      </p:sp>
      <p:sp>
        <p:nvSpPr>
          <p:cNvPr id="2" name="Platshållare för sidfo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>
                <a:cs typeface="Arial" panose="020B0604020202020204" pitchFamily="34" charset="0"/>
              </a:rPr>
              <a:t>© IRM AB All rights reserved</a:t>
            </a:r>
            <a:endParaRPr lang="sv-S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9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5324" r="5696"/>
          <a:stretch/>
        </p:blipFill>
        <p:spPr bwMode="auto">
          <a:xfrm>
            <a:off x="4155058" y="1"/>
            <a:ext cx="6288656" cy="674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ubrik 3"/>
          <p:cNvSpPr txBox="1">
            <a:spLocks/>
          </p:cNvSpPr>
          <p:nvPr/>
        </p:nvSpPr>
        <p:spPr bwMode="auto">
          <a:xfrm>
            <a:off x="448654" y="526341"/>
            <a:ext cx="3495274" cy="77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9EE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v-SE" sz="1800" smtClean="0">
                <a:solidFill>
                  <a:srgbClr val="0070C0"/>
                </a:solidFill>
              </a:rPr>
              <a:t>eller som här:</a:t>
            </a:r>
          </a:p>
          <a:p>
            <a:r>
              <a:rPr lang="sv-SE" sz="2000" smtClean="0">
                <a:solidFill>
                  <a:srgbClr val="0070C0"/>
                </a:solidFill>
              </a:rPr>
              <a:t>statusvärden</a:t>
            </a:r>
            <a:endParaRPr lang="sv-SE" sz="2000" dirty="0">
              <a:solidFill>
                <a:srgbClr val="0070C0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08DF816-7532-4511-AA89-9BE84E052839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695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>
                <a:cs typeface="Arial" panose="020B0604020202020204" pitchFamily="34" charset="0"/>
              </a:rPr>
              <a:t>© IRM AB All rights reserved</a:t>
            </a:r>
            <a:endParaRPr lang="sv-SE" dirty="0">
              <a:cs typeface="Arial" panose="020B0604020202020204" pitchFamily="34" charset="0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/>
          <a:srcRect t="17724" r="2148" b="2764"/>
          <a:stretch/>
        </p:blipFill>
        <p:spPr>
          <a:xfrm>
            <a:off x="423748" y="59509"/>
            <a:ext cx="11589338" cy="66464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46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>
                <a:cs typeface="Arial" panose="020B0604020202020204" pitchFamily="34" charset="0"/>
              </a:rPr>
              <a:t>© IRM AB All rights reserved</a:t>
            </a:r>
            <a:endParaRPr lang="sv-SE" dirty="0">
              <a:cs typeface="Arial" panose="020B0604020202020204" pitchFamily="34" charset="0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/>
          <a:srcRect t="10749" r="2034" b="1751"/>
          <a:stretch/>
        </p:blipFill>
        <p:spPr>
          <a:xfrm>
            <a:off x="2011680" y="0"/>
            <a:ext cx="8569060" cy="67984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437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mtClean="0">
                <a:cs typeface="Arial" panose="020B0604020202020204" pitchFamily="34" charset="0"/>
              </a:rPr>
              <a:t>© IRM AB All rights reserved</a:t>
            </a:r>
            <a:endParaRPr lang="sv-SE" dirty="0">
              <a:cs typeface="Arial" panose="020B0604020202020204" pitchFamily="34" charset="0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1" y="149992"/>
            <a:ext cx="5733288" cy="67080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92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>
                <a:cs typeface="Arial" panose="020B0604020202020204" pitchFamily="34" charset="0"/>
              </a:rPr>
              <a:t>© IRM AB All rights reserved</a:t>
            </a:r>
            <a:endParaRPr lang="sv-SE" dirty="0">
              <a:cs typeface="Arial" panose="020B0604020202020204" pitchFamily="34" charset="0"/>
            </a:endParaRPr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smtClean="0">
                <a:solidFill>
                  <a:srgbClr val="0070C0"/>
                </a:solidFill>
              </a:rPr>
              <a:t>Vad är informationsarkitektur?</a:t>
            </a:r>
            <a:endParaRPr lang="sv-SE" b="0">
              <a:solidFill>
                <a:srgbClr val="0070C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39260" y="1145794"/>
            <a:ext cx="105038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smtClean="0">
                <a:solidFill>
                  <a:srgbClr val="000000"/>
                </a:solidFill>
                <a:latin typeface="Arial" panose="020B0604020202020204" pitchFamily="34" charset="0"/>
              </a:rPr>
              <a:t>Enligt Data Administrators and Managers Association: Data Management – Body of Knowledge: </a:t>
            </a:r>
            <a:endParaRPr lang="sv-SE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sv-SE" sz="1400">
              <a:solidFill>
                <a:srgbClr val="7F7F7F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>
                <a:latin typeface="Arial" panose="020B0604020202020204" pitchFamily="34" charset="0"/>
              </a:rPr>
              <a:t>Identifiera verksamhetens data-/informationsbehov och </a:t>
            </a:r>
            <a:r>
              <a:rPr lang="sv-SE" sz="1800" b="1">
                <a:latin typeface="Arial" panose="020B0604020202020204" pitchFamily="34" charset="0"/>
              </a:rPr>
              <a:t>designa och underhåll beskrivning av hur data/information ska organiseras och hanteras</a:t>
            </a:r>
            <a:r>
              <a:rPr lang="sv-SE" sz="1800">
                <a:latin typeface="Arial" panose="020B0604020202020204" pitchFamily="34" charset="0"/>
              </a:rPr>
              <a:t> för dessa behov. </a:t>
            </a:r>
            <a:endParaRPr lang="sv-SE" sz="1800" smtClean="0">
              <a:latin typeface="Arial" panose="020B0604020202020204" pitchFamily="34" charset="0"/>
            </a:endParaRPr>
          </a:p>
          <a:p>
            <a:endParaRPr lang="sv-SE" sz="180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smtClean="0">
                <a:latin typeface="Arial" panose="020B0604020202020204" pitchFamily="34" charset="0"/>
              </a:rPr>
              <a:t>Använd </a:t>
            </a:r>
            <a:r>
              <a:rPr lang="sv-SE" sz="1800">
                <a:latin typeface="Arial" panose="020B0604020202020204" pitchFamily="34" charset="0"/>
              </a:rPr>
              <a:t>beskrivningarna för att </a:t>
            </a:r>
            <a:r>
              <a:rPr lang="sv-SE" sz="1800" b="1">
                <a:latin typeface="Arial" panose="020B0604020202020204" pitchFamily="34" charset="0"/>
              </a:rPr>
              <a:t>styra</a:t>
            </a:r>
            <a:r>
              <a:rPr lang="sv-SE" sz="1800">
                <a:latin typeface="Arial" panose="020B0604020202020204" pitchFamily="34" charset="0"/>
              </a:rPr>
              <a:t> data-/informations-tillgångarna, </a:t>
            </a:r>
            <a:r>
              <a:rPr lang="sv-SE" sz="1800" b="1">
                <a:latin typeface="Arial" panose="020B0604020202020204" pitchFamily="34" charset="0"/>
              </a:rPr>
              <a:t>guida</a:t>
            </a:r>
            <a:r>
              <a:rPr lang="sv-SE" sz="1800">
                <a:latin typeface="Arial" panose="020B0604020202020204" pitchFamily="34" charset="0"/>
              </a:rPr>
              <a:t> dataintegration och att datainvesteringarna görs i linje med verksamhetsstrategin</a:t>
            </a:r>
            <a:endParaRPr lang="sv-SE" sz="1600"/>
          </a:p>
        </p:txBody>
      </p:sp>
      <p:sp>
        <p:nvSpPr>
          <p:cNvPr id="7" name="Rektangel 6"/>
          <p:cNvSpPr/>
          <p:nvPr/>
        </p:nvSpPr>
        <p:spPr>
          <a:xfrm>
            <a:off x="539260" y="3311251"/>
            <a:ext cx="1050387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400" b="1" smtClean="0">
                <a:solidFill>
                  <a:srgbClr val="0070C0"/>
                </a:solidFill>
                <a:latin typeface="Arial" panose="020B0604020202020204" pitchFamily="34" charset="0"/>
              </a:rPr>
              <a:t>+</a:t>
            </a:r>
            <a:r>
              <a:rPr lang="sv-SE" sz="2000" b="1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sv-SE" sz="2000" smtClean="0">
                <a:solidFill>
                  <a:srgbClr val="0070C0"/>
                </a:solidFill>
                <a:latin typeface="Arial" panose="020B0604020202020204" pitchFamily="34" charset="0"/>
              </a:rPr>
              <a:t>Enligt mig:</a:t>
            </a:r>
          </a:p>
          <a:p>
            <a:r>
              <a:rPr lang="sv-SE" sz="2000" b="1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sv-SE" sz="20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smtClean="0">
                <a:latin typeface="Arial" panose="020B0604020202020204" pitchFamily="34" charset="0"/>
              </a:rPr>
              <a:t>Definiera de </a:t>
            </a:r>
            <a:r>
              <a:rPr lang="sv-SE" sz="1800" b="1" smtClean="0">
                <a:latin typeface="Arial" panose="020B0604020202020204" pitchFamily="34" charset="0"/>
              </a:rPr>
              <a:t>begrepp</a:t>
            </a:r>
            <a:r>
              <a:rPr lang="sv-SE" sz="1800" smtClean="0">
                <a:latin typeface="Arial" panose="020B0604020202020204" pitchFamily="34" charset="0"/>
              </a:rPr>
              <a:t> som används för de </a:t>
            </a:r>
            <a:r>
              <a:rPr lang="sv-SE" sz="1800" b="1" smtClean="0">
                <a:latin typeface="Arial" panose="020B0604020202020204" pitchFamily="34" charset="0"/>
              </a:rPr>
              <a:t>företeelser</a:t>
            </a:r>
            <a:r>
              <a:rPr lang="sv-SE" sz="1800" smtClean="0">
                <a:latin typeface="Arial" panose="020B0604020202020204" pitchFamily="34" charset="0"/>
              </a:rPr>
              <a:t> och dessas </a:t>
            </a:r>
            <a:r>
              <a:rPr lang="sv-SE" sz="1800" b="1" smtClean="0">
                <a:latin typeface="Arial" panose="020B0604020202020204" pitchFamily="34" charset="0"/>
              </a:rPr>
              <a:t>egenskaper</a:t>
            </a:r>
            <a:r>
              <a:rPr lang="sv-SE" sz="1800" smtClean="0">
                <a:latin typeface="Arial" panose="020B0604020202020204" pitchFamily="34" charset="0"/>
              </a:rPr>
              <a:t>, </a:t>
            </a:r>
            <a:r>
              <a:rPr lang="sv-SE" sz="1800" b="1" smtClean="0">
                <a:latin typeface="Arial" panose="020B0604020202020204" pitchFamily="34" charset="0"/>
              </a:rPr>
              <a:t>tillstånd</a:t>
            </a:r>
            <a:r>
              <a:rPr lang="sv-SE" sz="1800" smtClean="0">
                <a:latin typeface="Arial" panose="020B0604020202020204" pitchFamily="34" charset="0"/>
              </a:rPr>
              <a:t> och </a:t>
            </a:r>
            <a:r>
              <a:rPr lang="sv-SE" sz="1800" b="1" smtClean="0">
                <a:latin typeface="Arial" panose="020B0604020202020204" pitchFamily="34" charset="0"/>
              </a:rPr>
              <a:t>beteenden</a:t>
            </a:r>
            <a:r>
              <a:rPr lang="sv-SE" sz="1800" smtClean="0">
                <a:latin typeface="Arial" panose="020B0604020202020204" pitchFamily="34" charset="0"/>
              </a:rPr>
              <a:t> som verksamheten hanterar</a:t>
            </a:r>
            <a:br>
              <a:rPr lang="sv-SE" sz="1800" smtClean="0">
                <a:latin typeface="Arial" panose="020B0604020202020204" pitchFamily="34" charset="0"/>
              </a:rPr>
            </a:br>
            <a:endParaRPr lang="sv-SE" sz="180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smtClean="0">
                <a:latin typeface="Arial" panose="020B0604020202020204" pitchFamily="34" charset="0"/>
              </a:rPr>
              <a:t>Dokumentera </a:t>
            </a:r>
            <a:r>
              <a:rPr lang="sv-SE" sz="1800" b="1" smtClean="0">
                <a:latin typeface="Arial" panose="020B0604020202020204" pitchFamily="34" charset="0"/>
              </a:rPr>
              <a:t>termer</a:t>
            </a:r>
            <a:r>
              <a:rPr lang="sv-SE" sz="1800" smtClean="0">
                <a:latin typeface="Arial" panose="020B0604020202020204" pitchFamily="34" charset="0"/>
              </a:rPr>
              <a:t> som förekommer</a:t>
            </a:r>
            <a:br>
              <a:rPr lang="sv-SE" sz="1800" smtClean="0">
                <a:latin typeface="Arial" panose="020B0604020202020204" pitchFamily="34" charset="0"/>
              </a:rPr>
            </a:br>
            <a:endParaRPr lang="sv-SE" sz="180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smtClean="0">
                <a:latin typeface="Arial" panose="020B0604020202020204" pitchFamily="34" charset="0"/>
              </a:rPr>
              <a:t>Skapa en gemensam </a:t>
            </a:r>
            <a:r>
              <a:rPr lang="sv-SE" sz="1800" b="1" smtClean="0">
                <a:latin typeface="Arial" panose="020B0604020202020204" pitchFamily="34" charset="0"/>
              </a:rPr>
              <a:t>normerad terminologi</a:t>
            </a:r>
            <a:endParaRPr lang="sv-SE" sz="1600" b="1"/>
          </a:p>
        </p:txBody>
      </p:sp>
    </p:spTree>
    <p:extLst>
      <p:ext uri="{BB962C8B-B14F-4D97-AF65-F5344CB8AC3E}">
        <p14:creationId xmlns:p14="http://schemas.microsoft.com/office/powerpoint/2010/main" val="265888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smtClean="0">
                <a:solidFill>
                  <a:srgbClr val="0070C0"/>
                </a:solidFill>
              </a:rPr>
              <a:t>Om data vs företeelserna i verkligheten</a:t>
            </a:r>
            <a:endParaRPr lang="sv-SE" b="0">
              <a:solidFill>
                <a:srgbClr val="0070C0"/>
              </a:solidFill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31799" y="1196975"/>
            <a:ext cx="6256079" cy="5227638"/>
          </a:xfrm>
        </p:spPr>
        <p:txBody>
          <a:bodyPr/>
          <a:lstStyle/>
          <a:p>
            <a:r>
              <a:rPr lang="sv-SE" smtClean="0"/>
              <a:t>Verkligheten finns där ute. Vi kallar den del av verkligheten som vi är intresserade av för ”</a:t>
            </a:r>
            <a:r>
              <a:rPr lang="sv-SE" b="1" smtClean="0"/>
              <a:t>domänen</a:t>
            </a:r>
            <a:r>
              <a:rPr lang="sv-SE" smtClean="0"/>
              <a:t>”.</a:t>
            </a:r>
            <a:br>
              <a:rPr lang="sv-SE" smtClean="0"/>
            </a:br>
            <a:endParaRPr lang="sv-SE" smtClean="0"/>
          </a:p>
          <a:p>
            <a:r>
              <a:rPr lang="sv-SE" smtClean="0"/>
              <a:t>Vi använder data för att representera de företeelser i domänen som verksamheten är intresserad av…</a:t>
            </a:r>
            <a:br>
              <a:rPr lang="sv-SE" smtClean="0"/>
            </a:br>
            <a:endParaRPr lang="sv-SE" smtClean="0"/>
          </a:p>
          <a:p>
            <a:r>
              <a:rPr lang="sv-SE" smtClean="0"/>
              <a:t>…på det sätt som passar verksamheten.</a:t>
            </a:r>
          </a:p>
          <a:p>
            <a:pPr marL="0" indent="0">
              <a:buNone/>
            </a:pPr>
            <a:endParaRPr lang="sv-SE"/>
          </a:p>
          <a:p>
            <a:r>
              <a:rPr lang="sv-SE" smtClean="0"/>
              <a:t>Man kan se det som att vi med data skapar en ”</a:t>
            </a:r>
            <a:r>
              <a:rPr lang="sv-SE" b="1" smtClean="0"/>
              <a:t>digital tvilling</a:t>
            </a:r>
            <a:r>
              <a:rPr lang="sv-SE" smtClean="0"/>
              <a:t>” av domänen. Vi använder detta data för att representera och hantera företeelserna i verkligheten.  </a:t>
            </a:r>
            <a:endParaRPr lang="sv-SE"/>
          </a:p>
          <a:p>
            <a:endParaRPr lang="sv-SE" smtClean="0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>
                <a:cs typeface="Arial" panose="020B0604020202020204" pitchFamily="34" charset="0"/>
              </a:rPr>
              <a:t>© IRM AB All rights reserved</a:t>
            </a:r>
            <a:endParaRPr lang="sv-SE" dirty="0">
              <a:cs typeface="Arial" panose="020B0604020202020204" pitchFamily="34" charset="0"/>
            </a:endParaRPr>
          </a:p>
        </p:txBody>
      </p:sp>
      <p:sp>
        <p:nvSpPr>
          <p:cNvPr id="22" name="Cylinder 21"/>
          <p:cNvSpPr/>
          <p:nvPr/>
        </p:nvSpPr>
        <p:spPr>
          <a:xfrm>
            <a:off x="10258695" y="4374744"/>
            <a:ext cx="1008616" cy="1045089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Båge 23"/>
          <p:cNvSpPr/>
          <p:nvPr/>
        </p:nvSpPr>
        <p:spPr>
          <a:xfrm>
            <a:off x="10752453" y="2843074"/>
            <a:ext cx="378372" cy="1492469"/>
          </a:xfrm>
          <a:prstGeom prst="arc">
            <a:avLst>
              <a:gd name="adj1" fmla="val 16786947"/>
              <a:gd name="adj2" fmla="val 4678601"/>
            </a:avLst>
          </a:prstGeom>
          <a:ln w="3492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Båge 24"/>
          <p:cNvSpPr/>
          <p:nvPr/>
        </p:nvSpPr>
        <p:spPr>
          <a:xfrm rot="10800000">
            <a:off x="10419011" y="2755812"/>
            <a:ext cx="378372" cy="1492469"/>
          </a:xfrm>
          <a:prstGeom prst="arc">
            <a:avLst>
              <a:gd name="adj1" fmla="val 16786947"/>
              <a:gd name="adj2" fmla="val 4678601"/>
            </a:avLst>
          </a:prstGeom>
          <a:ln w="3492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textruta 29"/>
          <p:cNvSpPr txBox="1"/>
          <p:nvPr/>
        </p:nvSpPr>
        <p:spPr>
          <a:xfrm>
            <a:off x="10320164" y="4686566"/>
            <a:ext cx="8886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Data</a:t>
            </a:r>
          </a:p>
          <a:p>
            <a:pPr algn="ctr"/>
            <a:r>
              <a:rPr lang="sv-SE" sz="1200" b="1" smtClean="0"/>
              <a:t>(”digital tvilling”)</a:t>
            </a:r>
            <a:endParaRPr lang="sv-SE" sz="1400" b="1" dirty="0" err="1" smtClean="0"/>
          </a:p>
        </p:txBody>
      </p:sp>
      <p:sp>
        <p:nvSpPr>
          <p:cNvPr id="31" name="textruta 30"/>
          <p:cNvSpPr txBox="1"/>
          <p:nvPr/>
        </p:nvSpPr>
        <p:spPr>
          <a:xfrm>
            <a:off x="10554840" y="3131759"/>
            <a:ext cx="12893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Representeras som</a:t>
            </a:r>
            <a:endParaRPr lang="sv-SE" sz="1400" b="1" dirty="0" err="1" smtClean="0"/>
          </a:p>
        </p:txBody>
      </p:sp>
      <p:sp>
        <p:nvSpPr>
          <p:cNvPr id="32" name="textruta 31"/>
          <p:cNvSpPr txBox="1"/>
          <p:nvPr/>
        </p:nvSpPr>
        <p:spPr>
          <a:xfrm>
            <a:off x="9806378" y="3522394"/>
            <a:ext cx="12893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Används för att hantera</a:t>
            </a:r>
            <a:endParaRPr lang="sv-SE" sz="1400" b="1" dirty="0" err="1" smtClean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453" y="1305012"/>
            <a:ext cx="1524000" cy="1314450"/>
          </a:xfrm>
          <a:prstGeom prst="rect">
            <a:avLst/>
          </a:prstGeom>
        </p:spPr>
      </p:pic>
      <p:sp>
        <p:nvSpPr>
          <p:cNvPr id="37" name="textruta 36"/>
          <p:cNvSpPr txBox="1"/>
          <p:nvPr/>
        </p:nvSpPr>
        <p:spPr>
          <a:xfrm>
            <a:off x="10118318" y="2568225"/>
            <a:ext cx="12893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Domänen</a:t>
            </a:r>
            <a:endParaRPr lang="sv-SE" sz="14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14291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0" smtClean="0">
                <a:solidFill>
                  <a:srgbClr val="0070C0"/>
                </a:solidFill>
              </a:rPr>
              <a:t>Informationsmodell</a:t>
            </a:r>
            <a:endParaRPr lang="sv-SE" b="0">
              <a:solidFill>
                <a:srgbClr val="0070C0"/>
              </a:solidFill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31800" y="1196975"/>
            <a:ext cx="6874162" cy="5227638"/>
          </a:xfrm>
        </p:spPr>
        <p:txBody>
          <a:bodyPr/>
          <a:lstStyle/>
          <a:p>
            <a:r>
              <a:rPr lang="sv-SE" smtClean="0"/>
              <a:t>Data i sig är oftast svår att tolka. Den har strippats på det mesta av sin semantik. Definitioner och annan information saknas. </a:t>
            </a:r>
            <a:r>
              <a:rPr lang="sv-SE" b="1" smtClean="0"/>
              <a:t>Vi behöver därför metadata i form av en informationsmodell. </a:t>
            </a:r>
            <a:r>
              <a:rPr lang="sv-SE" smtClean="0"/>
              <a:t/>
            </a:r>
            <a:br>
              <a:rPr lang="sv-SE" smtClean="0"/>
            </a:br>
            <a:r>
              <a:rPr lang="sv-SE" smtClean="0"/>
              <a:t/>
            </a:r>
            <a:br>
              <a:rPr lang="sv-SE" smtClean="0"/>
            </a:br>
            <a:r>
              <a:rPr lang="sv-SE" smtClean="0"/>
              <a:t>Modellen beskriver struktur och mening hos en datamängd. </a:t>
            </a:r>
            <a:br>
              <a:rPr lang="sv-SE" smtClean="0"/>
            </a:br>
            <a:endParaRPr lang="sv-SE" smtClean="0"/>
          </a:p>
          <a:p>
            <a:r>
              <a:rPr lang="sv-SE" smtClean="0"/>
              <a:t>Modellen kan användas för att:</a:t>
            </a:r>
          </a:p>
          <a:p>
            <a:pPr lvl="1"/>
            <a:r>
              <a:rPr lang="sv-SE"/>
              <a:t>b</a:t>
            </a:r>
            <a:r>
              <a:rPr lang="sv-SE" smtClean="0"/>
              <a:t>eskriva och analysera en befintlig datastruktur</a:t>
            </a:r>
          </a:p>
          <a:p>
            <a:pPr lvl="1"/>
            <a:r>
              <a:rPr lang="sv-SE"/>
              <a:t>d</a:t>
            </a:r>
            <a:r>
              <a:rPr lang="sv-SE" smtClean="0"/>
              <a:t>esigna en ny datastruktur</a:t>
            </a:r>
          </a:p>
          <a:p>
            <a:pPr marL="239177" lvl="1" indent="0">
              <a:buNone/>
            </a:pPr>
            <a:endParaRPr lang="sv-SE"/>
          </a:p>
          <a:p>
            <a:r>
              <a:rPr lang="sv-SE" smtClean="0"/>
              <a:t>Så här långt brukar informationsmodellering beskrivas.</a:t>
            </a:r>
            <a:br>
              <a:rPr lang="sv-SE" smtClean="0"/>
            </a:br>
            <a:r>
              <a:rPr lang="sv-SE" b="1" smtClean="0"/>
              <a:t>Men det finns mer…</a:t>
            </a:r>
            <a:r>
              <a:rPr lang="sv-SE" smtClean="0"/>
              <a:t/>
            </a:r>
            <a:br>
              <a:rPr lang="sv-SE" smtClean="0"/>
            </a:br>
            <a:endParaRPr lang="sv-SE" smtClean="0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>
                <a:cs typeface="Arial" panose="020B0604020202020204" pitchFamily="34" charset="0"/>
              </a:rPr>
              <a:t>© IRM AB All rights reserved</a:t>
            </a:r>
            <a:endParaRPr lang="sv-SE" dirty="0">
              <a:cs typeface="Arial" panose="020B0604020202020204" pitchFamily="34" charset="0"/>
            </a:endParaRPr>
          </a:p>
        </p:txBody>
      </p:sp>
      <p:sp>
        <p:nvSpPr>
          <p:cNvPr id="12" name="Flödesschema: Kort 11"/>
          <p:cNvSpPr/>
          <p:nvPr/>
        </p:nvSpPr>
        <p:spPr>
          <a:xfrm rot="10800000">
            <a:off x="7583988" y="4169710"/>
            <a:ext cx="1174067" cy="1399734"/>
          </a:xfrm>
          <a:prstGeom prst="flowChartPunchedCard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3" name="Bildobjekt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433" y="4236651"/>
            <a:ext cx="989996" cy="844408"/>
          </a:xfrm>
          <a:prstGeom prst="rect">
            <a:avLst/>
          </a:prstGeom>
        </p:spPr>
      </p:pic>
      <p:sp>
        <p:nvSpPr>
          <p:cNvPr id="27" name="textruta 26"/>
          <p:cNvSpPr txBox="1"/>
          <p:nvPr/>
        </p:nvSpPr>
        <p:spPr>
          <a:xfrm>
            <a:off x="7558351" y="5109421"/>
            <a:ext cx="1233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Informations-modell</a:t>
            </a:r>
            <a:endParaRPr lang="sv-SE" sz="1400" b="1" dirty="0" err="1" smtClean="0"/>
          </a:p>
        </p:txBody>
      </p:sp>
      <p:sp>
        <p:nvSpPr>
          <p:cNvPr id="33" name="Båge 32"/>
          <p:cNvSpPr/>
          <p:nvPr/>
        </p:nvSpPr>
        <p:spPr>
          <a:xfrm rot="5400000">
            <a:off x="9227776" y="4233416"/>
            <a:ext cx="378372" cy="1492469"/>
          </a:xfrm>
          <a:prstGeom prst="arc">
            <a:avLst>
              <a:gd name="adj1" fmla="val 16786947"/>
              <a:gd name="adj2" fmla="val 4678601"/>
            </a:avLst>
          </a:prstGeom>
          <a:ln w="3492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Cylinder 36"/>
          <p:cNvSpPr/>
          <p:nvPr/>
        </p:nvSpPr>
        <p:spPr>
          <a:xfrm>
            <a:off x="10279764" y="4372433"/>
            <a:ext cx="1008616" cy="1045089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Båge 37"/>
          <p:cNvSpPr/>
          <p:nvPr/>
        </p:nvSpPr>
        <p:spPr>
          <a:xfrm>
            <a:off x="10773522" y="2840763"/>
            <a:ext cx="378372" cy="1492469"/>
          </a:xfrm>
          <a:prstGeom prst="arc">
            <a:avLst>
              <a:gd name="adj1" fmla="val 16786947"/>
              <a:gd name="adj2" fmla="val 4678601"/>
            </a:avLst>
          </a:prstGeom>
          <a:ln w="3492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Båge 38"/>
          <p:cNvSpPr/>
          <p:nvPr/>
        </p:nvSpPr>
        <p:spPr>
          <a:xfrm rot="10800000">
            <a:off x="10440080" y="2753501"/>
            <a:ext cx="378372" cy="1492469"/>
          </a:xfrm>
          <a:prstGeom prst="arc">
            <a:avLst>
              <a:gd name="adj1" fmla="val 16786947"/>
              <a:gd name="adj2" fmla="val 4678601"/>
            </a:avLst>
          </a:prstGeom>
          <a:ln w="3492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textruta 39"/>
          <p:cNvSpPr txBox="1"/>
          <p:nvPr/>
        </p:nvSpPr>
        <p:spPr>
          <a:xfrm>
            <a:off x="10341233" y="4684255"/>
            <a:ext cx="8886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Data</a:t>
            </a:r>
          </a:p>
          <a:p>
            <a:pPr algn="ctr"/>
            <a:r>
              <a:rPr lang="sv-SE" sz="1200" b="1" smtClean="0"/>
              <a:t>(”digital tvilling”)</a:t>
            </a:r>
            <a:endParaRPr lang="sv-SE" sz="1400" b="1" dirty="0" err="1" smtClean="0"/>
          </a:p>
        </p:txBody>
      </p:sp>
      <p:sp>
        <p:nvSpPr>
          <p:cNvPr id="41" name="textruta 40"/>
          <p:cNvSpPr txBox="1"/>
          <p:nvPr/>
        </p:nvSpPr>
        <p:spPr>
          <a:xfrm>
            <a:off x="10542456" y="3129448"/>
            <a:ext cx="12893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Representeras som</a:t>
            </a:r>
            <a:endParaRPr lang="sv-SE" sz="1400" b="1" dirty="0" err="1" smtClean="0"/>
          </a:p>
        </p:txBody>
      </p:sp>
      <p:sp>
        <p:nvSpPr>
          <p:cNvPr id="42" name="textruta 41"/>
          <p:cNvSpPr txBox="1"/>
          <p:nvPr/>
        </p:nvSpPr>
        <p:spPr>
          <a:xfrm>
            <a:off x="9793994" y="3520083"/>
            <a:ext cx="12893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Används för att hantera</a:t>
            </a:r>
            <a:endParaRPr lang="sv-SE" sz="1400" b="1" dirty="0" err="1" smtClean="0"/>
          </a:p>
        </p:txBody>
      </p:sp>
      <p:pic>
        <p:nvPicPr>
          <p:cNvPr id="43" name="Bildobjekt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522" y="1302701"/>
            <a:ext cx="1524000" cy="1314450"/>
          </a:xfrm>
          <a:prstGeom prst="rect">
            <a:avLst/>
          </a:prstGeom>
        </p:spPr>
      </p:pic>
      <p:sp>
        <p:nvSpPr>
          <p:cNvPr id="44" name="textruta 43"/>
          <p:cNvSpPr txBox="1"/>
          <p:nvPr/>
        </p:nvSpPr>
        <p:spPr>
          <a:xfrm>
            <a:off x="10139387" y="2565914"/>
            <a:ext cx="12893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Domänen</a:t>
            </a:r>
            <a:endParaRPr lang="sv-SE" sz="1400" b="1" dirty="0" err="1" smtClean="0"/>
          </a:p>
        </p:txBody>
      </p:sp>
      <p:sp>
        <p:nvSpPr>
          <p:cNvPr id="45" name="textruta 44"/>
          <p:cNvSpPr txBox="1"/>
          <p:nvPr/>
        </p:nvSpPr>
        <p:spPr>
          <a:xfrm>
            <a:off x="8908496" y="5217905"/>
            <a:ext cx="12208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Beskriver, analyseras och tolkas med</a:t>
            </a:r>
            <a:endParaRPr lang="sv-SE" sz="1400" b="1" dirty="0" err="1" smtClean="0"/>
          </a:p>
        </p:txBody>
      </p:sp>
      <p:sp>
        <p:nvSpPr>
          <p:cNvPr id="46" name="textruta 45"/>
          <p:cNvSpPr txBox="1"/>
          <p:nvPr/>
        </p:nvSpPr>
        <p:spPr>
          <a:xfrm>
            <a:off x="8806548" y="4141550"/>
            <a:ext cx="12208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Används för att designa</a:t>
            </a:r>
            <a:endParaRPr lang="sv-SE" sz="1400" b="1" dirty="0" err="1" smtClean="0"/>
          </a:p>
        </p:txBody>
      </p:sp>
      <p:sp>
        <p:nvSpPr>
          <p:cNvPr id="34" name="Båge 33"/>
          <p:cNvSpPr/>
          <p:nvPr/>
        </p:nvSpPr>
        <p:spPr>
          <a:xfrm rot="16200000">
            <a:off x="9276546" y="4025236"/>
            <a:ext cx="378372" cy="1492469"/>
          </a:xfrm>
          <a:prstGeom prst="arc">
            <a:avLst>
              <a:gd name="adj1" fmla="val 16786947"/>
              <a:gd name="adj2" fmla="val 4678601"/>
            </a:avLst>
          </a:prstGeom>
          <a:ln w="3492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18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smtClean="0">
                <a:solidFill>
                  <a:srgbClr val="0070C0"/>
                </a:solidFill>
              </a:rPr>
              <a:t>Informationsmodellens tre roller</a:t>
            </a:r>
            <a:endParaRPr lang="sv-SE" b="0">
              <a:solidFill>
                <a:srgbClr val="0070C0"/>
              </a:solidFill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71585" y="855920"/>
            <a:ext cx="6582538" cy="5227638"/>
          </a:xfrm>
        </p:spPr>
        <p:txBody>
          <a:bodyPr/>
          <a:lstStyle/>
          <a:p>
            <a:r>
              <a:rPr lang="sv-SE" smtClean="0"/>
              <a:t>Att informationsmodellen beskriver hur vi tolkar data innebär de facto att den samtidigt också beskriver hur vi förstår de företeelser som data representerar</a:t>
            </a:r>
          </a:p>
          <a:p>
            <a:r>
              <a:rPr lang="sv-SE" smtClean="0"/>
              <a:t>Det betyder att informationsmodellen blir den gemensamma </a:t>
            </a:r>
            <a:r>
              <a:rPr lang="sv-SE" b="1" smtClean="0"/>
              <a:t>kartan för domänen</a:t>
            </a:r>
            <a:r>
              <a:rPr lang="sv-SE" smtClean="0"/>
              <a:t>, det vill säga det företeelser som verksamheten hanterar, inklusive benämningar och definitioner för de företeelserna och deras egenskaper.</a:t>
            </a:r>
            <a:endParaRPr lang="sv-SE"/>
          </a:p>
          <a:p>
            <a:r>
              <a:rPr lang="sv-SE" smtClean="0"/>
              <a:t>Informationsmodellen får på så sätt tre roller:</a:t>
            </a:r>
          </a:p>
          <a:p>
            <a:pPr lvl="1"/>
            <a:r>
              <a:rPr lang="sv-SE" smtClean="0"/>
              <a:t>Karta för domänen (= </a:t>
            </a:r>
            <a:r>
              <a:rPr lang="sv-SE" b="1" smtClean="0"/>
              <a:t>domänmodell</a:t>
            </a:r>
            <a:r>
              <a:rPr lang="sv-SE" smtClean="0"/>
              <a:t>, visar vilka företeelser verksamheten hanterar)</a:t>
            </a:r>
          </a:p>
          <a:p>
            <a:pPr lvl="1"/>
            <a:r>
              <a:rPr lang="sv-SE" b="1" smtClean="0"/>
              <a:t>Beskrivning av de data </a:t>
            </a:r>
            <a:r>
              <a:rPr lang="sv-SE" smtClean="0"/>
              <a:t>som representerar domänen</a:t>
            </a:r>
          </a:p>
          <a:p>
            <a:pPr lvl="1"/>
            <a:r>
              <a:rPr lang="sv-SE" b="1" smtClean="0"/>
              <a:t>Normerare för </a:t>
            </a:r>
            <a:r>
              <a:rPr lang="sv-SE" smtClean="0"/>
              <a:t>det </a:t>
            </a:r>
            <a:r>
              <a:rPr lang="sv-SE" b="1" smtClean="0"/>
              <a:t>språk</a:t>
            </a:r>
            <a:r>
              <a:rPr lang="sv-SE" smtClean="0"/>
              <a:t> (begrepp och benämningar) som används för att hantera domänen</a:t>
            </a:r>
          </a:p>
          <a:p>
            <a:r>
              <a:rPr lang="sv-SE" smtClean="0"/>
              <a:t>Dessa tre roller är </a:t>
            </a:r>
            <a:r>
              <a:rPr lang="sv-SE"/>
              <a:t>tätt </a:t>
            </a:r>
            <a:r>
              <a:rPr lang="sv-SE" smtClean="0"/>
              <a:t>sammanvävda och svåra att skilja från varandra.    </a:t>
            </a:r>
            <a:br>
              <a:rPr lang="sv-SE" smtClean="0"/>
            </a:br>
            <a:endParaRPr lang="sv-SE" smtClean="0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>
                <a:cs typeface="Arial" panose="020B0604020202020204" pitchFamily="34" charset="0"/>
              </a:rPr>
              <a:t>© IRM AB All rights reserved</a:t>
            </a:r>
            <a:endParaRPr lang="sv-SE" dirty="0">
              <a:cs typeface="Arial" panose="020B0604020202020204" pitchFamily="34" charset="0"/>
            </a:endParaRPr>
          </a:p>
        </p:txBody>
      </p:sp>
      <p:sp>
        <p:nvSpPr>
          <p:cNvPr id="12" name="Flödesschema: Kort 11"/>
          <p:cNvSpPr/>
          <p:nvPr/>
        </p:nvSpPr>
        <p:spPr>
          <a:xfrm rot="10800000">
            <a:off x="7583988" y="4169710"/>
            <a:ext cx="1174067" cy="1399734"/>
          </a:xfrm>
          <a:prstGeom prst="flowChartPunchedCard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3" name="Bildobjekt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433" y="4236651"/>
            <a:ext cx="989996" cy="844408"/>
          </a:xfrm>
          <a:prstGeom prst="rect">
            <a:avLst/>
          </a:prstGeom>
        </p:spPr>
      </p:pic>
      <p:sp>
        <p:nvSpPr>
          <p:cNvPr id="33" name="Båge 32"/>
          <p:cNvSpPr/>
          <p:nvPr/>
        </p:nvSpPr>
        <p:spPr>
          <a:xfrm rot="5400000">
            <a:off x="9227776" y="4233416"/>
            <a:ext cx="378372" cy="1492469"/>
          </a:xfrm>
          <a:prstGeom prst="arc">
            <a:avLst>
              <a:gd name="adj1" fmla="val 16786947"/>
              <a:gd name="adj2" fmla="val 4678601"/>
            </a:avLst>
          </a:prstGeom>
          <a:ln w="3492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Cylinder 36"/>
          <p:cNvSpPr/>
          <p:nvPr/>
        </p:nvSpPr>
        <p:spPr>
          <a:xfrm>
            <a:off x="10279764" y="4372433"/>
            <a:ext cx="1008616" cy="1045089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Båge 37"/>
          <p:cNvSpPr/>
          <p:nvPr/>
        </p:nvSpPr>
        <p:spPr>
          <a:xfrm>
            <a:off x="10773522" y="2840763"/>
            <a:ext cx="378372" cy="1492469"/>
          </a:xfrm>
          <a:prstGeom prst="arc">
            <a:avLst>
              <a:gd name="adj1" fmla="val 16786947"/>
              <a:gd name="adj2" fmla="val 4678601"/>
            </a:avLst>
          </a:prstGeom>
          <a:ln w="3492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Båge 38"/>
          <p:cNvSpPr/>
          <p:nvPr/>
        </p:nvSpPr>
        <p:spPr>
          <a:xfrm rot="10800000">
            <a:off x="10440080" y="2753501"/>
            <a:ext cx="378372" cy="1492469"/>
          </a:xfrm>
          <a:prstGeom prst="arc">
            <a:avLst>
              <a:gd name="adj1" fmla="val 16786947"/>
              <a:gd name="adj2" fmla="val 4678601"/>
            </a:avLst>
          </a:prstGeom>
          <a:ln w="3492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textruta 39"/>
          <p:cNvSpPr txBox="1"/>
          <p:nvPr/>
        </p:nvSpPr>
        <p:spPr>
          <a:xfrm>
            <a:off x="10341233" y="4684255"/>
            <a:ext cx="8886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Data</a:t>
            </a:r>
          </a:p>
          <a:p>
            <a:pPr algn="ctr"/>
            <a:r>
              <a:rPr lang="sv-SE" sz="1200" b="1" smtClean="0"/>
              <a:t>(”digital tvilling”)</a:t>
            </a:r>
            <a:endParaRPr lang="sv-SE" sz="1400" b="1" dirty="0" err="1" smtClean="0"/>
          </a:p>
        </p:txBody>
      </p:sp>
      <p:sp>
        <p:nvSpPr>
          <p:cNvPr id="41" name="textruta 40"/>
          <p:cNvSpPr txBox="1"/>
          <p:nvPr/>
        </p:nvSpPr>
        <p:spPr>
          <a:xfrm>
            <a:off x="10542456" y="3129448"/>
            <a:ext cx="12893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Representeras som</a:t>
            </a:r>
            <a:endParaRPr lang="sv-SE" sz="1400" b="1" dirty="0" err="1" smtClean="0"/>
          </a:p>
        </p:txBody>
      </p:sp>
      <p:sp>
        <p:nvSpPr>
          <p:cNvPr id="42" name="textruta 41"/>
          <p:cNvSpPr txBox="1"/>
          <p:nvPr/>
        </p:nvSpPr>
        <p:spPr>
          <a:xfrm>
            <a:off x="9793994" y="3520083"/>
            <a:ext cx="12893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Används för att hantera</a:t>
            </a:r>
            <a:endParaRPr lang="sv-SE" sz="1400" b="1" dirty="0" err="1" smtClean="0"/>
          </a:p>
        </p:txBody>
      </p:sp>
      <p:pic>
        <p:nvPicPr>
          <p:cNvPr id="43" name="Bildobjekt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522" y="1302701"/>
            <a:ext cx="1524000" cy="1314450"/>
          </a:xfrm>
          <a:prstGeom prst="rect">
            <a:avLst/>
          </a:prstGeom>
        </p:spPr>
      </p:pic>
      <p:sp>
        <p:nvSpPr>
          <p:cNvPr id="44" name="textruta 43"/>
          <p:cNvSpPr txBox="1"/>
          <p:nvPr/>
        </p:nvSpPr>
        <p:spPr>
          <a:xfrm>
            <a:off x="10139387" y="2565914"/>
            <a:ext cx="12893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Domänen</a:t>
            </a:r>
            <a:endParaRPr lang="sv-SE" sz="1400" b="1" dirty="0" err="1" smtClean="0"/>
          </a:p>
        </p:txBody>
      </p:sp>
      <p:sp>
        <p:nvSpPr>
          <p:cNvPr id="45" name="textruta 44"/>
          <p:cNvSpPr txBox="1"/>
          <p:nvPr/>
        </p:nvSpPr>
        <p:spPr>
          <a:xfrm>
            <a:off x="8889600" y="4102399"/>
            <a:ext cx="12208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Designa struktur</a:t>
            </a:r>
            <a:endParaRPr lang="sv-SE" sz="1400" b="1" dirty="0" err="1" smtClean="0"/>
          </a:p>
        </p:txBody>
      </p:sp>
      <p:sp>
        <p:nvSpPr>
          <p:cNvPr id="46" name="textruta 45"/>
          <p:cNvSpPr txBox="1"/>
          <p:nvPr/>
        </p:nvSpPr>
        <p:spPr>
          <a:xfrm>
            <a:off x="8929670" y="5259457"/>
            <a:ext cx="12208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/>
              <a:t>Beskriver, analyseras och tolkas med</a:t>
            </a:r>
            <a:endParaRPr lang="sv-SE" sz="1400" b="1" dirty="0" err="1"/>
          </a:p>
        </p:txBody>
      </p:sp>
      <p:sp>
        <p:nvSpPr>
          <p:cNvPr id="22" name="Båge 21"/>
          <p:cNvSpPr/>
          <p:nvPr/>
        </p:nvSpPr>
        <p:spPr>
          <a:xfrm rot="3060786" flipH="1">
            <a:off x="8992425" y="1231201"/>
            <a:ext cx="623278" cy="4601250"/>
          </a:xfrm>
          <a:prstGeom prst="arc">
            <a:avLst>
              <a:gd name="adj1" fmla="val 16786947"/>
              <a:gd name="adj2" fmla="val 4678601"/>
            </a:avLst>
          </a:prstGeom>
          <a:ln w="34925">
            <a:solidFill>
              <a:schemeClr val="tx1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textruta 23"/>
          <p:cNvSpPr txBox="1"/>
          <p:nvPr/>
        </p:nvSpPr>
        <p:spPr>
          <a:xfrm>
            <a:off x="8558033" y="2898615"/>
            <a:ext cx="12208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Tolkar domänen</a:t>
            </a:r>
            <a:endParaRPr lang="sv-SE" sz="1400" b="1" dirty="0" err="1" smtClean="0"/>
          </a:p>
        </p:txBody>
      </p:sp>
      <p:sp>
        <p:nvSpPr>
          <p:cNvPr id="25" name="textruta 24"/>
          <p:cNvSpPr txBox="1"/>
          <p:nvPr/>
        </p:nvSpPr>
        <p:spPr>
          <a:xfrm>
            <a:off x="8806548" y="4141550"/>
            <a:ext cx="12208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Används för att designa</a:t>
            </a:r>
            <a:endParaRPr lang="sv-SE" sz="1400" b="1" dirty="0" err="1" smtClean="0"/>
          </a:p>
        </p:txBody>
      </p:sp>
      <p:sp>
        <p:nvSpPr>
          <p:cNvPr id="34" name="Båge 33"/>
          <p:cNvSpPr/>
          <p:nvPr/>
        </p:nvSpPr>
        <p:spPr>
          <a:xfrm rot="16200000">
            <a:off x="9276546" y="4025236"/>
            <a:ext cx="378372" cy="1492469"/>
          </a:xfrm>
          <a:prstGeom prst="arc">
            <a:avLst>
              <a:gd name="adj1" fmla="val 16786947"/>
              <a:gd name="adj2" fmla="val 4678601"/>
            </a:avLst>
          </a:prstGeom>
          <a:ln w="3492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ruta 25"/>
          <p:cNvSpPr txBox="1"/>
          <p:nvPr/>
        </p:nvSpPr>
        <p:spPr>
          <a:xfrm>
            <a:off x="7558350" y="5109421"/>
            <a:ext cx="1230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b="1" smtClean="0"/>
              <a:t>Informations-modell</a:t>
            </a:r>
            <a:endParaRPr lang="sv-SE" sz="14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70159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RM Red">
  <a:themeElements>
    <a:clrScheme name="IRM">
      <a:dk1>
        <a:srgbClr val="000000"/>
      </a:dk1>
      <a:lt1>
        <a:srgbClr val="FFFFFF"/>
      </a:lt1>
      <a:dk2>
        <a:srgbClr val="001EE1"/>
      </a:dk2>
      <a:lt2>
        <a:srgbClr val="E4E9FC"/>
      </a:lt2>
      <a:accent1>
        <a:srgbClr val="EC1B22"/>
      </a:accent1>
      <a:accent2>
        <a:srgbClr val="F9BABD"/>
      </a:accent2>
      <a:accent3>
        <a:srgbClr val="FCE9E8"/>
      </a:accent3>
      <a:accent4>
        <a:srgbClr val="324BE7"/>
      </a:accent4>
      <a:accent5>
        <a:srgbClr val="B2BAF5"/>
      </a:accent5>
      <a:accent6>
        <a:srgbClr val="E5E9FC"/>
      </a:accent6>
      <a:hlink>
        <a:srgbClr val="009EE0"/>
      </a:hlink>
      <a:folHlink>
        <a:srgbClr val="009E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  <a:headEnd type="none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Pink">
      <a:srgbClr val="D1266B"/>
    </a:custClr>
    <a:custClr name="Dark Purple">
      <a:srgbClr val="85254B"/>
    </a:custClr>
    <a:custClr name="Red">
      <a:srgbClr val="F93B18"/>
    </a:custClr>
    <a:custClr name="Purple">
      <a:srgbClr val="9B62C3"/>
    </a:custClr>
    <a:custClr name="Light Yellow">
      <a:srgbClr val="FFFEE5"/>
    </a:custClr>
    <a:custClr name="Light Blue">
      <a:srgbClr val="EBF2F3"/>
    </a:custClr>
    <a:custClr name="Light Green">
      <a:srgbClr val="EDF9F3"/>
    </a:custClr>
    <a:custClr name="Light Red">
      <a:srgbClr val="FEF0EA"/>
    </a:custClr>
    <a:custClr name="Hydro">
      <a:srgbClr val="2DA55D"/>
    </a:custClr>
    <a:custClr name="Wind">
      <a:srgbClr val="4FCC51"/>
    </a:custClr>
    <a:custClr name="Solar">
      <a:srgbClr val="81E0A8"/>
    </a:custClr>
    <a:custClr name="Biomass">
      <a:srgbClr val="375E4E"/>
    </a:custClr>
    <a:custClr name="Coal">
      <a:srgbClr val="E88A74"/>
    </a:custClr>
    <a:custClr name="Gas">
      <a:srgbClr val="D85067"/>
    </a:custClr>
    <a:custClr name="Nuclear">
      <a:srgbClr val="213D5E"/>
    </a:custClr>
    <a:custClr name="District Heating">
      <a:srgbClr val="A376CC"/>
    </a:custClr>
  </a:custClrLst>
  <a:extLst>
    <a:ext uri="{05A4C25C-085E-4340-85A3-A5531E510DB2}">
      <thm15:themeFamily xmlns:thm15="http://schemas.microsoft.com/office/thememl/2012/main" name="KURS-Mall 2022 PPT 16 9" id="{C20CD704-19AD-4213-9300-6F5F0C7E0B19}" vid="{FCF58431-0C29-4835-8D67-F43E3DFAD4E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8c467d5-77b3-4ed1-b749-e4a369af6bf2">
      <UserInfo>
        <DisplayName>Sofia Solberg</DisplayName>
        <AccountId>1380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DFB303574B91488BDF8670FD5A8218" ma:contentTypeVersion="12" ma:contentTypeDescription="Skapa ett nytt dokument." ma:contentTypeScope="" ma:versionID="5eb73abca98620dc258c39146dde9687">
  <xsd:schema xmlns:xsd="http://www.w3.org/2001/XMLSchema" xmlns:xs="http://www.w3.org/2001/XMLSchema" xmlns:p="http://schemas.microsoft.com/office/2006/metadata/properties" xmlns:ns3="58c467d5-77b3-4ed1-b749-e4a369af6bf2" xmlns:ns4="d56651fc-b5a8-48af-abbf-5a2f0b424826" targetNamespace="http://schemas.microsoft.com/office/2006/metadata/properties" ma:root="true" ma:fieldsID="ae31c2f54be143e9ae55c195f817f2ef" ns3:_="" ns4:_="">
    <xsd:import namespace="58c467d5-77b3-4ed1-b749-e4a369af6bf2"/>
    <xsd:import namespace="d56651fc-b5a8-48af-abbf-5a2f0b42482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467d5-77b3-4ed1-b749-e4a369af6b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Delar tips,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6651fc-b5a8-48af-abbf-5a2f0b4248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7306B0-0D45-4164-B8FB-D062A53F60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F8E8DE-FB23-41E5-9416-353D7DD00688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56651fc-b5a8-48af-abbf-5a2f0b424826"/>
    <ds:schemaRef ds:uri="58c467d5-77b3-4ed1-b749-e4a369af6bf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AE4BD3-50D9-4B1B-998C-01254DF02A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c467d5-77b3-4ed1-b749-e4a369af6bf2"/>
    <ds:schemaRef ds:uri="d56651fc-b5a8-48af-abbf-5a2f0b4248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Mall KURS 2022 PPT 16 9</Template>
  <TotalTime>147</TotalTime>
  <Words>842</Words>
  <Application>Microsoft Office PowerPoint</Application>
  <PresentationFormat>Bredbild</PresentationFormat>
  <Paragraphs>133</Paragraphs>
  <Slides>20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5" baseType="lpstr">
      <vt:lpstr>Arial</vt:lpstr>
      <vt:lpstr>Calibri</vt:lpstr>
      <vt:lpstr>Courier New</vt:lpstr>
      <vt:lpstr>Verdana</vt:lpstr>
      <vt:lpstr>IRM Red</vt:lpstr>
      <vt:lpstr>PowerPoint-presentation</vt:lpstr>
      <vt:lpstr>Peter Tallungs</vt:lpstr>
      <vt:lpstr>PowerPoint-presentation</vt:lpstr>
      <vt:lpstr>PowerPoint-presentation</vt:lpstr>
      <vt:lpstr>PowerPoint-presentation</vt:lpstr>
      <vt:lpstr>Vad är informationsarkitektur?</vt:lpstr>
      <vt:lpstr>Om data vs företeelserna i verkligheten</vt:lpstr>
      <vt:lpstr>Informationsmodell</vt:lpstr>
      <vt:lpstr>Informationsmodellens tre roller</vt:lpstr>
      <vt:lpstr>Vad är en modell?</vt:lpstr>
      <vt:lpstr>Entity-Relationship- diagram: Översikts- diagram</vt:lpstr>
      <vt:lpstr>Entity-Relationship-diagram: Detaljdiagram</vt:lpstr>
      <vt:lpstr>Tillståndsdiagram (State, Charts, Harel state charts, etc)</vt:lpstr>
      <vt:lpstr>Förekomstdiagram för att illustera svåra begrepp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Peter Tallungs</dc:creator>
  <cp:lastModifiedBy>Peter Tallungs</cp:lastModifiedBy>
  <cp:revision>24</cp:revision>
  <cp:lastPrinted>2015-01-21T10:50:08Z</cp:lastPrinted>
  <dcterms:created xsi:type="dcterms:W3CDTF">2022-10-15T12:41:57Z</dcterms:created>
  <dcterms:modified xsi:type="dcterms:W3CDTF">2022-11-17T12:40:16Z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0x01010062DFB303574B91488BDF8670FD5A8218</vt:lpwstr>
  </property>
</Properties>
</file>