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9" r:id="rId5"/>
    <p:sldMasterId id="2147483694" r:id="rId6"/>
    <p:sldMasterId id="2147483704" r:id="rId7"/>
    <p:sldMasterId id="2147483716" r:id="rId8"/>
    <p:sldMasterId id="2147483726" r:id="rId9"/>
    <p:sldMasterId id="2147483738" r:id="rId10"/>
    <p:sldMasterId id="2147483769" r:id="rId11"/>
  </p:sldMasterIdLst>
  <p:notesMasterIdLst>
    <p:notesMasterId r:id="rId33"/>
  </p:notesMasterIdLst>
  <p:handoutMasterIdLst>
    <p:handoutMasterId r:id="rId34"/>
  </p:handoutMasterIdLst>
  <p:sldIdLst>
    <p:sldId id="256" r:id="rId12"/>
    <p:sldId id="266" r:id="rId13"/>
    <p:sldId id="271" r:id="rId14"/>
    <p:sldId id="257" r:id="rId15"/>
    <p:sldId id="272" r:id="rId16"/>
    <p:sldId id="260" r:id="rId17"/>
    <p:sldId id="269" r:id="rId18"/>
    <p:sldId id="285" r:id="rId19"/>
    <p:sldId id="286" r:id="rId20"/>
    <p:sldId id="287" r:id="rId21"/>
    <p:sldId id="273" r:id="rId22"/>
    <p:sldId id="276" r:id="rId23"/>
    <p:sldId id="265" r:id="rId24"/>
    <p:sldId id="274" r:id="rId25"/>
    <p:sldId id="277" r:id="rId26"/>
    <p:sldId id="278" r:id="rId27"/>
    <p:sldId id="279" r:id="rId28"/>
    <p:sldId id="280" r:id="rId29"/>
    <p:sldId id="282" r:id="rId30"/>
    <p:sldId id="283" r:id="rId31"/>
    <p:sldId id="284" r:id="rId3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C6F5F4DC-E53C-4AD0-9704-7D6337E1E94A}">
          <p14:sldIdLst>
            <p14:sldId id="256"/>
            <p14:sldId id="266"/>
            <p14:sldId id="271"/>
            <p14:sldId id="257"/>
            <p14:sldId id="272"/>
            <p14:sldId id="260"/>
            <p14:sldId id="269"/>
            <p14:sldId id="285"/>
            <p14:sldId id="286"/>
            <p14:sldId id="287"/>
            <p14:sldId id="273"/>
            <p14:sldId id="276"/>
            <p14:sldId id="265"/>
            <p14:sldId id="274"/>
          </p14:sldIdLst>
        </p14:section>
        <p14:section name="Grafiska element" id="{379EFE44-59D9-4102-8599-626BE28609F4}">
          <p14:sldIdLst>
            <p14:sldId id="277"/>
            <p14:sldId id="278"/>
            <p14:sldId id="279"/>
            <p14:sldId id="280"/>
            <p14:sldId id="282"/>
            <p14:sldId id="283"/>
            <p14:sldId id="284"/>
          </p14:sldIdLst>
        </p14:section>
      </p14:sectionLst>
    </p:ext>
    <p:ext uri="{EFAFB233-063F-42B5-8137-9DF3F51BA10A}">
      <p15:sldGuideLst xmlns:p15="http://schemas.microsoft.com/office/powerpoint/2012/main">
        <p15:guide id="1" orient="horz" pos="3319" userDrawn="1">
          <p15:clr>
            <a:srgbClr val="A4A3A4"/>
          </p15:clr>
        </p15:guide>
        <p15:guide id="2" orient="horz" pos="618" userDrawn="1">
          <p15:clr>
            <a:srgbClr val="A4A3A4"/>
          </p15:clr>
        </p15:guide>
        <p15:guide id="3" orient="horz" pos="1706" userDrawn="1">
          <p15:clr>
            <a:srgbClr val="A4A3A4"/>
          </p15:clr>
        </p15:guide>
        <p15:guide id="4" orient="horz" pos="73" userDrawn="1">
          <p15:clr>
            <a:srgbClr val="A4A3A4"/>
          </p15:clr>
        </p15:guide>
        <p15:guide id="5" orient="horz" pos="1207" userDrawn="1">
          <p15:clr>
            <a:srgbClr val="A4A3A4"/>
          </p15:clr>
        </p15:guide>
        <p15:guide id="6" pos="1300" userDrawn="1">
          <p15:clr>
            <a:srgbClr val="A4A3A4"/>
          </p15:clr>
        </p15:guide>
        <p15:guide id="7" pos="7469" userDrawn="1">
          <p15:clr>
            <a:srgbClr val="A4A3A4"/>
          </p15:clr>
        </p15:guide>
        <p15:guide id="8" pos="3840" userDrawn="1">
          <p15:clr>
            <a:srgbClr val="A4A3A4"/>
          </p15:clr>
        </p15:guide>
        <p15:guide id="9" pos="4021" userDrawn="1">
          <p15:clr>
            <a:srgbClr val="A4A3A4"/>
          </p15:clr>
        </p15:guide>
      </p15:sldGuideLst>
    </p:ext>
    <p:ext uri="{2D200454-40CA-4A62-9FC3-DE9A4176ACB9}">
      <p15:notesGuideLst xmlns:p15="http://schemas.microsoft.com/office/powerpoint/2012/main">
        <p15:guide id="1" orient="horz" pos="6136" userDrawn="1">
          <p15:clr>
            <a:srgbClr val="A4A3A4"/>
          </p15:clr>
        </p15:guide>
        <p15:guide id="2" pos="399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9" autoAdjust="0"/>
    <p:restoredTop sz="55240" autoAdjust="0"/>
  </p:normalViewPr>
  <p:slideViewPr>
    <p:cSldViewPr showGuides="1">
      <p:cViewPr varScale="1">
        <p:scale>
          <a:sx n="65" d="100"/>
          <a:sy n="65" d="100"/>
        </p:scale>
        <p:origin x="1770" y="66"/>
      </p:cViewPr>
      <p:guideLst>
        <p:guide orient="horz" pos="3319"/>
        <p:guide orient="horz" pos="618"/>
        <p:guide orient="horz" pos="1706"/>
        <p:guide orient="horz" pos="73"/>
        <p:guide orient="horz" pos="1207"/>
        <p:guide pos="1300"/>
        <p:guide pos="7469"/>
        <p:guide pos="3840"/>
        <p:guide pos="4021"/>
      </p:guideLst>
    </p:cSldViewPr>
  </p:slideViewPr>
  <p:notesTextViewPr>
    <p:cViewPr>
      <p:scale>
        <a:sx n="1" d="1"/>
        <a:sy n="1" d="1"/>
      </p:scale>
      <p:origin x="0" y="0"/>
    </p:cViewPr>
  </p:notesTextViewPr>
  <p:sorterViewPr>
    <p:cViewPr>
      <p:scale>
        <a:sx n="160" d="100"/>
        <a:sy n="160" d="100"/>
      </p:scale>
      <p:origin x="0" y="0"/>
    </p:cViewPr>
  </p:sorterViewPr>
  <p:notesViewPr>
    <p:cSldViewPr showGuides="1">
      <p:cViewPr varScale="1">
        <p:scale>
          <a:sx n="66" d="100"/>
          <a:sy n="66" d="100"/>
        </p:scale>
        <p:origin x="3149" y="77"/>
      </p:cViewPr>
      <p:guideLst>
        <p:guide orient="horz" pos="6136"/>
        <p:guide pos="399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9B520-176C-44EB-B47D-12B1F3826AF9}" type="doc">
      <dgm:prSet loTypeId="urn:microsoft.com/office/officeart/2005/8/layout/matrix3" loCatId="matrix" qsTypeId="urn:microsoft.com/office/officeart/2005/8/quickstyle/simple1" qsCatId="simple" csTypeId="urn:microsoft.com/office/officeart/2005/8/colors/accent5_3" csCatId="accent5" phldr="1"/>
      <dgm:spPr/>
      <dgm:t>
        <a:bodyPr/>
        <a:lstStyle/>
        <a:p>
          <a:endParaRPr lang="sv-SE"/>
        </a:p>
      </dgm:t>
    </dgm:pt>
    <dgm:pt modelId="{E8DB892C-C8FC-4027-ADF6-6D881CBA0034}">
      <dgm:prSet phldrT="[Text]" custT="1"/>
      <dgm:spPr/>
      <dgm:t>
        <a:bodyPr/>
        <a:lstStyle/>
        <a:p>
          <a:r>
            <a:rPr lang="sv-SE" sz="1600" dirty="0"/>
            <a:t>Klarspråk och kommunikation</a:t>
          </a:r>
        </a:p>
      </dgm:t>
    </dgm:pt>
    <dgm:pt modelId="{F3E9A672-C312-4C79-BECC-08C2200D7E50}" type="parTrans" cxnId="{B19B12D4-1288-4383-BA36-859EB9212176}">
      <dgm:prSet/>
      <dgm:spPr/>
      <dgm:t>
        <a:bodyPr/>
        <a:lstStyle/>
        <a:p>
          <a:endParaRPr lang="sv-SE"/>
        </a:p>
      </dgm:t>
    </dgm:pt>
    <dgm:pt modelId="{DEDE3F88-A0B0-4454-BE04-1A0206CD2F54}" type="sibTrans" cxnId="{B19B12D4-1288-4383-BA36-859EB9212176}">
      <dgm:prSet/>
      <dgm:spPr/>
      <dgm:t>
        <a:bodyPr/>
        <a:lstStyle/>
        <a:p>
          <a:endParaRPr lang="sv-SE"/>
        </a:p>
      </dgm:t>
    </dgm:pt>
    <dgm:pt modelId="{AD7BA6C4-E8B4-4B32-97D6-F99E1E7BB649}">
      <dgm:prSet phldrT="[Text]" custT="1"/>
      <dgm:spPr/>
      <dgm:t>
        <a:bodyPr/>
        <a:lstStyle/>
        <a:p>
          <a:r>
            <a:rPr lang="sv-SE" sz="1600" dirty="0"/>
            <a:t>Verksamhets-</a:t>
          </a:r>
        </a:p>
        <a:p>
          <a:r>
            <a:rPr lang="sv-SE" sz="1600" dirty="0"/>
            <a:t>arkitektur</a:t>
          </a:r>
          <a:endParaRPr lang="sv-SE" sz="1100" dirty="0"/>
        </a:p>
      </dgm:t>
    </dgm:pt>
    <dgm:pt modelId="{42EEADD9-5521-443D-8895-A9D8D1801CEE}" type="parTrans" cxnId="{6F4A867C-33C9-4DD1-B7FE-356B668EF8FC}">
      <dgm:prSet/>
      <dgm:spPr/>
      <dgm:t>
        <a:bodyPr/>
        <a:lstStyle/>
        <a:p>
          <a:endParaRPr lang="sv-SE"/>
        </a:p>
      </dgm:t>
    </dgm:pt>
    <dgm:pt modelId="{D0130D57-16ED-48FF-9153-89362E229722}" type="sibTrans" cxnId="{6F4A867C-33C9-4DD1-B7FE-356B668EF8FC}">
      <dgm:prSet/>
      <dgm:spPr/>
      <dgm:t>
        <a:bodyPr/>
        <a:lstStyle/>
        <a:p>
          <a:endParaRPr lang="sv-SE"/>
        </a:p>
      </dgm:t>
    </dgm:pt>
    <dgm:pt modelId="{444F6D9E-8F86-4D13-8C24-8568C5C83236}">
      <dgm:prSet phldrT="[Text]" custT="1"/>
      <dgm:spPr/>
      <dgm:t>
        <a:bodyPr/>
        <a:lstStyle/>
        <a:p>
          <a:r>
            <a:rPr lang="sv-SE" sz="1600" dirty="0"/>
            <a:t>Juridik</a:t>
          </a:r>
        </a:p>
      </dgm:t>
    </dgm:pt>
    <dgm:pt modelId="{F30E153E-ADBB-4200-A494-937B97891992}" type="parTrans" cxnId="{91C9F476-6125-4817-A6B3-6F9EAC48CD9B}">
      <dgm:prSet/>
      <dgm:spPr/>
      <dgm:t>
        <a:bodyPr/>
        <a:lstStyle/>
        <a:p>
          <a:endParaRPr lang="sv-SE"/>
        </a:p>
      </dgm:t>
    </dgm:pt>
    <dgm:pt modelId="{DEA46EF8-4F13-4C87-A46E-C52D8DE9337D}" type="sibTrans" cxnId="{91C9F476-6125-4817-A6B3-6F9EAC48CD9B}">
      <dgm:prSet/>
      <dgm:spPr/>
      <dgm:t>
        <a:bodyPr/>
        <a:lstStyle/>
        <a:p>
          <a:endParaRPr lang="sv-SE"/>
        </a:p>
      </dgm:t>
    </dgm:pt>
    <dgm:pt modelId="{6921A4AC-3B53-49AA-A2A4-890FA99EF836}">
      <dgm:prSet phldrT="[Text]" custT="1"/>
      <dgm:spPr/>
      <dgm:t>
        <a:bodyPr/>
        <a:lstStyle/>
        <a:p>
          <a:r>
            <a:rPr lang="sv-SE" sz="1600" dirty="0"/>
            <a:t>Verksamheten</a:t>
          </a:r>
          <a:endParaRPr lang="sv-SE" sz="1700" dirty="0"/>
        </a:p>
      </dgm:t>
    </dgm:pt>
    <dgm:pt modelId="{46140DEE-1D77-4C45-8AEA-8E8BDE8181F3}" type="parTrans" cxnId="{29060725-9BFC-47CD-8A67-EC177CEC0EF5}">
      <dgm:prSet/>
      <dgm:spPr/>
      <dgm:t>
        <a:bodyPr/>
        <a:lstStyle/>
        <a:p>
          <a:endParaRPr lang="sv-SE"/>
        </a:p>
      </dgm:t>
    </dgm:pt>
    <dgm:pt modelId="{0B93447F-AB36-4869-B191-80C5A28D120B}" type="sibTrans" cxnId="{29060725-9BFC-47CD-8A67-EC177CEC0EF5}">
      <dgm:prSet/>
      <dgm:spPr/>
      <dgm:t>
        <a:bodyPr/>
        <a:lstStyle/>
        <a:p>
          <a:endParaRPr lang="sv-SE"/>
        </a:p>
      </dgm:t>
    </dgm:pt>
    <dgm:pt modelId="{8F30F6DD-297F-4EE3-90DF-E4FD397D81CD}" type="pres">
      <dgm:prSet presAssocID="{24C9B520-176C-44EB-B47D-12B1F3826AF9}" presName="matrix" presStyleCnt="0">
        <dgm:presLayoutVars>
          <dgm:chMax val="1"/>
          <dgm:dir/>
          <dgm:resizeHandles val="exact"/>
        </dgm:presLayoutVars>
      </dgm:prSet>
      <dgm:spPr/>
    </dgm:pt>
    <dgm:pt modelId="{C1C9574A-E8AB-46DB-9533-93A84DBBEF48}" type="pres">
      <dgm:prSet presAssocID="{24C9B520-176C-44EB-B47D-12B1F3826AF9}" presName="diamond" presStyleLbl="bgShp" presStyleIdx="0" presStyleCnt="1"/>
      <dgm:spPr/>
    </dgm:pt>
    <dgm:pt modelId="{44D4783D-7D0E-4A73-BD98-04B7BA031E1A}" type="pres">
      <dgm:prSet presAssocID="{24C9B520-176C-44EB-B47D-12B1F3826AF9}" presName="quad1" presStyleLbl="node1" presStyleIdx="0" presStyleCnt="4">
        <dgm:presLayoutVars>
          <dgm:chMax val="0"/>
          <dgm:chPref val="0"/>
          <dgm:bulletEnabled val="1"/>
        </dgm:presLayoutVars>
      </dgm:prSet>
      <dgm:spPr/>
    </dgm:pt>
    <dgm:pt modelId="{B3B667A9-1F07-4F44-B8BD-396033A03882}" type="pres">
      <dgm:prSet presAssocID="{24C9B520-176C-44EB-B47D-12B1F3826AF9}" presName="quad2" presStyleLbl="node1" presStyleIdx="1" presStyleCnt="4">
        <dgm:presLayoutVars>
          <dgm:chMax val="0"/>
          <dgm:chPref val="0"/>
          <dgm:bulletEnabled val="1"/>
        </dgm:presLayoutVars>
      </dgm:prSet>
      <dgm:spPr/>
    </dgm:pt>
    <dgm:pt modelId="{1050C4D9-AD14-4B44-9390-1E07537CD4AC}" type="pres">
      <dgm:prSet presAssocID="{24C9B520-176C-44EB-B47D-12B1F3826AF9}" presName="quad3" presStyleLbl="node1" presStyleIdx="2" presStyleCnt="4">
        <dgm:presLayoutVars>
          <dgm:chMax val="0"/>
          <dgm:chPref val="0"/>
          <dgm:bulletEnabled val="1"/>
        </dgm:presLayoutVars>
      </dgm:prSet>
      <dgm:spPr/>
    </dgm:pt>
    <dgm:pt modelId="{F06075AF-DC6E-4015-BBEF-2AE58D4A2C37}" type="pres">
      <dgm:prSet presAssocID="{24C9B520-176C-44EB-B47D-12B1F3826AF9}" presName="quad4" presStyleLbl="node1" presStyleIdx="3" presStyleCnt="4">
        <dgm:presLayoutVars>
          <dgm:chMax val="0"/>
          <dgm:chPref val="0"/>
          <dgm:bulletEnabled val="1"/>
        </dgm:presLayoutVars>
      </dgm:prSet>
      <dgm:spPr/>
    </dgm:pt>
  </dgm:ptLst>
  <dgm:cxnLst>
    <dgm:cxn modelId="{FAA2AA12-DF02-4BC9-99D3-EF7F200B90F9}" type="presOf" srcId="{AD7BA6C4-E8B4-4B32-97D6-F99E1E7BB649}" destId="{B3B667A9-1F07-4F44-B8BD-396033A03882}" srcOrd="0" destOrd="0" presId="urn:microsoft.com/office/officeart/2005/8/layout/matrix3"/>
    <dgm:cxn modelId="{29060725-9BFC-47CD-8A67-EC177CEC0EF5}" srcId="{24C9B520-176C-44EB-B47D-12B1F3826AF9}" destId="{6921A4AC-3B53-49AA-A2A4-890FA99EF836}" srcOrd="3" destOrd="0" parTransId="{46140DEE-1D77-4C45-8AEA-8E8BDE8181F3}" sibTransId="{0B93447F-AB36-4869-B191-80C5A28D120B}"/>
    <dgm:cxn modelId="{5A580545-CAE0-4CBF-8F4D-223B45D59778}" type="presOf" srcId="{6921A4AC-3B53-49AA-A2A4-890FA99EF836}" destId="{F06075AF-DC6E-4015-BBEF-2AE58D4A2C37}" srcOrd="0" destOrd="0" presId="urn:microsoft.com/office/officeart/2005/8/layout/matrix3"/>
    <dgm:cxn modelId="{35327655-3F5A-4209-9FBC-66D26AAC8111}" type="presOf" srcId="{24C9B520-176C-44EB-B47D-12B1F3826AF9}" destId="{8F30F6DD-297F-4EE3-90DF-E4FD397D81CD}" srcOrd="0" destOrd="0" presId="urn:microsoft.com/office/officeart/2005/8/layout/matrix3"/>
    <dgm:cxn modelId="{91C9F476-6125-4817-A6B3-6F9EAC48CD9B}" srcId="{24C9B520-176C-44EB-B47D-12B1F3826AF9}" destId="{444F6D9E-8F86-4D13-8C24-8568C5C83236}" srcOrd="2" destOrd="0" parTransId="{F30E153E-ADBB-4200-A494-937B97891992}" sibTransId="{DEA46EF8-4F13-4C87-A46E-C52D8DE9337D}"/>
    <dgm:cxn modelId="{6F4A867C-33C9-4DD1-B7FE-356B668EF8FC}" srcId="{24C9B520-176C-44EB-B47D-12B1F3826AF9}" destId="{AD7BA6C4-E8B4-4B32-97D6-F99E1E7BB649}" srcOrd="1" destOrd="0" parTransId="{42EEADD9-5521-443D-8895-A9D8D1801CEE}" sibTransId="{D0130D57-16ED-48FF-9153-89362E229722}"/>
    <dgm:cxn modelId="{B19B12D4-1288-4383-BA36-859EB9212176}" srcId="{24C9B520-176C-44EB-B47D-12B1F3826AF9}" destId="{E8DB892C-C8FC-4027-ADF6-6D881CBA0034}" srcOrd="0" destOrd="0" parTransId="{F3E9A672-C312-4C79-BECC-08C2200D7E50}" sibTransId="{DEDE3F88-A0B0-4454-BE04-1A0206CD2F54}"/>
    <dgm:cxn modelId="{D04E87D6-9B64-461A-8FC1-BF99DA505D68}" type="presOf" srcId="{444F6D9E-8F86-4D13-8C24-8568C5C83236}" destId="{1050C4D9-AD14-4B44-9390-1E07537CD4AC}" srcOrd="0" destOrd="0" presId="urn:microsoft.com/office/officeart/2005/8/layout/matrix3"/>
    <dgm:cxn modelId="{EBB098F4-8E69-459C-A27A-DFFECE55BABA}" type="presOf" srcId="{E8DB892C-C8FC-4027-ADF6-6D881CBA0034}" destId="{44D4783D-7D0E-4A73-BD98-04B7BA031E1A}" srcOrd="0" destOrd="0" presId="urn:microsoft.com/office/officeart/2005/8/layout/matrix3"/>
    <dgm:cxn modelId="{9B9782A3-3254-449B-9D68-91C359F1D383}" type="presParOf" srcId="{8F30F6DD-297F-4EE3-90DF-E4FD397D81CD}" destId="{C1C9574A-E8AB-46DB-9533-93A84DBBEF48}" srcOrd="0" destOrd="0" presId="urn:microsoft.com/office/officeart/2005/8/layout/matrix3"/>
    <dgm:cxn modelId="{279B7017-D4D5-4F7F-A72A-04469B108F31}" type="presParOf" srcId="{8F30F6DD-297F-4EE3-90DF-E4FD397D81CD}" destId="{44D4783D-7D0E-4A73-BD98-04B7BA031E1A}" srcOrd="1" destOrd="0" presId="urn:microsoft.com/office/officeart/2005/8/layout/matrix3"/>
    <dgm:cxn modelId="{72935BBE-D858-47A1-B2F7-E8FA809270A8}" type="presParOf" srcId="{8F30F6DD-297F-4EE3-90DF-E4FD397D81CD}" destId="{B3B667A9-1F07-4F44-B8BD-396033A03882}" srcOrd="2" destOrd="0" presId="urn:microsoft.com/office/officeart/2005/8/layout/matrix3"/>
    <dgm:cxn modelId="{6429DA77-DED0-4409-B423-162205B82AA1}" type="presParOf" srcId="{8F30F6DD-297F-4EE3-90DF-E4FD397D81CD}" destId="{1050C4D9-AD14-4B44-9390-1E07537CD4AC}" srcOrd="3" destOrd="0" presId="urn:microsoft.com/office/officeart/2005/8/layout/matrix3"/>
    <dgm:cxn modelId="{998D8DCF-1E67-41FF-8F42-DF2E7F081755}" type="presParOf" srcId="{8F30F6DD-297F-4EE3-90DF-E4FD397D81CD}" destId="{F06075AF-DC6E-4015-BBEF-2AE58D4A2C3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9574A-E8AB-46DB-9533-93A84DBBEF48}">
      <dsp:nvSpPr>
        <dsp:cNvPr id="0" name=""/>
        <dsp:cNvSpPr/>
      </dsp:nvSpPr>
      <dsp:spPr>
        <a:xfrm>
          <a:off x="3232149" y="0"/>
          <a:ext cx="4494213" cy="4494213"/>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4783D-7D0E-4A73-BD98-04B7BA031E1A}">
      <dsp:nvSpPr>
        <dsp:cNvPr id="0" name=""/>
        <dsp:cNvSpPr/>
      </dsp:nvSpPr>
      <dsp:spPr>
        <a:xfrm>
          <a:off x="3659100" y="426950"/>
          <a:ext cx="1752743" cy="1752743"/>
        </a:xfrm>
        <a:prstGeom prst="round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Klarspråk och kommunikation</a:t>
          </a:r>
        </a:p>
      </dsp:txBody>
      <dsp:txXfrm>
        <a:off x="3744662" y="512512"/>
        <a:ext cx="1581619" cy="1581619"/>
      </dsp:txXfrm>
    </dsp:sp>
    <dsp:sp modelId="{B3B667A9-1F07-4F44-B8BD-396033A03882}">
      <dsp:nvSpPr>
        <dsp:cNvPr id="0" name=""/>
        <dsp:cNvSpPr/>
      </dsp:nvSpPr>
      <dsp:spPr>
        <a:xfrm>
          <a:off x="5546669" y="426950"/>
          <a:ext cx="1752743" cy="1752743"/>
        </a:xfrm>
        <a:prstGeom prst="roundRect">
          <a:avLst/>
        </a:prstGeom>
        <a:solidFill>
          <a:schemeClr val="accent5">
            <a:shade val="80000"/>
            <a:hueOff val="160094"/>
            <a:satOff val="-15445"/>
            <a:lumOff val="1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Verksamhets-</a:t>
          </a:r>
        </a:p>
        <a:p>
          <a:pPr marL="0" lvl="0" indent="0" algn="ctr" defTabSz="711200">
            <a:lnSpc>
              <a:spcPct val="90000"/>
            </a:lnSpc>
            <a:spcBef>
              <a:spcPct val="0"/>
            </a:spcBef>
            <a:spcAft>
              <a:spcPct val="35000"/>
            </a:spcAft>
            <a:buNone/>
          </a:pPr>
          <a:r>
            <a:rPr lang="sv-SE" sz="1600" kern="1200" dirty="0"/>
            <a:t>arkitektur</a:t>
          </a:r>
          <a:endParaRPr lang="sv-SE" sz="1100" kern="1200" dirty="0"/>
        </a:p>
      </dsp:txBody>
      <dsp:txXfrm>
        <a:off x="5632231" y="512512"/>
        <a:ext cx="1581619" cy="1581619"/>
      </dsp:txXfrm>
    </dsp:sp>
    <dsp:sp modelId="{1050C4D9-AD14-4B44-9390-1E07537CD4AC}">
      <dsp:nvSpPr>
        <dsp:cNvPr id="0" name=""/>
        <dsp:cNvSpPr/>
      </dsp:nvSpPr>
      <dsp:spPr>
        <a:xfrm>
          <a:off x="3659100" y="2314519"/>
          <a:ext cx="1752743" cy="1752743"/>
        </a:xfrm>
        <a:prstGeom prst="roundRect">
          <a:avLst/>
        </a:prstGeom>
        <a:solidFill>
          <a:schemeClr val="accent5">
            <a:shade val="80000"/>
            <a:hueOff val="320188"/>
            <a:satOff val="-30891"/>
            <a:lumOff val="2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Juridik</a:t>
          </a:r>
        </a:p>
      </dsp:txBody>
      <dsp:txXfrm>
        <a:off x="3744662" y="2400081"/>
        <a:ext cx="1581619" cy="1581619"/>
      </dsp:txXfrm>
    </dsp:sp>
    <dsp:sp modelId="{F06075AF-DC6E-4015-BBEF-2AE58D4A2C37}">
      <dsp:nvSpPr>
        <dsp:cNvPr id="0" name=""/>
        <dsp:cNvSpPr/>
      </dsp:nvSpPr>
      <dsp:spPr>
        <a:xfrm>
          <a:off x="5546669" y="2314519"/>
          <a:ext cx="1752743" cy="1752743"/>
        </a:xfrm>
        <a:prstGeom prst="roundRect">
          <a:avLst/>
        </a:prstGeom>
        <a:solidFill>
          <a:schemeClr val="accent5">
            <a:shade val="80000"/>
            <a:hueOff val="480282"/>
            <a:satOff val="-46336"/>
            <a:lumOff val="39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Verksamheten</a:t>
          </a:r>
          <a:endParaRPr lang="sv-SE" sz="1700" kern="1200" dirty="0"/>
        </a:p>
      </dsp:txBody>
      <dsp:txXfrm>
        <a:off x="5632231" y="2400081"/>
        <a:ext cx="1581619" cy="15816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7" y="0"/>
            <a:ext cx="2945659" cy="496332"/>
          </a:xfrm>
          <a:prstGeom prst="rect">
            <a:avLst/>
          </a:prstGeom>
        </p:spPr>
        <p:txBody>
          <a:bodyPr vert="horz" lIns="91440" tIns="45720" rIns="91440" bIns="45720" rtlCol="0"/>
          <a:lstStyle>
            <a:lvl1pPr algn="r">
              <a:defRPr sz="1200"/>
            </a:lvl1pPr>
          </a:lstStyle>
          <a:p>
            <a:fld id="{F3AA23D2-9261-402F-86B4-4E35BF34AAEC}" type="datetimeFigureOut">
              <a:rPr lang="sv-SE" smtClean="0"/>
              <a:t>2026-05-18</a:t>
            </a:fld>
            <a:endParaRPr lang="sv-SE"/>
          </a:p>
        </p:txBody>
      </p:sp>
      <p:sp>
        <p:nvSpPr>
          <p:cNvPr id="4" name="Platshållare för sidfot 3"/>
          <p:cNvSpPr>
            <a:spLocks noGrp="1"/>
          </p:cNvSpPr>
          <p:nvPr>
            <p:ph type="ftr" sz="quarter" idx="2"/>
          </p:nvPr>
        </p:nvSpPr>
        <p:spPr>
          <a:xfrm>
            <a:off x="590526"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2429" y="9428583"/>
            <a:ext cx="588956" cy="496332"/>
          </a:xfrm>
          <a:prstGeom prst="rect">
            <a:avLst/>
          </a:prstGeom>
        </p:spPr>
        <p:txBody>
          <a:bodyPr vert="horz" lIns="91440" tIns="45720" rIns="91440" bIns="45720" rtlCol="0" anchor="b"/>
          <a:lstStyle>
            <a:lvl1pPr algn="r">
              <a:defRPr sz="1200"/>
            </a:lvl1pPr>
          </a:lstStyle>
          <a:p>
            <a:pPr algn="l"/>
            <a:fld id="{0F412F81-3FE0-4C9D-BD52-CDFD9488FEAF}" type="slidenum">
              <a:rPr lang="sv-SE" smtClean="0"/>
              <a:pPr algn="l"/>
              <a:t>‹#›</a:t>
            </a:fld>
            <a:endParaRPr lang="sv-SE"/>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8957" y="9524624"/>
            <a:ext cx="1867878" cy="289575"/>
          </a:xfrm>
          <a:prstGeom prst="rect">
            <a:avLst/>
          </a:prstGeom>
        </p:spPr>
      </p:pic>
    </p:spTree>
    <p:extLst>
      <p:ext uri="{BB962C8B-B14F-4D97-AF65-F5344CB8AC3E}">
        <p14:creationId xmlns:p14="http://schemas.microsoft.com/office/powerpoint/2010/main" val="2115577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4"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7" y="0"/>
            <a:ext cx="2945659" cy="496332"/>
          </a:xfrm>
          <a:prstGeom prst="rect">
            <a:avLst/>
          </a:prstGeom>
        </p:spPr>
        <p:txBody>
          <a:bodyPr vert="horz" lIns="91440" tIns="45720" rIns="91440" bIns="45720" rtlCol="0"/>
          <a:lstStyle>
            <a:lvl1pPr algn="r">
              <a:defRPr sz="1200"/>
            </a:lvl1pPr>
          </a:lstStyle>
          <a:p>
            <a:fld id="{38CDC222-7179-46A6-B3AB-97F7CB4B05A7}" type="datetimeFigureOut">
              <a:rPr lang="sv-SE" smtClean="0"/>
              <a:t>2026-05-18</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4"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7" y="9428583"/>
            <a:ext cx="2945659" cy="496332"/>
          </a:xfrm>
          <a:prstGeom prst="rect">
            <a:avLst/>
          </a:prstGeom>
        </p:spPr>
        <p:txBody>
          <a:bodyPr vert="horz" lIns="91440" tIns="45720" rIns="91440" bIns="45720" rtlCol="0" anchor="b"/>
          <a:lstStyle>
            <a:lvl1pPr algn="r">
              <a:defRPr sz="1200"/>
            </a:lvl1pPr>
          </a:lstStyle>
          <a:p>
            <a:fld id="{FB5A4C8C-C752-4B94-B88D-6DF198E1BB01}" type="slidenum">
              <a:rPr lang="sv-SE" smtClean="0"/>
              <a:t>‹#›</a:t>
            </a:fld>
            <a:endParaRPr lang="sv-SE"/>
          </a:p>
        </p:txBody>
      </p:sp>
    </p:spTree>
    <p:extLst>
      <p:ext uri="{BB962C8B-B14F-4D97-AF65-F5344CB8AC3E}">
        <p14:creationId xmlns:p14="http://schemas.microsoft.com/office/powerpoint/2010/main" val="403872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kern="1200" dirty="0">
                <a:solidFill>
                  <a:schemeClr val="tx1"/>
                </a:solidFill>
                <a:effectLst/>
                <a:latin typeface="+mn-lt"/>
                <a:ea typeface="+mn-ea"/>
                <a:cs typeface="+mn-cs"/>
              </a:rPr>
              <a:t>Anne</a:t>
            </a:r>
          </a:p>
          <a:p>
            <a:pPr lvl="0"/>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Inledning/bakgrund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Tack för att vi får vara med på ert möte</a:t>
            </a:r>
            <a:r>
              <a:rPr lang="sv-SE" sz="1200" kern="1200" baseline="0" dirty="0">
                <a:solidFill>
                  <a:schemeClr val="tx1"/>
                </a:solidFill>
                <a:effectLst/>
                <a:latin typeface="+mn-lt"/>
                <a:ea typeface="+mn-ea"/>
                <a:cs typeface="+mn-cs"/>
              </a:rPr>
              <a:t> och dela med oss av våra erfarenheter av att jobba med en myndighets ordlista. </a:t>
            </a:r>
          </a:p>
          <a:p>
            <a:endParaRPr lang="sv-SE" sz="1200" kern="1200" baseline="0" dirty="0">
              <a:solidFill>
                <a:schemeClr val="tx1"/>
              </a:solidFill>
              <a:effectLst/>
              <a:latin typeface="+mn-lt"/>
              <a:ea typeface="+mn-ea"/>
              <a:cs typeface="+mn-cs"/>
            </a:endParaRPr>
          </a:p>
          <a:p>
            <a:r>
              <a:rPr lang="sv-SE" sz="1200" kern="1200" baseline="0" dirty="0">
                <a:solidFill>
                  <a:schemeClr val="tx1"/>
                </a:solidFill>
                <a:effectLst/>
                <a:latin typeface="+mn-lt"/>
                <a:ea typeface="+mn-ea"/>
                <a:cs typeface="+mn-cs"/>
              </a:rPr>
              <a:t>Vi heter </a:t>
            </a:r>
          </a:p>
          <a:p>
            <a:pPr marL="171450" indent="-171450">
              <a:buFont typeface="Arial" panose="020B0604020202020204" pitchFamily="34" charset="0"/>
              <a:buChar char="•"/>
            </a:pPr>
            <a:r>
              <a:rPr lang="sv-SE" sz="1200" kern="1200" baseline="0" dirty="0">
                <a:solidFill>
                  <a:schemeClr val="tx1"/>
                </a:solidFill>
                <a:effectLst/>
                <a:latin typeface="+mn-lt"/>
                <a:ea typeface="+mn-ea"/>
                <a:cs typeface="+mn-cs"/>
              </a:rPr>
              <a:t>Emma Görl, verksamhetsarkitekt på utvecklingsavdelningen</a:t>
            </a:r>
          </a:p>
          <a:p>
            <a:pPr marL="171450" indent="-171450">
              <a:buFont typeface="Arial" panose="020B0604020202020204" pitchFamily="34" charset="0"/>
              <a:buChar char="•"/>
            </a:pPr>
            <a:r>
              <a:rPr lang="sv-SE" sz="1200" kern="1200" baseline="0" dirty="0">
                <a:solidFill>
                  <a:schemeClr val="tx1"/>
                </a:solidFill>
                <a:effectLst/>
                <a:latin typeface="+mn-lt"/>
                <a:ea typeface="+mn-ea"/>
                <a:cs typeface="+mn-cs"/>
              </a:rPr>
              <a:t>Anne Isberg, klarspråksansvarig på kommunikationsavdelningen </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1</a:t>
            </a:fld>
            <a:endParaRPr lang="sv-SE"/>
          </a:p>
        </p:txBody>
      </p:sp>
    </p:spTree>
    <p:extLst>
      <p:ext uri="{BB962C8B-B14F-4D97-AF65-F5344CB8AC3E}">
        <p14:creationId xmlns:p14="http://schemas.microsoft.com/office/powerpoint/2010/main" val="131573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Emma (förslag)</a:t>
            </a:r>
          </a:p>
          <a:p>
            <a:endParaRPr lang="sv-SE" b="1" dirty="0"/>
          </a:p>
          <a:p>
            <a:r>
              <a:rPr lang="sv-SE" b="0" dirty="0"/>
              <a:t>Två andra utmaningar har vi haft när det kommer till att översätta termerna till engelska. </a:t>
            </a:r>
          </a:p>
          <a:p>
            <a:endParaRPr lang="sv-SE" b="0" dirty="0"/>
          </a:p>
          <a:p>
            <a:r>
              <a:rPr lang="sv-SE" b="0" dirty="0"/>
              <a:t>Vi gav</a:t>
            </a:r>
            <a:r>
              <a:rPr lang="sv-SE" b="0" baseline="0" dirty="0"/>
              <a:t> i uppdrag till en auktoriserad facköversättare att översätt orden</a:t>
            </a:r>
          </a:p>
          <a:p>
            <a:endParaRPr lang="sv-SE" b="0" baseline="0" dirty="0"/>
          </a:p>
          <a:p>
            <a:pPr marL="0" indent="0">
              <a:buFontTx/>
              <a:buNone/>
            </a:pPr>
            <a:r>
              <a:rPr lang="sv-SE" b="0" baseline="0" dirty="0"/>
              <a:t>- På ett korrekt sätt </a:t>
            </a:r>
            <a:r>
              <a:rPr lang="tig-Ethi-ER" b="0" baseline="0" dirty="0"/>
              <a:t>–</a:t>
            </a:r>
            <a:r>
              <a:rPr lang="sv-SE" b="0" baseline="0" dirty="0"/>
              <a:t> översättaren fick del av våra tidigare ordlistor när det förekom en del synonymer</a:t>
            </a:r>
          </a:p>
          <a:p>
            <a:pPr marL="171450" indent="-171450">
              <a:buFontTx/>
              <a:buChar char="-"/>
            </a:pPr>
            <a:endParaRPr lang="sv-SE" b="0" baseline="0" dirty="0"/>
          </a:p>
          <a:p>
            <a:pPr marL="171450" indent="-171450">
              <a:buFontTx/>
              <a:buChar char="-"/>
            </a:pPr>
            <a:r>
              <a:rPr lang="sv-SE" b="0" dirty="0"/>
              <a:t>På ett begripligt sätt </a:t>
            </a:r>
            <a:r>
              <a:rPr lang="tig-Ethi-ER" b="0" dirty="0"/>
              <a:t>–</a:t>
            </a:r>
            <a:r>
              <a:rPr lang="sv-SE" b="0" dirty="0"/>
              <a:t> om det</a:t>
            </a:r>
            <a:r>
              <a:rPr lang="sv-SE" b="0" baseline="0" dirty="0"/>
              <a:t> fanns flera synonymer bad vi översättaren att välja en begriplig term. Ett exempel: Hon översatte </a:t>
            </a:r>
            <a:r>
              <a:rPr lang="sv-SE" b="1" baseline="0" dirty="0"/>
              <a:t>bestrida </a:t>
            </a:r>
            <a:r>
              <a:rPr lang="sv-SE" b="0" baseline="0" dirty="0"/>
              <a:t>till</a:t>
            </a:r>
            <a:r>
              <a:rPr lang="sv-SE" b="1" baseline="0" dirty="0"/>
              <a:t> </a:t>
            </a:r>
            <a:r>
              <a:rPr lang="sv-SE" b="1" baseline="0" dirty="0" err="1"/>
              <a:t>contest</a:t>
            </a:r>
            <a:r>
              <a:rPr lang="sv-SE" b="1" baseline="0" dirty="0"/>
              <a:t> (opposition) </a:t>
            </a:r>
            <a:r>
              <a:rPr lang="sv-SE" b="0" baseline="0" dirty="0"/>
              <a:t>och</a:t>
            </a:r>
            <a:r>
              <a:rPr lang="sv-SE" b="1" baseline="0" dirty="0"/>
              <a:t> invända </a:t>
            </a:r>
            <a:r>
              <a:rPr lang="sv-SE" b="0" baseline="0" dirty="0"/>
              <a:t>till </a:t>
            </a:r>
            <a:r>
              <a:rPr lang="sv-SE" b="1" baseline="0" dirty="0" err="1"/>
              <a:t>object</a:t>
            </a:r>
            <a:r>
              <a:rPr lang="sv-SE" b="1" baseline="0" dirty="0"/>
              <a:t> (</a:t>
            </a:r>
            <a:r>
              <a:rPr lang="sv-SE" b="1" baseline="0" dirty="0" err="1"/>
              <a:t>objection</a:t>
            </a:r>
            <a:r>
              <a:rPr lang="sv-SE" b="1" baseline="0" dirty="0"/>
              <a:t>). </a:t>
            </a:r>
            <a:r>
              <a:rPr lang="sv-SE" b="0" baseline="0" dirty="0"/>
              <a:t>Vi hade i sådana fall en diskussion med översättaren och en diskussion i </a:t>
            </a:r>
            <a:r>
              <a:rPr lang="sv-SE" b="0" baseline="0" dirty="0" err="1"/>
              <a:t>ordlsistegruppen</a:t>
            </a:r>
            <a:r>
              <a:rPr lang="sv-SE" b="0" baseline="0" dirty="0"/>
              <a:t>. Resultatet blev att vi kom överens om vissa termer. </a:t>
            </a:r>
          </a:p>
          <a:p>
            <a:pPr marL="171450" indent="-171450">
              <a:buFontTx/>
              <a:buChar char="-"/>
            </a:pPr>
            <a:endParaRPr lang="sv-SE" b="0" baseline="0" dirty="0"/>
          </a:p>
          <a:p>
            <a:pPr marL="171450" indent="-171450">
              <a:buFontTx/>
              <a:buChar char="-"/>
            </a:pPr>
            <a:r>
              <a:rPr lang="sv-SE" b="0" baseline="0" dirty="0"/>
              <a:t>Enhetligt </a:t>
            </a:r>
            <a:r>
              <a:rPr lang="tig-Ethi-ER" b="0" baseline="0" dirty="0"/>
              <a:t>–</a:t>
            </a:r>
            <a:r>
              <a:rPr lang="sv-SE" b="0" baseline="0" dirty="0"/>
              <a:t> vi ville undvika att ha flera engelska termer för samma sak. </a:t>
            </a:r>
          </a:p>
          <a:p>
            <a:pPr marL="171450" indent="-171450">
              <a:buFontTx/>
              <a:buChar char="-"/>
            </a:pPr>
            <a:endParaRPr lang="sv-SE" b="0" baseline="0" dirty="0"/>
          </a:p>
          <a:p>
            <a:pPr marL="0" indent="0">
              <a:buFontTx/>
              <a:buNone/>
            </a:pPr>
            <a:r>
              <a:rPr lang="sv-SE" b="0" baseline="0" dirty="0"/>
              <a:t>En annan utmaning är att innebörden av bestrida inte har någon motsvarighet i engelska </a:t>
            </a:r>
            <a:r>
              <a:rPr lang="tig-Ethi-ER" b="0" baseline="0" dirty="0"/>
              <a:t>–</a:t>
            </a:r>
            <a:r>
              <a:rPr lang="sv-SE" b="0" baseline="0" dirty="0"/>
              <a:t> där fick vi också ha en diskussion med översättaren.</a:t>
            </a:r>
            <a:endParaRPr lang="sv-SE" b="0"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10</a:t>
            </a:fld>
            <a:endParaRPr lang="sv-SE"/>
          </a:p>
        </p:txBody>
      </p:sp>
    </p:spTree>
    <p:extLst>
      <p:ext uri="{BB962C8B-B14F-4D97-AF65-F5344CB8AC3E}">
        <p14:creationId xmlns:p14="http://schemas.microsoft.com/office/powerpoint/2010/main" val="308862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Emma</a:t>
            </a:r>
          </a:p>
          <a:p>
            <a:r>
              <a:rPr lang="sv-SE" dirty="0"/>
              <a:t>Vi har ju många</a:t>
            </a:r>
            <a:r>
              <a:rPr lang="sv-SE" baseline="0" dirty="0"/>
              <a:t> olika svåra ord idag och nu när vi har tagit fram en ordlista så börjar den användas mer och mer. </a:t>
            </a:r>
          </a:p>
          <a:p>
            <a:endParaRPr lang="sv-SE" baseline="0" dirty="0"/>
          </a:p>
          <a:p>
            <a:r>
              <a:rPr lang="sv-SE" dirty="0"/>
              <a:t>Har några svåra – synonymer – vilket ska vara huvudord? </a:t>
            </a:r>
          </a:p>
          <a:p>
            <a:endParaRPr lang="sv-SE" dirty="0"/>
          </a:p>
          <a:p>
            <a:r>
              <a:rPr lang="sv-SE" dirty="0"/>
              <a:t>Översättningar </a:t>
            </a:r>
            <a:r>
              <a:rPr lang="tig-Ethi-ER" dirty="0"/>
              <a:t>–</a:t>
            </a:r>
            <a:r>
              <a:rPr lang="sv-SE" baseline="0" dirty="0"/>
              <a:t> får ett samtal på engelska eller skickar manus till översättning</a:t>
            </a:r>
            <a:endParaRPr lang="sv-SE" dirty="0"/>
          </a:p>
          <a:p>
            <a:endParaRPr lang="sv-SE" dirty="0"/>
          </a:p>
          <a:p>
            <a:r>
              <a:rPr lang="sv-SE" dirty="0"/>
              <a:t>Stöd i kommunikation </a:t>
            </a:r>
            <a:r>
              <a:rPr lang="tig-Ethi-ER" dirty="0"/>
              <a:t>–</a:t>
            </a:r>
            <a:r>
              <a:rPr lang="sv-SE" baseline="0" dirty="0"/>
              <a:t> muntlig och skriftlig</a:t>
            </a:r>
          </a:p>
          <a:p>
            <a:endParaRPr lang="sv-SE" baseline="0" dirty="0"/>
          </a:p>
          <a:p>
            <a:r>
              <a:rPr lang="sv-SE" baseline="0" dirty="0"/>
              <a:t>Hitta en förklaring </a:t>
            </a:r>
          </a:p>
          <a:p>
            <a:endParaRPr lang="sv-SE" baseline="0" dirty="0"/>
          </a:p>
          <a:p>
            <a:r>
              <a:rPr lang="sv-SE" baseline="0" dirty="0"/>
              <a:t>Arbetet blir effektivare </a:t>
            </a:r>
            <a:r>
              <a:rPr lang="tig-Ethi-ER" baseline="0" dirty="0"/>
              <a:t>–</a:t>
            </a:r>
            <a:r>
              <a:rPr lang="sv-SE" baseline="0" dirty="0"/>
              <a:t> behöver inte lägga tid på att diskutera betydelser</a:t>
            </a:r>
          </a:p>
          <a:p>
            <a:endParaRPr lang="sv-SE" baseline="0" dirty="0"/>
          </a:p>
          <a:p>
            <a:r>
              <a:rPr lang="sv-SE" baseline="0" dirty="0"/>
              <a:t>Mer enhetligt och tydligt</a:t>
            </a:r>
          </a:p>
          <a:p>
            <a:endParaRPr lang="sv-SE" baseline="0" dirty="0"/>
          </a:p>
          <a:p>
            <a:r>
              <a:rPr lang="sv-SE" baseline="0" dirty="0"/>
              <a:t>Stöd till budget- och skuldrådgivare och andra som kommer i kontakt med personer som har skulder</a:t>
            </a:r>
          </a:p>
          <a:p>
            <a:endParaRPr lang="sv-SE" baseline="0" dirty="0"/>
          </a:p>
          <a:p>
            <a:pPr marL="0" indent="0">
              <a:buNone/>
            </a:pPr>
            <a:r>
              <a:rPr lang="sv-SE" dirty="0"/>
              <a:t>En definition av ”ingivare” hjälper oss att </a:t>
            </a:r>
          </a:p>
          <a:p>
            <a:r>
              <a:rPr lang="sv-SE" dirty="0"/>
              <a:t>”ringa in” målgruppen</a:t>
            </a:r>
          </a:p>
          <a:p>
            <a:r>
              <a:rPr lang="sv-SE" dirty="0"/>
              <a:t>vara tydliga mot ingivare och andra målgrupper</a:t>
            </a:r>
          </a:p>
          <a:p>
            <a:r>
              <a:rPr lang="sv-SE" dirty="0"/>
              <a:t>internt ha samma målgrupp i åtanke, t.ex. i modeller</a:t>
            </a:r>
          </a:p>
          <a:p>
            <a:r>
              <a:rPr lang="sv-SE" dirty="0"/>
              <a:t>undvika missförstånd</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Där behöver vi reda ut vad som är kännetecken för en ingivare – vad som krävs för att man ska kunna kallas ingivare.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bg1"/>
                </a:solidFill>
              </a:rPr>
              <a:t>Kommunikatören och språkvårdaren vill att ordlistan ska bidra till en begriplig och enhetlig kommunikation, till exempel ”ingivare”</a:t>
            </a:r>
          </a:p>
          <a:p>
            <a:endParaRPr lang="sv-SE" dirty="0"/>
          </a:p>
          <a:p>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11</a:t>
            </a:fld>
            <a:endParaRPr lang="sv-SE"/>
          </a:p>
        </p:txBody>
      </p:sp>
    </p:spTree>
    <p:extLst>
      <p:ext uri="{BB962C8B-B14F-4D97-AF65-F5344CB8AC3E}">
        <p14:creationId xmlns:p14="http://schemas.microsoft.com/office/powerpoint/2010/main" val="743898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är då nästa steg i arbetet med vår terminologi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Vi fortsätter</a:t>
            </a:r>
            <a:r>
              <a:rPr lang="sv-SE" baseline="0" dirty="0"/>
              <a:t> att identifiera och definiera ord. I detta arbete gör vi en bedömning av om termerna behöver finnas i vår ordlista, eller räcker det att de finns i andra ordböcker?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Vi behöver besluta om att rekommendera och avråda från termer, t.ex. avhysning och vräkning. Vi har tidigare haft en rekommendation som</a:t>
            </a:r>
            <a:r>
              <a:rPr lang="sv-SE" baseline="0" dirty="0"/>
              <a:t> innebär att vi ska använda vräkning i kommunikation med kunder och avhysning i kontakt med uppdragsgivaren </a:t>
            </a:r>
            <a:r>
              <a:rPr lang="tig-Ethi-ER" baseline="0" dirty="0"/>
              <a:t>–</a:t>
            </a:r>
            <a:r>
              <a:rPr lang="sv-SE" baseline="0" dirty="0"/>
              <a:t> här behöver vi ta upp frågan på nytt och sätta ner foten.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Vi har nu möjlighet att lägga till </a:t>
            </a:r>
            <a:r>
              <a:rPr lang="sv-SE" dirty="0"/>
              <a:t>klarspråkskommentarer i Rikstermbanken.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Vi behöver få fler att använda ordlistan. Vi vet att medarbetare uppskattar att den finns när de väl använder den, t.ex. när de får ett samtal på engelska.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Vi behöver ta fram en intern ordlista.</a:t>
            </a:r>
            <a:endParaRPr lang="sv-SE" dirty="0"/>
          </a:p>
          <a:p>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12</a:t>
            </a:fld>
            <a:endParaRPr lang="sv-SE"/>
          </a:p>
        </p:txBody>
      </p:sp>
    </p:spTree>
    <p:extLst>
      <p:ext uri="{BB962C8B-B14F-4D97-AF65-F5344CB8AC3E}">
        <p14:creationId xmlns:p14="http://schemas.microsoft.com/office/powerpoint/2010/main" val="2997955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Emma</a:t>
            </a:r>
          </a:p>
        </p:txBody>
      </p:sp>
      <p:sp>
        <p:nvSpPr>
          <p:cNvPr id="4" name="Platshållare för bildnummer 3"/>
          <p:cNvSpPr>
            <a:spLocks noGrp="1"/>
          </p:cNvSpPr>
          <p:nvPr>
            <p:ph type="sldNum" sz="quarter" idx="10"/>
          </p:nvPr>
        </p:nvSpPr>
        <p:spPr/>
        <p:txBody>
          <a:bodyPr/>
          <a:lstStyle/>
          <a:p>
            <a:fld id="{FB5A4C8C-C752-4B94-B88D-6DF198E1BB01}" type="slidenum">
              <a:rPr lang="sv-SE" smtClean="0"/>
              <a:t>13</a:t>
            </a:fld>
            <a:endParaRPr lang="sv-SE"/>
          </a:p>
        </p:txBody>
      </p:sp>
    </p:spTree>
    <p:extLst>
      <p:ext uri="{BB962C8B-B14F-4D97-AF65-F5344CB8AC3E}">
        <p14:creationId xmlns:p14="http://schemas.microsoft.com/office/powerpoint/2010/main" val="2785035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Emma</a:t>
            </a:r>
          </a:p>
        </p:txBody>
      </p:sp>
      <p:sp>
        <p:nvSpPr>
          <p:cNvPr id="4" name="Platshållare för bildnummer 3"/>
          <p:cNvSpPr>
            <a:spLocks noGrp="1"/>
          </p:cNvSpPr>
          <p:nvPr>
            <p:ph type="sldNum" sz="quarter" idx="10"/>
          </p:nvPr>
        </p:nvSpPr>
        <p:spPr/>
        <p:txBody>
          <a:bodyPr/>
          <a:lstStyle/>
          <a:p>
            <a:fld id="{FB5A4C8C-C752-4B94-B88D-6DF198E1BB01}" type="slidenum">
              <a:rPr lang="sv-SE" smtClean="0"/>
              <a:t>14</a:t>
            </a:fld>
            <a:endParaRPr lang="sv-SE"/>
          </a:p>
        </p:txBody>
      </p:sp>
    </p:spTree>
    <p:extLst>
      <p:ext uri="{BB962C8B-B14F-4D97-AF65-F5344CB8AC3E}">
        <p14:creationId xmlns:p14="http://schemas.microsoft.com/office/powerpoint/2010/main" val="161798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Anne</a:t>
            </a:r>
          </a:p>
          <a:p>
            <a:endParaRPr lang="sv-SE" b="1" dirty="0"/>
          </a:p>
          <a:p>
            <a:r>
              <a:rPr lang="sv-SE" b="0" dirty="0"/>
              <a:t>Vi har tänkt runda av vår föreläsning med att ge er några exempel på Kronofogdens termer..</a:t>
            </a:r>
          </a:p>
          <a:p>
            <a:endParaRPr lang="sv-SE" b="0" dirty="0"/>
          </a:p>
          <a:p>
            <a:r>
              <a:rPr lang="sv-SE" b="0" dirty="0"/>
              <a:t>Ni</a:t>
            </a:r>
            <a:r>
              <a:rPr lang="sv-SE" b="0" baseline="0" dirty="0"/>
              <a:t> är ju proffs och därför utmanar vi er med ganska svåra termer. Vi vill be er anteckna era svar och sedan går vi igenom svaren tillsammans</a:t>
            </a:r>
            <a:endParaRPr lang="sv-SE" b="0"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15</a:t>
            </a:fld>
            <a:endParaRPr lang="sv-SE"/>
          </a:p>
        </p:txBody>
      </p:sp>
    </p:spTree>
    <p:extLst>
      <p:ext uri="{BB962C8B-B14F-4D97-AF65-F5344CB8AC3E}">
        <p14:creationId xmlns:p14="http://schemas.microsoft.com/office/powerpoint/2010/main" val="1980211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Anne</a:t>
            </a:r>
          </a:p>
          <a:p>
            <a:endParaRPr lang="sv-SE" dirty="0"/>
          </a:p>
          <a:p>
            <a:r>
              <a:rPr lang="sv-SE" dirty="0"/>
              <a:t>Rätt svar</a:t>
            </a:r>
          </a:p>
          <a:p>
            <a:endParaRPr lang="sv-SE" dirty="0"/>
          </a:p>
          <a:p>
            <a:r>
              <a:rPr lang="sv-SE" dirty="0"/>
              <a:t>återvinning</a:t>
            </a:r>
          </a:p>
          <a:p>
            <a:endParaRPr lang="sv-SE" dirty="0"/>
          </a:p>
          <a:p>
            <a:r>
              <a:rPr lang="sv-SE" dirty="0"/>
              <a:t>Fråga 1. </a:t>
            </a:r>
            <a:r>
              <a:rPr lang="sv-SE" sz="1200" b="0" i="0" kern="1200" dirty="0">
                <a:solidFill>
                  <a:schemeClr val="tx1"/>
                </a:solidFill>
                <a:effectLst/>
                <a:latin typeface="+mn-lt"/>
                <a:ea typeface="+mn-ea"/>
                <a:cs typeface="+mn-cs"/>
              </a:rPr>
              <a:t>X </a:t>
            </a:r>
            <a:r>
              <a:rPr lang="sv-SE" dirty="0"/>
              <a:t>begäran om att tingsrätten ska ändra Kronofogdens beslut om att fastställa ett krav</a:t>
            </a:r>
          </a:p>
          <a:p>
            <a:endParaRPr lang="sv-SE" dirty="0"/>
          </a:p>
          <a:p>
            <a:r>
              <a:rPr lang="sv-SE" dirty="0"/>
              <a:t>förbehållsbelopp</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Fråga 2. 1. </a:t>
            </a:r>
            <a:r>
              <a:rPr lang="sv-SE" dirty="0"/>
              <a:t>belopp som en person får behålla vid löneutmätning eller skuldsanering och som ska täcka kostnader för boende och andra levnadskostnader</a:t>
            </a:r>
          </a:p>
        </p:txBody>
      </p:sp>
      <p:sp>
        <p:nvSpPr>
          <p:cNvPr id="4" name="Platshållare för bildnummer 3"/>
          <p:cNvSpPr>
            <a:spLocks noGrp="1"/>
          </p:cNvSpPr>
          <p:nvPr>
            <p:ph type="sldNum" sz="quarter" idx="10"/>
          </p:nvPr>
        </p:nvSpPr>
        <p:spPr/>
        <p:txBody>
          <a:bodyPr/>
          <a:lstStyle/>
          <a:p>
            <a:fld id="{FB5A4C8C-C752-4B94-B88D-6DF198E1BB01}" type="slidenum">
              <a:rPr lang="sv-SE" smtClean="0"/>
              <a:t>16</a:t>
            </a:fld>
            <a:endParaRPr lang="sv-SE"/>
          </a:p>
        </p:txBody>
      </p:sp>
    </p:spTree>
    <p:extLst>
      <p:ext uri="{BB962C8B-B14F-4D97-AF65-F5344CB8AC3E}">
        <p14:creationId xmlns:p14="http://schemas.microsoft.com/office/powerpoint/2010/main" val="3918888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Emma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Rätt svar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Dömd i mät</a:t>
            </a:r>
          </a:p>
          <a:p>
            <a:endParaRPr lang="sv-SE" dirty="0"/>
          </a:p>
          <a:p>
            <a:r>
              <a:rPr lang="sv-SE" dirty="0"/>
              <a:t>Fråga</a:t>
            </a:r>
            <a:r>
              <a:rPr lang="sv-SE" baseline="0" dirty="0"/>
              <a:t> 3: </a:t>
            </a:r>
            <a:r>
              <a:rPr lang="sv-SE" sz="1200" b="0" i="0" kern="1200" dirty="0">
                <a:solidFill>
                  <a:schemeClr val="tx1"/>
                </a:solidFill>
                <a:effectLst/>
                <a:latin typeface="+mn-lt"/>
                <a:ea typeface="+mn-ea"/>
                <a:cs typeface="+mn-cs"/>
              </a:rPr>
              <a:t>1. egendom anses vara utmätt och kan säljas direkt efter att Kronofogden eller en domstol har fastställt ett krav som har särskild förmånsrätt i egendomen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regresskrav</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Fråga 4: X. krav från en person eller ett företag som betalat någon annans skuld</a:t>
            </a:r>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17</a:t>
            </a:fld>
            <a:endParaRPr lang="sv-SE"/>
          </a:p>
        </p:txBody>
      </p:sp>
    </p:spTree>
    <p:extLst>
      <p:ext uri="{BB962C8B-B14F-4D97-AF65-F5344CB8AC3E}">
        <p14:creationId xmlns:p14="http://schemas.microsoft.com/office/powerpoint/2010/main" val="2928714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Anne</a:t>
            </a:r>
          </a:p>
          <a:p>
            <a:endParaRPr lang="sv-SE" dirty="0"/>
          </a:p>
          <a:p>
            <a:r>
              <a:rPr lang="sv-SE" dirty="0"/>
              <a:t>Svar</a:t>
            </a:r>
          </a:p>
          <a:p>
            <a:endParaRPr lang="sv-SE" dirty="0"/>
          </a:p>
          <a:p>
            <a:r>
              <a:rPr lang="sv-SE" dirty="0"/>
              <a:t>Kvalificerad insolvens</a:t>
            </a:r>
          </a:p>
          <a:p>
            <a:endParaRPr lang="sv-SE" dirty="0"/>
          </a:p>
          <a:p>
            <a:r>
              <a:rPr lang="sv-SE" dirty="0"/>
              <a:t>Fråga 5: </a:t>
            </a:r>
            <a:r>
              <a:rPr lang="sv-SE" sz="1200" b="0" i="0" kern="1200" dirty="0">
                <a:solidFill>
                  <a:schemeClr val="tx1"/>
                </a:solidFill>
                <a:effectLst/>
                <a:latin typeface="+mn-lt"/>
                <a:ea typeface="+mn-ea"/>
                <a:cs typeface="+mn-cs"/>
              </a:rPr>
              <a:t>2. inte kunna betala sina skulder under en längre tid</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inhibition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Fråga 6: 2. beslut i domstol att Kronofogden tills vidare inte får gå vidare med åtgärder i ett ärende</a:t>
            </a:r>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18</a:t>
            </a:fld>
            <a:endParaRPr lang="sv-SE"/>
          </a:p>
        </p:txBody>
      </p:sp>
    </p:spTree>
    <p:extLst>
      <p:ext uri="{BB962C8B-B14F-4D97-AF65-F5344CB8AC3E}">
        <p14:creationId xmlns:p14="http://schemas.microsoft.com/office/powerpoint/2010/main" val="656217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Anne</a:t>
            </a:r>
          </a:p>
          <a:p>
            <a:endParaRPr lang="sv-SE" dirty="0"/>
          </a:p>
          <a:p>
            <a:r>
              <a:rPr lang="sv-SE" sz="1200" dirty="0"/>
              <a:t>Fråga 1. </a:t>
            </a:r>
            <a:r>
              <a:rPr lang="sv-SE" sz="1200" b="1" dirty="0"/>
              <a:t>återvinning</a:t>
            </a:r>
            <a:r>
              <a:rPr lang="sv-SE" sz="1200" dirty="0"/>
              <a:t> X begäran om att tingsrätten ska ändra Kronofogdens beslut om att fastställa ett krav</a:t>
            </a:r>
          </a:p>
          <a:p>
            <a:r>
              <a:rPr lang="sv-SE" sz="1200" dirty="0"/>
              <a:t>Fråga 2. </a:t>
            </a:r>
            <a:r>
              <a:rPr lang="sv-SE" sz="1200" b="1" dirty="0"/>
              <a:t>förbehållsbelopp</a:t>
            </a:r>
            <a:r>
              <a:rPr lang="sv-SE" sz="1200" dirty="0"/>
              <a:t> 1. belopp som en person får behålla vid löneutmätning eller skuldsanering och som ska täcka kostnader för boende och andra levnadskostnader</a:t>
            </a:r>
          </a:p>
          <a:p>
            <a:r>
              <a:rPr lang="sv-SE" sz="1200" dirty="0"/>
              <a:t>Fråga 3: </a:t>
            </a:r>
            <a:r>
              <a:rPr lang="sv-SE" sz="1200" b="1" dirty="0"/>
              <a:t>dömd i mät </a:t>
            </a:r>
            <a:r>
              <a:rPr lang="sv-SE" sz="1200" dirty="0"/>
              <a:t>1. avser egendom som anses vara utmätt och kan säljas, efter att Kronofogden eller en domstol har fastställt ett krav som har särskild förmånsrätt i egendomen</a:t>
            </a:r>
          </a:p>
          <a:p>
            <a:r>
              <a:rPr lang="sv-SE" sz="1200" dirty="0"/>
              <a:t>Fråga 4:</a:t>
            </a:r>
            <a:r>
              <a:rPr lang="sv-SE" sz="1200" b="1" dirty="0"/>
              <a:t> regresskrav </a:t>
            </a:r>
            <a:r>
              <a:rPr lang="sv-SE" sz="1200" dirty="0"/>
              <a:t>X. krav från en person eller ett företag som betalat någon annans skuld</a:t>
            </a:r>
          </a:p>
          <a:p>
            <a:r>
              <a:rPr lang="sv-SE" sz="1200" dirty="0"/>
              <a:t>Fråga 5: </a:t>
            </a:r>
            <a:r>
              <a:rPr lang="sv-SE" sz="1200" b="1" dirty="0"/>
              <a:t>kvalificerad insolvens </a:t>
            </a:r>
            <a:r>
              <a:rPr lang="sv-SE" sz="1200" dirty="0"/>
              <a:t>2. inte kunna betala sina skulder under en längre tid</a:t>
            </a:r>
          </a:p>
          <a:p>
            <a:r>
              <a:rPr lang="sv-SE" sz="1200" dirty="0"/>
              <a:t>Fråga 6:</a:t>
            </a:r>
            <a:r>
              <a:rPr lang="sv-SE" sz="1200" b="1" dirty="0"/>
              <a:t> inhibition </a:t>
            </a:r>
            <a:r>
              <a:rPr lang="sv-SE" sz="1200" dirty="0"/>
              <a:t>2. beslut i domstol att Kronofogden tills vidare inte får gå vidare med åtgärder i ett ärende</a:t>
            </a:r>
          </a:p>
          <a:p>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19</a:t>
            </a:fld>
            <a:endParaRPr lang="sv-SE"/>
          </a:p>
        </p:txBody>
      </p:sp>
    </p:spTree>
    <p:extLst>
      <p:ext uri="{BB962C8B-B14F-4D97-AF65-F5344CB8AC3E}">
        <p14:creationId xmlns:p14="http://schemas.microsoft.com/office/powerpoint/2010/main" val="69152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r>
              <a:rPr lang="sv-SE" b="1" dirty="0"/>
              <a:t>Inledning </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som är ny på Kronofogden behöver inte bara lära sig nya arbetsuppgifter – hen ska också erövra nya termer. Termer som har sin grund i juridiken och som bara används på Kronofogden. Medarbetaren behöver också kunna bemöta medborgare på ett språk som är begripligt. Det är bland annat där vårt arbete med myndighetens termer kommer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Citatet</a:t>
            </a:r>
            <a:r>
              <a:rPr lang="sv-SE" sz="1200" kern="1200" baseline="0" dirty="0">
                <a:solidFill>
                  <a:schemeClr val="tx1"/>
                </a:solidFill>
                <a:effectLst/>
                <a:latin typeface="+mn-lt"/>
                <a:ea typeface="+mn-ea"/>
                <a:cs typeface="+mn-cs"/>
              </a:rPr>
              <a:t> visar har viktigt att t</a:t>
            </a:r>
            <a:r>
              <a:rPr lang="sv-SE" b="1" dirty="0"/>
              <a:t>erminologin är viktig i mötet med Kronofogdens målgrupper.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Det är viktigt att medarbetare på Kronofogden är medvetna om orden och deras betydelse.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effectLst/>
                <a:latin typeface="+mn-lt"/>
                <a:ea typeface="+mn-ea"/>
                <a:cs typeface="+mn-cs"/>
              </a:rPr>
              <a:t>Att de förstår att de själva haft tid att erövra terminologin </a:t>
            </a:r>
            <a:r>
              <a:rPr lang="tig-Ethi-ER" sz="1200" b="1" kern="1200" baseline="0" dirty="0">
                <a:solidFill>
                  <a:schemeClr val="tx1"/>
                </a:solidFill>
                <a:effectLst/>
                <a:latin typeface="+mn-lt"/>
                <a:ea typeface="+mn-ea"/>
                <a:cs typeface="+mn-cs"/>
              </a:rPr>
              <a:t>–</a:t>
            </a:r>
            <a:r>
              <a:rPr lang="sv-SE" sz="1200" b="1" kern="1200" baseline="0" dirty="0">
                <a:solidFill>
                  <a:schemeClr val="tx1"/>
                </a:solidFill>
                <a:effectLst/>
                <a:latin typeface="+mn-lt"/>
                <a:ea typeface="+mn-ea"/>
                <a:cs typeface="+mn-cs"/>
              </a:rPr>
              <a:t> men det har inte alla de som </a:t>
            </a:r>
            <a:r>
              <a:rPr lang="sv-SE" b="1" dirty="0"/>
              <a:t>vill ha betalt och de som ska betala.</a:t>
            </a:r>
          </a:p>
          <a:p>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2</a:t>
            </a:fld>
            <a:endParaRPr lang="sv-SE"/>
          </a:p>
        </p:txBody>
      </p:sp>
    </p:spTree>
    <p:extLst>
      <p:ext uri="{BB962C8B-B14F-4D97-AF65-F5344CB8AC3E}">
        <p14:creationId xmlns:p14="http://schemas.microsoft.com/office/powerpoint/2010/main" val="306151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Emma</a:t>
            </a:r>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20</a:t>
            </a:fld>
            <a:endParaRPr lang="sv-SE"/>
          </a:p>
        </p:txBody>
      </p:sp>
    </p:spTree>
    <p:extLst>
      <p:ext uri="{BB962C8B-B14F-4D97-AF65-F5344CB8AC3E}">
        <p14:creationId xmlns:p14="http://schemas.microsoft.com/office/powerpoint/2010/main" val="1032198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B5A4C8C-C752-4B94-B88D-6DF198E1BB01}" type="slidenum">
              <a:rPr lang="sv-SE" smtClean="0"/>
              <a:t>21</a:t>
            </a:fld>
            <a:endParaRPr lang="sv-SE"/>
          </a:p>
        </p:txBody>
      </p:sp>
    </p:spTree>
    <p:extLst>
      <p:ext uri="{BB962C8B-B14F-4D97-AF65-F5344CB8AC3E}">
        <p14:creationId xmlns:p14="http://schemas.microsoft.com/office/powerpoint/2010/main" val="50486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Emma</a:t>
            </a:r>
          </a:p>
          <a:p>
            <a:endParaRPr lang="sv-SE" b="1" dirty="0"/>
          </a:p>
          <a:p>
            <a:r>
              <a:rPr lang="sv-SE" b="1" dirty="0"/>
              <a:t>Inledning </a:t>
            </a:r>
            <a:r>
              <a:rPr lang="tig-Ethi-ER" b="1" dirty="0"/>
              <a:t>–</a:t>
            </a:r>
            <a:r>
              <a:rPr lang="sv-SE" b="1" dirty="0"/>
              <a:t> agenda</a:t>
            </a:r>
          </a:p>
          <a:p>
            <a:endParaRPr lang="sv-SE" dirty="0"/>
          </a:p>
          <a:p>
            <a:r>
              <a:rPr lang="sv-SE" dirty="0"/>
              <a:t>I dag ska vi prata om</a:t>
            </a:r>
          </a:p>
          <a:p>
            <a:endParaRPr lang="sv-SE" dirty="0"/>
          </a:p>
          <a:p>
            <a:pPr marL="171450" indent="-171450">
              <a:buFontTx/>
              <a:buChar char="-"/>
            </a:pPr>
            <a:r>
              <a:rPr lang="sv-SE" dirty="0"/>
              <a:t>Varför vi jobbar med Kronofogdens</a:t>
            </a:r>
            <a:r>
              <a:rPr lang="sv-SE" baseline="0" dirty="0"/>
              <a:t> terminologi</a:t>
            </a:r>
          </a:p>
          <a:p>
            <a:pPr marL="171450" indent="-171450">
              <a:buFontTx/>
              <a:buChar char="-"/>
            </a:pPr>
            <a:r>
              <a:rPr lang="sv-SE" baseline="0" dirty="0"/>
              <a:t>Hur vi arbetar med terminologin</a:t>
            </a:r>
          </a:p>
          <a:p>
            <a:pPr marL="171450" indent="-171450">
              <a:buFontTx/>
              <a:buChar char="-"/>
            </a:pPr>
            <a:r>
              <a:rPr lang="sv-SE" baseline="0" dirty="0"/>
              <a:t>Varifrån vi har hämtat inspiration</a:t>
            </a:r>
          </a:p>
          <a:p>
            <a:pPr marL="171450" indent="-171450">
              <a:buFontTx/>
              <a:buChar char="-"/>
            </a:pPr>
            <a:r>
              <a:rPr lang="sv-SE" baseline="0" dirty="0"/>
              <a:t>Vilka perspektiv vi själva och andra bidrar med</a:t>
            </a:r>
          </a:p>
          <a:p>
            <a:pPr marL="171450" indent="-171450">
              <a:buFontTx/>
              <a:buChar char="-"/>
            </a:pPr>
            <a:r>
              <a:rPr lang="sv-SE" baseline="0" dirty="0"/>
              <a:t>Hur terminologiarbetet bidrar till nytta i vardagen och</a:t>
            </a:r>
          </a:p>
          <a:p>
            <a:pPr marL="171450" indent="-171450">
              <a:buFontTx/>
              <a:buChar char="-"/>
            </a:pPr>
            <a:r>
              <a:rPr lang="sv-SE" baseline="0" dirty="0"/>
              <a:t>Vad som är nästa steg i terminologiarbetet. </a:t>
            </a:r>
          </a:p>
          <a:p>
            <a:pPr marL="0" indent="0">
              <a:buFontTx/>
              <a:buNone/>
            </a:pPr>
            <a:endParaRPr lang="sv-SE" baseline="0" dirty="0"/>
          </a:p>
          <a:p>
            <a:pPr marL="0" indent="0">
              <a:buFontTx/>
              <a:buNone/>
            </a:pPr>
            <a:r>
              <a:rPr lang="sv-SE" baseline="0" dirty="0"/>
              <a:t>Vi rundar av med en quiz, samt frågor och diskussion.</a:t>
            </a:r>
            <a:endParaRPr lang="sv-SE" dirty="0"/>
          </a:p>
          <a:p>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3</a:t>
            </a:fld>
            <a:endParaRPr lang="sv-SE"/>
          </a:p>
        </p:txBody>
      </p:sp>
    </p:spTree>
    <p:extLst>
      <p:ext uri="{BB962C8B-B14F-4D97-AF65-F5344CB8AC3E}">
        <p14:creationId xmlns:p14="http://schemas.microsoft.com/office/powerpoint/2010/main" val="162421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r>
              <a:rPr lang="sv-SE" b="1" dirty="0"/>
              <a:t>Varför arbetar vi med vår terminologi? </a:t>
            </a:r>
          </a:p>
          <a:p>
            <a:endParaRPr lang="sv-SE" sz="1200" kern="1200" dirty="0">
              <a:solidFill>
                <a:schemeClr val="tx1"/>
              </a:solidFill>
              <a:effectLst/>
              <a:latin typeface="+mn-lt"/>
              <a:ea typeface="+mn-ea"/>
              <a:cs typeface="+mn-cs"/>
            </a:endParaRPr>
          </a:p>
          <a:p>
            <a:pPr marL="0" indent="0">
              <a:buFont typeface="Arial" panose="020B0604020202020204" pitchFamily="34" charset="0"/>
              <a:buNone/>
            </a:pPr>
            <a:r>
              <a:rPr lang="sv-SE" sz="1200" kern="1200" dirty="0">
                <a:solidFill>
                  <a:schemeClr val="tx1"/>
                </a:solidFill>
                <a:effectLst/>
                <a:latin typeface="+mn-lt"/>
                <a:ea typeface="+mn-ea"/>
                <a:cs typeface="+mn-cs"/>
              </a:rPr>
              <a:t>Vårt arbete med Kronofogdens terminologi bidrar till att vi följer språklagen.</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0" indent="0">
              <a:buFont typeface="Arial" panose="020B0604020202020204" pitchFamily="34" charset="0"/>
              <a:buNone/>
            </a:pPr>
            <a:r>
              <a:rPr lang="sv-SE" sz="1200" kern="1200" dirty="0">
                <a:solidFill>
                  <a:schemeClr val="tx1"/>
                </a:solidFill>
                <a:effectLst/>
                <a:latin typeface="+mn-lt"/>
                <a:ea typeface="+mn-ea"/>
                <a:cs typeface="+mn-cs"/>
              </a:rPr>
              <a:t> Av språklagen framgår att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myndigheter har ett särskilt ansvar för att svensk terminologi inom myndigheternas olika fackområden finns tillgänglig, används och utvecklas</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språket ska vara vårdat, enkelt och begripligt.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Terminologiarbetet</a:t>
            </a:r>
            <a:r>
              <a:rPr lang="sv-SE" sz="1200" kern="1200" baseline="0" dirty="0">
                <a:solidFill>
                  <a:schemeClr val="tx1"/>
                </a:solidFill>
                <a:effectLst/>
                <a:latin typeface="+mn-lt"/>
                <a:ea typeface="+mn-ea"/>
                <a:cs typeface="+mn-cs"/>
              </a:rPr>
              <a:t> bidrar också till att </a:t>
            </a:r>
          </a:p>
          <a:p>
            <a:pPr marL="171450" indent="-171450">
              <a:buFont typeface="Arial" panose="020B0604020202020204" pitchFamily="34" charset="0"/>
              <a:buChar char="•"/>
            </a:pPr>
            <a:r>
              <a:rPr lang="sv-SE" sz="1200" kern="1200" baseline="0" dirty="0">
                <a:solidFill>
                  <a:schemeClr val="tx1"/>
                </a:solidFill>
                <a:effectLst/>
                <a:latin typeface="+mn-lt"/>
                <a:ea typeface="+mn-ea"/>
                <a:cs typeface="+mn-cs"/>
              </a:rPr>
              <a:t>vi </a:t>
            </a:r>
            <a:r>
              <a:rPr lang="sv-SE" sz="1200" kern="1200" dirty="0">
                <a:solidFill>
                  <a:schemeClr val="tx1"/>
                </a:solidFill>
                <a:effectLst/>
                <a:latin typeface="+mn-lt"/>
                <a:ea typeface="+mn-ea"/>
                <a:cs typeface="+mn-cs"/>
              </a:rPr>
              <a:t>uttrycker oss på ett enhetligt sätt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 i vår kommunikation och i myndighetens verksamhetssystem och digitala tjänster</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Göra det enklare för oss att beställa översättningar </a:t>
            </a:r>
            <a:r>
              <a:rPr lang="tig-Ethi-ER" sz="1200"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vi har översatt våra svenska termer till engelska. De kan vi hänvisa till när vi beställer översättningar eller om vi själv har en engelsktalande person i telefon. </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4</a:t>
            </a:fld>
            <a:endParaRPr lang="sv-SE"/>
          </a:p>
        </p:txBody>
      </p:sp>
    </p:spTree>
    <p:extLst>
      <p:ext uri="{BB962C8B-B14F-4D97-AF65-F5344CB8AC3E}">
        <p14:creationId xmlns:p14="http://schemas.microsoft.com/office/powerpoint/2010/main" val="1343818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Emma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Arbetet med att utveckla ordlistan har pågått sedan 2018. Då fanns det redan flera olika ordlistor. Vårt mål var att samla centrala termer och att definiera dem på begripligt och juridiskt korrekt sätt för externa och interna målgrupper.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Vi är en liten arbetsgrupp som arbetar över avdelningsgränserna, involverar medarbetare och förankrar ordlistan i myndigheten.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Fick fram en ordlista</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Våra förutsättningar och mål: Våra förutsättningar – begränsat med resurser. Varför gör vi det här…</a:t>
            </a:r>
          </a:p>
          <a:p>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5</a:t>
            </a:fld>
            <a:endParaRPr lang="sv-SE"/>
          </a:p>
        </p:txBody>
      </p:sp>
    </p:spTree>
    <p:extLst>
      <p:ext uri="{BB962C8B-B14F-4D97-AF65-F5344CB8AC3E}">
        <p14:creationId xmlns:p14="http://schemas.microsoft.com/office/powerpoint/2010/main" val="360675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Anne</a:t>
            </a:r>
          </a:p>
          <a:p>
            <a:pPr marL="0" indent="0">
              <a:buNone/>
            </a:pPr>
            <a:r>
              <a:rPr lang="sv-SE" sz="1100" dirty="0"/>
              <a:t>Vi har </a:t>
            </a:r>
          </a:p>
          <a:p>
            <a:pPr marL="171450" indent="-171450">
              <a:buFont typeface="Arial" panose="020B0604020202020204" pitchFamily="34" charset="0"/>
              <a:buChar char="•"/>
            </a:pPr>
            <a:r>
              <a:rPr lang="sv-SE" sz="1100" dirty="0"/>
              <a:t>byggt vidare på tidigare ordlistor och klarspråksarbete </a:t>
            </a:r>
          </a:p>
          <a:p>
            <a:pPr marL="628650" lvl="1" indent="-171450">
              <a:buFont typeface="Arial" panose="020B0604020202020204" pitchFamily="34" charset="0"/>
              <a:buChar char="•"/>
            </a:pPr>
            <a:r>
              <a:rPr lang="sv-SE" sz="1100" dirty="0"/>
              <a:t>interna ordlistor med inriktning på klarspråk (undvik</a:t>
            </a:r>
            <a:r>
              <a:rPr lang="sv-SE" sz="1100" baseline="0" dirty="0"/>
              <a:t> följande ord.. Säg så här istället)</a:t>
            </a:r>
            <a:r>
              <a:rPr lang="sv-SE" sz="1100" dirty="0"/>
              <a:t>, externa ordlistor</a:t>
            </a:r>
            <a:r>
              <a:rPr lang="sv-SE" sz="1100" baseline="0" dirty="0"/>
              <a:t> (webbplatsen)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aseline="0" dirty="0"/>
              <a:t>Sett terminologiarbetet som en ”förlängning” eller del av klarspråksarbetet </a:t>
            </a:r>
            <a:r>
              <a:rPr lang="tig-Ethi-ER" sz="1100" baseline="0" dirty="0"/>
              <a:t>–</a:t>
            </a:r>
            <a:r>
              <a:rPr lang="sv-SE" sz="1100" baseline="0" dirty="0"/>
              <a:t> vi har en svår terminologi och det är viktigt att vi förklarar ord. Vi har även åtta klarspråksprinciper, vara den sista: </a:t>
            </a:r>
            <a:r>
              <a:rPr lang="sv-SE" sz="1100" dirty="0"/>
              <a:t>”Använd moderna ord och förklara nödvändiga fackord”</a:t>
            </a:r>
          </a:p>
          <a:p>
            <a:pPr marL="171450" indent="-171450">
              <a:buFont typeface="Arial" panose="020B0604020202020204" pitchFamily="34" charset="0"/>
              <a:buChar char="•"/>
            </a:pPr>
            <a:r>
              <a:rPr lang="sv-SE" sz="1100" dirty="0"/>
              <a:t>hämtat definitioner från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t>andra myndigheters ordlistor: Försäkringskassan, Socialstyrelsen, Domstolsverket</a:t>
            </a:r>
          </a:p>
          <a:p>
            <a:pPr marL="628650" lvl="1" indent="-171450">
              <a:buFont typeface="Arial" panose="020B0604020202020204" pitchFamily="34" charset="0"/>
              <a:buChar char="•"/>
            </a:pPr>
            <a:r>
              <a:rPr lang="sv-SE" sz="1100" dirty="0"/>
              <a:t>svenska.se med mera</a:t>
            </a:r>
          </a:p>
          <a:p>
            <a:pPr marL="171450" indent="-171450">
              <a:buFont typeface="Arial" panose="020B0604020202020204" pitchFamily="34" charset="0"/>
              <a:buChar char="•"/>
            </a:pPr>
            <a:r>
              <a:rPr lang="sv-SE" sz="1100" dirty="0"/>
              <a:t>fått stöd och vägledning av </a:t>
            </a:r>
          </a:p>
          <a:p>
            <a:pPr marL="628650" lvl="1" indent="-171450">
              <a:buFont typeface="Arial" panose="020B0604020202020204" pitchFamily="34" charset="0"/>
              <a:buChar char="•"/>
            </a:pPr>
            <a:r>
              <a:rPr lang="sv-SE" sz="1100" dirty="0"/>
              <a:t>Nätverk för terminologiarbetet</a:t>
            </a:r>
          </a:p>
          <a:p>
            <a:pPr marL="628650" lvl="1" indent="-171450">
              <a:buFont typeface="Arial" panose="020B0604020202020204" pitchFamily="34" charset="0"/>
              <a:buChar char="•"/>
            </a:pPr>
            <a:r>
              <a:rPr lang="sv-SE" sz="1100" dirty="0"/>
              <a:t>Språkrådet</a:t>
            </a:r>
          </a:p>
          <a:p>
            <a:pPr marL="628650" lvl="1" indent="-171450">
              <a:buFont typeface="Arial" panose="020B0604020202020204" pitchFamily="34" charset="0"/>
              <a:buChar char="•"/>
            </a:pPr>
            <a:r>
              <a:rPr lang="sv-SE" sz="1100" dirty="0"/>
              <a:t>Rikstermbanken</a:t>
            </a:r>
          </a:p>
          <a:p>
            <a:pPr marL="0" lvl="0" indent="0">
              <a:buFont typeface="Arial" panose="020B0604020202020204" pitchFamily="34" charset="0"/>
              <a:buNone/>
            </a:pPr>
            <a:r>
              <a:rPr lang="sv-SE" sz="1100" dirty="0"/>
              <a:t>Kronofogdens</a:t>
            </a:r>
            <a:r>
              <a:rPr lang="sv-SE" sz="1100" baseline="0" dirty="0"/>
              <a:t> principer om klarspråk</a:t>
            </a:r>
          </a:p>
          <a:p>
            <a:pPr rtl="0" eaLnBrk="1" fontAlgn="t" latinLnBrk="0" hangingPunct="1"/>
            <a:endParaRPr lang="sv-SE" sz="1100" b="0" i="0" u="none" strike="noStrike" kern="1200" dirty="0">
              <a:solidFill>
                <a:schemeClr val="tx1"/>
              </a:solidFill>
              <a:effectLst/>
              <a:latin typeface="+mn-lt"/>
              <a:ea typeface="+mn-ea"/>
              <a:cs typeface="+mn-cs"/>
            </a:endParaRPr>
          </a:p>
          <a:p>
            <a:pPr marL="228600" indent="-228600" rtl="0" eaLnBrk="1" fontAlgn="t" latinLnBrk="0" hangingPunct="1">
              <a:buFont typeface="+mj-lt"/>
              <a:buAutoNum type="arabicPeriod"/>
            </a:pPr>
            <a:r>
              <a:rPr lang="sv-SE" sz="1100" b="0" i="0" u="none" strike="noStrike" kern="1200" dirty="0">
                <a:solidFill>
                  <a:schemeClr val="tx1"/>
                </a:solidFill>
                <a:effectLst/>
                <a:latin typeface="+mn-lt"/>
                <a:ea typeface="+mn-ea"/>
                <a:cs typeface="+mn-cs"/>
              </a:rPr>
              <a:t>Börja med det viktigaste</a:t>
            </a:r>
          </a:p>
          <a:p>
            <a:pPr marL="228600" indent="-228600" rtl="0" eaLnBrk="1" fontAlgn="t" latinLnBrk="0" hangingPunct="1">
              <a:buFont typeface="+mj-lt"/>
              <a:buAutoNum type="arabicPeriod"/>
            </a:pPr>
            <a:r>
              <a:rPr lang="sv-SE" sz="1100" b="0" i="0" u="none" strike="noStrike" kern="1200" dirty="0">
                <a:solidFill>
                  <a:schemeClr val="tx1"/>
                </a:solidFill>
                <a:effectLst/>
                <a:latin typeface="+mn-lt"/>
                <a:ea typeface="+mn-ea"/>
                <a:cs typeface="+mn-cs"/>
              </a:rPr>
              <a:t>Strukturera din text</a:t>
            </a:r>
          </a:p>
          <a:p>
            <a:pPr marL="228600" indent="-228600" rtl="0" eaLnBrk="1" fontAlgn="t" latinLnBrk="0" hangingPunct="1">
              <a:buFont typeface="+mj-lt"/>
              <a:buAutoNum type="arabicPeriod"/>
            </a:pPr>
            <a:r>
              <a:rPr lang="sv-SE" sz="1100" b="0" i="0" u="none" strike="noStrike" kern="1200" dirty="0">
                <a:solidFill>
                  <a:schemeClr val="tx1"/>
                </a:solidFill>
                <a:effectLst/>
                <a:latin typeface="+mn-lt"/>
                <a:ea typeface="+mn-ea"/>
                <a:cs typeface="+mn-cs"/>
              </a:rPr>
              <a:t>Tänk på tonen</a:t>
            </a:r>
          </a:p>
          <a:p>
            <a:pPr marL="228600" indent="-228600" rtl="0" eaLnBrk="1" fontAlgn="t" latinLnBrk="0" hangingPunct="1">
              <a:buFont typeface="+mj-lt"/>
              <a:buAutoNum type="arabicPeriod"/>
            </a:pPr>
            <a:r>
              <a:rPr lang="sv-SE" sz="1100" b="0" i="0" u="none" strike="noStrike" kern="1200" dirty="0">
                <a:solidFill>
                  <a:schemeClr val="tx1"/>
                </a:solidFill>
                <a:effectLst/>
                <a:latin typeface="+mn-lt"/>
                <a:ea typeface="+mn-ea"/>
                <a:cs typeface="+mn-cs"/>
              </a:rPr>
              <a:t>Tala till läsaren</a:t>
            </a:r>
          </a:p>
          <a:p>
            <a:pPr marL="228600" indent="-228600" rtl="0" eaLnBrk="1" fontAlgn="t" latinLnBrk="0" hangingPunct="1">
              <a:buFont typeface="+mj-lt"/>
              <a:buAutoNum type="arabicPeriod"/>
            </a:pPr>
            <a:r>
              <a:rPr lang="sv-SE" sz="1100" b="0" i="0" u="none" strike="noStrike" kern="1200" dirty="0">
                <a:solidFill>
                  <a:schemeClr val="tx1"/>
                </a:solidFill>
                <a:effectLst/>
                <a:latin typeface="+mn-lt"/>
                <a:ea typeface="+mn-ea"/>
                <a:cs typeface="+mn-cs"/>
              </a:rPr>
              <a:t>Skriv enkla meningar </a:t>
            </a:r>
          </a:p>
          <a:p>
            <a:pPr marL="228600" indent="-228600" rtl="0" eaLnBrk="1" fontAlgn="t" latinLnBrk="0" hangingPunct="1">
              <a:buFont typeface="+mj-lt"/>
              <a:buAutoNum type="arabicPeriod"/>
            </a:pPr>
            <a:r>
              <a:rPr lang="sv-SE" sz="1100" b="0" i="0" u="none" strike="noStrike" kern="1200" dirty="0">
                <a:solidFill>
                  <a:schemeClr val="tx1"/>
                </a:solidFill>
                <a:effectLst/>
                <a:latin typeface="+mn-lt"/>
                <a:ea typeface="+mn-ea"/>
                <a:cs typeface="+mn-cs"/>
              </a:rPr>
              <a:t>Använd ett aktivt, enkelt och konkret språk</a:t>
            </a:r>
          </a:p>
          <a:p>
            <a:pPr marL="228600" marR="0" lvl="0" indent="-228600" algn="l" defTabSz="914400" rtl="0" eaLnBrk="1" fontAlgn="t" latinLnBrk="0" hangingPunct="1">
              <a:lnSpc>
                <a:spcPct val="100000"/>
              </a:lnSpc>
              <a:spcBef>
                <a:spcPts val="0"/>
              </a:spcBef>
              <a:spcAft>
                <a:spcPts val="0"/>
              </a:spcAft>
              <a:buClrTx/>
              <a:buSzTx/>
              <a:buFont typeface="+mj-lt"/>
              <a:buAutoNum type="arabicPeriod"/>
              <a:tabLst/>
              <a:defRPr/>
            </a:pPr>
            <a:r>
              <a:rPr lang="sv-SE" sz="1100" b="0" i="0" u="none" strike="noStrike" kern="1200" dirty="0">
                <a:solidFill>
                  <a:schemeClr val="tx1"/>
                </a:solidFill>
                <a:effectLst/>
                <a:latin typeface="+mn-lt"/>
                <a:ea typeface="+mn-ea"/>
                <a:cs typeface="+mn-cs"/>
              </a:rPr>
              <a:t>Använd moderna ord och förklara nödvändiga fackord </a:t>
            </a:r>
            <a:endParaRPr lang="sv-SE" sz="1100" b="0" dirty="0"/>
          </a:p>
          <a:p>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6</a:t>
            </a:fld>
            <a:endParaRPr lang="sv-SE"/>
          </a:p>
        </p:txBody>
      </p:sp>
    </p:spTree>
    <p:extLst>
      <p:ext uri="{BB962C8B-B14F-4D97-AF65-F5344CB8AC3E}">
        <p14:creationId xmlns:p14="http://schemas.microsoft.com/office/powerpoint/2010/main" val="392462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Emma (Anne)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Terminologiarbetet</a:t>
            </a:r>
            <a:r>
              <a:rPr lang="sv-SE" baseline="0" dirty="0"/>
              <a:t> bidrar till </a:t>
            </a:r>
            <a:r>
              <a:rPr lang="sv-SE" dirty="0"/>
              <a:t>tydlighet och det är bra för alla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sz="1200" kern="1200" dirty="0">
                <a:solidFill>
                  <a:schemeClr val="tx1"/>
                </a:solidFill>
                <a:effectLst/>
                <a:latin typeface="+mn-lt"/>
                <a:ea typeface="+mn-ea"/>
                <a:cs typeface="+mn-cs"/>
              </a:rPr>
              <a:t>Vi som driver arbetet med Kronofogdens ordlista bidrar med olika perspektiv.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Kommunikatören och språkvårdaren vill att ordlistan ska bidra till en begriplig och enhetlig kommunikation. Anne</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Utveckling - Verksamhetsarkitekten har behov av definierade termer i modeller. Emma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7</a:t>
            </a:fld>
            <a:endParaRPr lang="sv-SE"/>
          </a:p>
        </p:txBody>
      </p:sp>
    </p:spTree>
    <p:extLst>
      <p:ext uri="{BB962C8B-B14F-4D97-AF65-F5344CB8AC3E}">
        <p14:creationId xmlns:p14="http://schemas.microsoft.com/office/powerpoint/2010/main" val="58728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Emma</a:t>
            </a:r>
          </a:p>
          <a:p>
            <a:endParaRPr lang="sv-SE" b="0" dirty="0"/>
          </a:p>
          <a:p>
            <a:r>
              <a:rPr lang="sv-SE" b="0" dirty="0"/>
              <a:t>Resultatet av terminologiarbetet är att </a:t>
            </a:r>
          </a:p>
          <a:p>
            <a:endParaRPr lang="sv-SE" b="0" dirty="0"/>
          </a:p>
          <a:p>
            <a:pPr marL="171450" indent="-171450">
              <a:buFontTx/>
              <a:buChar char="-"/>
            </a:pPr>
            <a:r>
              <a:rPr lang="sv-SE" b="0" dirty="0"/>
              <a:t>vi har tagit fram en ordlista som ligger på vår webbplats, kronofogden.se. Där hittar besökaren våra ord, en definition, exempel vid behov och allt detta översatt till engelska. </a:t>
            </a:r>
          </a:p>
          <a:p>
            <a:pPr marL="171450" indent="-171450">
              <a:buFontTx/>
              <a:buChar char="-"/>
            </a:pPr>
            <a:r>
              <a:rPr lang="sv-SE" b="0" dirty="0"/>
              <a:t>termerna finns i Rikstermbanken </a:t>
            </a:r>
            <a:r>
              <a:rPr lang="tig-Ethi-ER" b="0" dirty="0"/>
              <a:t>–</a:t>
            </a:r>
            <a:r>
              <a:rPr lang="sv-SE" b="0" dirty="0"/>
              <a:t> det fanns de förut också, men nu ligger den senaste beslutade ordlistan där</a:t>
            </a:r>
          </a:p>
          <a:p>
            <a:pPr marL="171450" indent="-171450">
              <a:buFontTx/>
              <a:buChar char="-"/>
            </a:pPr>
            <a:r>
              <a:rPr lang="sv-SE" b="0" dirty="0"/>
              <a:t>en anvisning om arbetssätt, avvägningar etc. och med ordlistan som bilaga</a:t>
            </a:r>
          </a:p>
          <a:p>
            <a:endParaRPr lang="sv-SE" b="0" dirty="0"/>
          </a:p>
          <a:p>
            <a:endParaRPr lang="sv-SE" b="0"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8</a:t>
            </a:fld>
            <a:endParaRPr lang="sv-SE"/>
          </a:p>
        </p:txBody>
      </p:sp>
    </p:spTree>
    <p:extLst>
      <p:ext uri="{BB962C8B-B14F-4D97-AF65-F5344CB8AC3E}">
        <p14:creationId xmlns:p14="http://schemas.microsoft.com/office/powerpoint/2010/main" val="440587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b="1" dirty="0"/>
              <a:t>Anne</a:t>
            </a:r>
          </a:p>
          <a:p>
            <a:endParaRPr lang="sv-SE" sz="1400" b="1" dirty="0"/>
          </a:p>
          <a:p>
            <a:r>
              <a:rPr lang="sv-SE" b="0" dirty="0"/>
              <a:t>Vi har haft många utmaningar i arbetet med ordlistan,</a:t>
            </a:r>
            <a:r>
              <a:rPr lang="sv-SE" b="0" baseline="0" dirty="0"/>
              <a:t> men av dem vill vi lyfta fram </a:t>
            </a:r>
          </a:p>
          <a:p>
            <a:endParaRPr lang="sv-SE" b="0" baseline="0" dirty="0"/>
          </a:p>
          <a:p>
            <a:r>
              <a:rPr lang="sv-SE" b="0" baseline="0" dirty="0"/>
              <a:t>1. Vi behövde göra en del anpassningar av ordlistan när den skulle läggas in i Rikstermbanken. </a:t>
            </a:r>
          </a:p>
          <a:p>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Vi kunde till exempel inte lägga in två ord med samma betydelse utan att ange att det ena ordet är huvudord. Vi hade fel sådana ordpar där vår lilla </a:t>
            </a:r>
            <a:r>
              <a:rPr lang="sv-SE" b="0" baseline="0" dirty="0" err="1"/>
              <a:t>ordlistegrupp</a:t>
            </a:r>
            <a:r>
              <a:rPr lang="sv-SE" b="0" baseline="0" dirty="0"/>
              <a:t> fick föreslå ett huvudord. Vårt förslag byggde på en avvägning mellan att använda ord som är juridiskt korrekt och begripliga. kompromiss Vi lät förslaget gå på remiss och fick ett beslut på att de markerade skulle vara huvudord i Rikstermbanken:   </a:t>
            </a:r>
            <a:endParaRPr lang="sv-SE" b="0" dirty="0"/>
          </a:p>
          <a:p>
            <a:endParaRPr lang="sv-SE" b="0" baseline="0" dirty="0"/>
          </a:p>
          <a:p>
            <a:pPr lvl="0"/>
            <a:r>
              <a:rPr lang="sv-SE" b="1" dirty="0"/>
              <a:t>avhysning</a:t>
            </a:r>
            <a:r>
              <a:rPr lang="sv-SE" dirty="0"/>
              <a:t> – vräkning</a:t>
            </a:r>
          </a:p>
          <a:p>
            <a:pPr lvl="0"/>
            <a:r>
              <a:rPr lang="sv-SE" b="1" dirty="0"/>
              <a:t>borgenär</a:t>
            </a:r>
            <a:r>
              <a:rPr lang="sv-SE" dirty="0"/>
              <a:t> – fordringsägare </a:t>
            </a:r>
          </a:p>
          <a:p>
            <a:pPr lvl="0"/>
            <a:r>
              <a:rPr lang="sv-SE" b="1" dirty="0"/>
              <a:t>invända</a:t>
            </a:r>
            <a:r>
              <a:rPr lang="sv-SE" dirty="0"/>
              <a:t> – bestrida </a:t>
            </a:r>
          </a:p>
          <a:p>
            <a:pPr lvl="0"/>
            <a:r>
              <a:rPr lang="sv-SE" b="1" dirty="0"/>
              <a:t>mottagningsbevis </a:t>
            </a:r>
            <a:r>
              <a:rPr lang="sv-SE" dirty="0"/>
              <a:t>– delgivningskvitto</a:t>
            </a:r>
          </a:p>
          <a:p>
            <a:pPr lvl="0"/>
            <a:r>
              <a:rPr lang="sv-SE" b="1" dirty="0"/>
              <a:t>obestånd</a:t>
            </a:r>
            <a:r>
              <a:rPr lang="sv-SE" dirty="0"/>
              <a:t> – insolvens</a:t>
            </a:r>
          </a:p>
          <a:p>
            <a:pPr lvl="0"/>
            <a:endParaRPr lang="sv-SE" dirty="0"/>
          </a:p>
          <a:p>
            <a:pPr lvl="0"/>
            <a:endParaRPr lang="sv-SE" dirty="0"/>
          </a:p>
          <a:p>
            <a:pPr lvl="0"/>
            <a:endParaRPr lang="sv-SE" dirty="0"/>
          </a:p>
          <a:p>
            <a:pPr lvl="0"/>
            <a:endParaRPr lang="sv-SE" dirty="0"/>
          </a:p>
          <a:p>
            <a:pPr lvl="0"/>
            <a:endParaRPr lang="sv-SE" dirty="0"/>
          </a:p>
          <a:p>
            <a:pPr lvl="0"/>
            <a:endParaRPr lang="sv-SE" dirty="0"/>
          </a:p>
          <a:p>
            <a:pPr lvl="0"/>
            <a:r>
              <a:rPr lang="sv-SE" dirty="0"/>
              <a:t>2. Vi inledde internt arbetet med</a:t>
            </a:r>
            <a:r>
              <a:rPr lang="sv-SE" baseline="0" dirty="0"/>
              <a:t> att avråda från vissa termer. Det ord vi avrådde ifrån markerade vi med en överstrykning i ordlistan. </a:t>
            </a:r>
          </a:p>
          <a:p>
            <a:pPr lvl="0"/>
            <a:endParaRPr lang="sv-SE" baseline="0" dirty="0"/>
          </a:p>
          <a:p>
            <a:pPr lvl="0"/>
            <a:r>
              <a:rPr lang="sv-SE" b="1" baseline="0" dirty="0"/>
              <a:t>Vi har hittills avrått från ”bestrida”.</a:t>
            </a:r>
          </a:p>
          <a:p>
            <a:pPr lvl="0"/>
            <a:endParaRPr lang="sv-SE" baseline="0" dirty="0"/>
          </a:p>
          <a:p>
            <a:r>
              <a:rPr lang="sv-SE" b="0" i="0" kern="1200" dirty="0">
                <a:solidFill>
                  <a:schemeClr val="tx1"/>
                </a:solidFill>
                <a:effectLst/>
              </a:rPr>
              <a:t>Om man </a:t>
            </a:r>
            <a:r>
              <a:rPr lang="sv-SE" b="0" i="1" kern="1200" dirty="0">
                <a:solidFill>
                  <a:schemeClr val="tx1"/>
                </a:solidFill>
                <a:effectLst/>
              </a:rPr>
              <a:t>bestrider ett påstående </a:t>
            </a:r>
            <a:r>
              <a:rPr lang="sv-SE" b="0" i="0" kern="1200" dirty="0">
                <a:solidFill>
                  <a:schemeClr val="tx1"/>
                </a:solidFill>
                <a:effectLst/>
              </a:rPr>
              <a:t>går man emot det. Om man </a:t>
            </a:r>
            <a:r>
              <a:rPr lang="sv-SE" b="0" i="1" kern="1200" dirty="0">
                <a:solidFill>
                  <a:schemeClr val="tx1"/>
                </a:solidFill>
                <a:effectLst/>
              </a:rPr>
              <a:t>bestrider kostnader </a:t>
            </a:r>
            <a:r>
              <a:rPr lang="sv-SE" b="0" i="0" kern="1200" dirty="0">
                <a:solidFill>
                  <a:schemeClr val="tx1"/>
                </a:solidFill>
                <a:effectLst/>
              </a:rPr>
              <a:t>går man med på dem. Hur kommer det sig?</a:t>
            </a:r>
          </a:p>
          <a:p>
            <a:endParaRPr lang="sv-SE" b="0" i="0" kern="1200" dirty="0">
              <a:solidFill>
                <a:schemeClr val="tx1"/>
              </a:solidFill>
              <a:effectLst/>
            </a:endParaRPr>
          </a:p>
          <a:p>
            <a:r>
              <a:rPr lang="sv-SE" b="0" i="0" kern="1200" dirty="0">
                <a:solidFill>
                  <a:schemeClr val="tx1"/>
                </a:solidFill>
                <a:effectLst/>
              </a:rPr>
              <a:t>Ordet </a:t>
            </a:r>
            <a:r>
              <a:rPr lang="sv-SE" b="0" i="1" kern="1200" dirty="0">
                <a:solidFill>
                  <a:schemeClr val="tx1"/>
                </a:solidFill>
                <a:effectLst/>
              </a:rPr>
              <a:t>bestrida</a:t>
            </a:r>
            <a:r>
              <a:rPr lang="sv-SE" b="0" i="0" kern="1200" dirty="0">
                <a:solidFill>
                  <a:schemeClr val="tx1"/>
                </a:solidFill>
                <a:effectLst/>
              </a:rPr>
              <a:t> kan alltså betyda 1. förneka, förvägra. 2. ombesörja, ansvara för </a:t>
            </a:r>
          </a:p>
          <a:p>
            <a:endParaRPr lang="sv-SE" b="0" i="0" kern="1200" dirty="0">
              <a:solidFill>
                <a:schemeClr val="tx1"/>
              </a:solidFill>
              <a:effectLst/>
            </a:endParaRPr>
          </a:p>
          <a:p>
            <a:r>
              <a:rPr lang="sv-SE" b="0" i="0" kern="1200" dirty="0">
                <a:solidFill>
                  <a:schemeClr val="tx1"/>
                </a:solidFill>
                <a:effectLst/>
              </a:rPr>
              <a:t>.Därför kan man enligt 1 </a:t>
            </a:r>
            <a:r>
              <a:rPr lang="sv-SE" b="0" i="1" kern="1200" dirty="0">
                <a:solidFill>
                  <a:schemeClr val="tx1"/>
                </a:solidFill>
                <a:effectLst/>
              </a:rPr>
              <a:t>bestrida ett påstående, bestrida någon rätten till något</a:t>
            </a:r>
            <a:r>
              <a:rPr lang="sv-SE" b="0" i="0" kern="1200" dirty="0">
                <a:solidFill>
                  <a:schemeClr val="tx1"/>
                </a:solidFill>
                <a:effectLst/>
              </a:rPr>
              <a:t> och enligt 2. </a:t>
            </a:r>
            <a:r>
              <a:rPr lang="sv-SE" b="0" i="1" kern="1200" dirty="0">
                <a:solidFill>
                  <a:schemeClr val="tx1"/>
                </a:solidFill>
                <a:effectLst/>
              </a:rPr>
              <a:t>bestrida kostnaderna, bestrida undervisning</a:t>
            </a:r>
            <a:r>
              <a:rPr lang="sv-SE" b="0" i="0" kern="1200" dirty="0">
                <a:solidFill>
                  <a:schemeClr val="tx1"/>
                </a:solidFill>
                <a:effectLst/>
              </a:rPr>
              <a:t>.</a:t>
            </a:r>
          </a:p>
          <a:p>
            <a:r>
              <a:rPr lang="sv-SE" b="0" i="0" kern="1200" dirty="0">
                <a:solidFill>
                  <a:schemeClr val="tx1"/>
                </a:solidFill>
                <a:effectLst/>
              </a:rPr>
              <a:t>Betydelsen nr 2 har utvecklats ur nr 1 i tyskan, varifrån vi lånat ordet och betydelserna. Man har kämpat och övervunnit svårigheterna och kan sedan göra något.</a:t>
            </a:r>
          </a:p>
          <a:p>
            <a:r>
              <a:rPr lang="sv-SE" b="0" i="0" kern="1200" dirty="0">
                <a:solidFill>
                  <a:schemeClr val="tx1"/>
                </a:solidFill>
                <a:effectLst/>
              </a:rPr>
              <a:t>Eftersom betydelsen nr 2 går tvärt emot mångas språkkänsla och förståelse av ordet </a:t>
            </a:r>
            <a:r>
              <a:rPr lang="sv-SE" b="0" i="1" kern="1200" dirty="0">
                <a:solidFill>
                  <a:schemeClr val="tx1"/>
                </a:solidFill>
                <a:effectLst/>
              </a:rPr>
              <a:t>bestrida</a:t>
            </a:r>
            <a:r>
              <a:rPr lang="sv-SE" b="0" i="0" kern="1200" dirty="0">
                <a:solidFill>
                  <a:schemeClr val="tx1"/>
                </a:solidFill>
                <a:effectLst/>
              </a:rPr>
              <a:t>, avråder vi från den användningen. Det är bättre att säga att man </a:t>
            </a:r>
            <a:r>
              <a:rPr lang="sv-SE" b="0" i="1" kern="1200" dirty="0">
                <a:solidFill>
                  <a:schemeClr val="tx1"/>
                </a:solidFill>
                <a:effectLst/>
              </a:rPr>
              <a:t>står för, ansvarar för</a:t>
            </a:r>
            <a:r>
              <a:rPr lang="sv-SE" b="0" i="0" kern="1200" dirty="0">
                <a:solidFill>
                  <a:schemeClr val="tx1"/>
                </a:solidFill>
                <a:effectLst/>
              </a:rPr>
              <a:t> eller helt enkelt </a:t>
            </a:r>
            <a:r>
              <a:rPr lang="sv-SE" b="0" i="1" kern="1200" dirty="0">
                <a:solidFill>
                  <a:schemeClr val="tx1"/>
                </a:solidFill>
                <a:effectLst/>
              </a:rPr>
              <a:t>betalar</a:t>
            </a:r>
            <a:r>
              <a:rPr lang="sv-SE" b="0" i="0" kern="1200" dirty="0">
                <a:solidFill>
                  <a:schemeClr val="tx1"/>
                </a:solidFill>
                <a:effectLst/>
              </a:rPr>
              <a:t> kostnaderna, och att man </a:t>
            </a:r>
            <a:r>
              <a:rPr lang="sv-SE" b="0" i="1" kern="1200" dirty="0">
                <a:solidFill>
                  <a:schemeClr val="tx1"/>
                </a:solidFill>
                <a:effectLst/>
              </a:rPr>
              <a:t>ombesörjer, ansvarar för</a:t>
            </a:r>
            <a:r>
              <a:rPr lang="sv-SE" b="0" i="0" kern="1200" dirty="0">
                <a:solidFill>
                  <a:schemeClr val="tx1"/>
                </a:solidFill>
                <a:effectLst/>
              </a:rPr>
              <a:t> eller </a:t>
            </a:r>
            <a:r>
              <a:rPr lang="sv-SE" b="0" i="1" kern="1200" dirty="0">
                <a:solidFill>
                  <a:schemeClr val="tx1"/>
                </a:solidFill>
                <a:effectLst/>
              </a:rPr>
              <a:t>tillhandahåller </a:t>
            </a:r>
            <a:r>
              <a:rPr lang="sv-SE" b="0" i="0" kern="1200" dirty="0">
                <a:solidFill>
                  <a:schemeClr val="tx1"/>
                </a:solidFill>
                <a:effectLst/>
              </a:rPr>
              <a:t>undervisning.</a:t>
            </a:r>
          </a:p>
          <a:p>
            <a:endParaRPr lang="sv-SE" b="0" i="0" kern="1200" dirty="0">
              <a:solidFill>
                <a:schemeClr val="tx1"/>
              </a:solidFill>
              <a:effectLst/>
            </a:endParaRPr>
          </a:p>
          <a:p>
            <a:r>
              <a:rPr lang="sv-SE" b="0" i="0" kern="1200" dirty="0">
                <a:solidFill>
                  <a:schemeClr val="tx1"/>
                </a:solidFill>
                <a:effectLst/>
              </a:rPr>
              <a:t>https://frageladan.isof.se/visasvar.py?svar=45203</a:t>
            </a:r>
          </a:p>
          <a:p>
            <a:pPr lvl="0"/>
            <a:endParaRPr lang="sv-SE" dirty="0"/>
          </a:p>
          <a:p>
            <a:pPr lvl="0"/>
            <a:r>
              <a:rPr lang="sv-SE" b="1" dirty="0"/>
              <a:t>Vi avråder också från exekution</a:t>
            </a:r>
          </a:p>
          <a:p>
            <a:pPr lvl="0"/>
            <a:endParaRPr lang="sv-SE" dirty="0"/>
          </a:p>
          <a:p>
            <a:pPr lvl="0"/>
            <a:r>
              <a:rPr lang="sv-SE" dirty="0"/>
              <a:t>Som</a:t>
            </a:r>
            <a:r>
              <a:rPr lang="sv-SE" baseline="0" dirty="0"/>
              <a:t> har tre betydelser enligt SAOL: </a:t>
            </a:r>
            <a:endParaRPr lang="sv-SE" dirty="0"/>
          </a:p>
          <a:p>
            <a:pPr lvl="0"/>
            <a:endParaRPr lang="sv-SE" dirty="0"/>
          </a:p>
          <a:p>
            <a:pPr lvl="0"/>
            <a:r>
              <a:rPr lang="sv-SE" b="1" i="0" kern="1200" dirty="0" err="1">
                <a:solidFill>
                  <a:schemeClr val="tx1"/>
                </a:solidFill>
                <a:effectLst/>
              </a:rPr>
              <a:t>exekut·ion</a:t>
            </a:r>
            <a:r>
              <a:rPr lang="sv-SE" b="0" i="0" kern="1200" dirty="0">
                <a:solidFill>
                  <a:schemeClr val="tx1"/>
                </a:solidFill>
                <a:effectLst/>
              </a:rPr>
              <a:t> </a:t>
            </a:r>
            <a:r>
              <a:rPr lang="sv-SE" b="0" i="0" u="none" strike="noStrike" kern="1200" dirty="0">
                <a:solidFill>
                  <a:schemeClr val="tx1"/>
                </a:solidFill>
                <a:effectLst/>
              </a:rPr>
              <a:t>substantiv</a:t>
            </a:r>
            <a:r>
              <a:rPr lang="sv-SE" b="0" i="0" kern="1200" dirty="0">
                <a:solidFill>
                  <a:schemeClr val="tx1"/>
                </a:solidFill>
                <a:effectLst/>
              </a:rPr>
              <a:t> </a:t>
            </a:r>
            <a:r>
              <a:rPr lang="sv-SE" b="0" i="1" kern="1200" dirty="0">
                <a:solidFill>
                  <a:schemeClr val="tx1"/>
                </a:solidFill>
                <a:effectLst/>
              </a:rPr>
              <a:t>~en ~er </a:t>
            </a:r>
            <a:r>
              <a:rPr lang="sv-SE" b="1" i="0" kern="1200" dirty="0">
                <a:solidFill>
                  <a:schemeClr val="tx1"/>
                </a:solidFill>
                <a:effectLst/>
              </a:rPr>
              <a:t>1 </a:t>
            </a:r>
            <a:r>
              <a:rPr lang="sv-SE" b="0" i="0" kern="1200" dirty="0">
                <a:solidFill>
                  <a:schemeClr val="tx1"/>
                </a:solidFill>
                <a:effectLst/>
              </a:rPr>
              <a:t>ut­förande; verk­ställande av dom</a:t>
            </a:r>
            <a:r>
              <a:rPr lang="sv-SE" b="1" i="0" kern="1200" dirty="0">
                <a:solidFill>
                  <a:schemeClr val="tx1"/>
                </a:solidFill>
                <a:effectLst/>
              </a:rPr>
              <a:t>2 </a:t>
            </a:r>
            <a:r>
              <a:rPr lang="sv-SE" b="0" i="0" kern="1200" dirty="0">
                <a:solidFill>
                  <a:schemeClr val="tx1"/>
                </a:solidFill>
                <a:effectLst/>
              </a:rPr>
              <a:t>in­drivning, ut­mätning</a:t>
            </a:r>
            <a:r>
              <a:rPr lang="sv-SE" b="1" i="0" kern="1200" dirty="0">
                <a:solidFill>
                  <a:schemeClr val="tx1"/>
                </a:solidFill>
                <a:effectLst/>
              </a:rPr>
              <a:t>3 </a:t>
            </a:r>
            <a:r>
              <a:rPr lang="sv-SE" b="0" i="0" kern="1200" dirty="0">
                <a:solidFill>
                  <a:schemeClr val="tx1"/>
                </a:solidFill>
                <a:effectLst/>
              </a:rPr>
              <a:t>av­rättning</a:t>
            </a:r>
            <a:endParaRPr lang="sv-SE" dirty="0"/>
          </a:p>
        </p:txBody>
      </p:sp>
      <p:sp>
        <p:nvSpPr>
          <p:cNvPr id="4" name="Platshållare för bildnummer 3"/>
          <p:cNvSpPr>
            <a:spLocks noGrp="1"/>
          </p:cNvSpPr>
          <p:nvPr>
            <p:ph type="sldNum" sz="quarter" idx="10"/>
          </p:nvPr>
        </p:nvSpPr>
        <p:spPr/>
        <p:txBody>
          <a:bodyPr/>
          <a:lstStyle/>
          <a:p>
            <a:fld id="{FB5A4C8C-C752-4B94-B88D-6DF198E1BB01}" type="slidenum">
              <a:rPr lang="sv-SE" smtClean="0"/>
              <a:t>9</a:t>
            </a:fld>
            <a:endParaRPr lang="sv-SE"/>
          </a:p>
        </p:txBody>
      </p:sp>
    </p:spTree>
    <p:extLst>
      <p:ext uri="{BB962C8B-B14F-4D97-AF65-F5344CB8AC3E}">
        <p14:creationId xmlns:p14="http://schemas.microsoft.com/office/powerpoint/2010/main" val="3080130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örstasida">
    <p:spTree>
      <p:nvGrpSpPr>
        <p:cNvPr id="1" name=""/>
        <p:cNvGrpSpPr/>
        <p:nvPr/>
      </p:nvGrpSpPr>
      <p:grpSpPr>
        <a:xfrm>
          <a:off x="0" y="0"/>
          <a:ext cx="0" cy="0"/>
          <a:chOff x="0" y="0"/>
          <a:chExt cx="0" cy="0"/>
        </a:xfrm>
      </p:grpSpPr>
      <p:sp>
        <p:nvSpPr>
          <p:cNvPr id="8" name="Rektangel 7">
            <a:extLs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628341520"/>
      </p:ext>
    </p:extLst>
  </p:cSld>
  <p:clrMapOvr>
    <a:masterClrMapping/>
  </p:clrMapOvr>
  <p:extLst>
    <p:ext uri="{DCECCB84-F9BA-43D5-87BE-67443E8EF086}">
      <p15:sldGuideLst xmlns:p15="http://schemas.microsoft.com/office/powerpoint/2012/main">
        <p15:guide id="1" orient="horz" pos="3748">
          <p15:clr>
            <a:srgbClr val="FBAE40"/>
          </p15:clr>
        </p15:guide>
        <p15:guide id="2" pos="5518">
          <p15:clr>
            <a:srgbClr val="FBAE40"/>
          </p15:clr>
        </p15:guide>
        <p15:guide id="3" pos="5428">
          <p15:clr>
            <a:srgbClr val="FBAE40"/>
          </p15:clr>
        </p15:guide>
        <p15:guide id="4" orient="horz" pos="38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a:xfrm>
            <a:off x="609600" y="273603"/>
            <a:ext cx="10922424" cy="936203"/>
          </a:xfrm>
        </p:spPr>
        <p:txBody>
          <a:bodyPr/>
          <a:lstStyle>
            <a:lvl1pPr marL="0" indent="0">
              <a:buFont typeface="Arial" panose="020B0604020202020204" pitchFamily="34" charset="0"/>
              <a:buNone/>
              <a:defRPr sz="4000"/>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5065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10" name="Rubrik 3"/>
          <p:cNvSpPr>
            <a:spLocks noGrp="1"/>
          </p:cNvSpPr>
          <p:nvPr>
            <p:ph type="title"/>
          </p:nvPr>
        </p:nvSpPr>
        <p:spPr>
          <a:xfrm>
            <a:off x="6456040" y="273603"/>
            <a:ext cx="5112568" cy="936203"/>
          </a:xfrm>
        </p:spPr>
        <p:txBody>
          <a:bodyPr/>
          <a:lstStyle>
            <a:lvl1pPr marL="0" indent="0">
              <a:buFont typeface="Arial" panose="020B0604020202020204" pitchFamily="34" charset="0"/>
              <a:buNone/>
              <a:defRPr sz="3200"/>
            </a:lvl1pPr>
          </a:lstStyle>
          <a:p>
            <a:r>
              <a:rPr lang="sv-SE" dirty="0"/>
              <a:t>Klicka här för att ändra format</a:t>
            </a:r>
          </a:p>
        </p:txBody>
      </p:sp>
      <p:sp>
        <p:nvSpPr>
          <p:cNvPr id="5"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dirty="0"/>
              <a:t>Klicka på ikonen för att lägga till en bild</a:t>
            </a:r>
          </a:p>
        </p:txBody>
      </p:sp>
    </p:spTree>
    <p:extLst>
      <p:ext uri="{BB962C8B-B14F-4D97-AF65-F5344CB8AC3E}">
        <p14:creationId xmlns:p14="http://schemas.microsoft.com/office/powerpoint/2010/main" val="91648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4949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ektangel 7">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30565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objekt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3394893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start blå">
    <p:spTree>
      <p:nvGrpSpPr>
        <p:cNvPr id="1" name=""/>
        <p:cNvGrpSpPr/>
        <p:nvPr/>
      </p:nvGrpSpPr>
      <p:grpSpPr>
        <a:xfrm>
          <a:off x="0" y="0"/>
          <a:ext cx="0" cy="0"/>
          <a:chOff x="0" y="0"/>
          <a:chExt cx="0" cy="0"/>
        </a:xfrm>
      </p:grpSpPr>
      <p:sp>
        <p:nvSpPr>
          <p:cNvPr id="6"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
        <p:nvSpPr>
          <p:cNvPr id="15"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12" name="Rektangel 11">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2599712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a:xfrm>
            <a:off x="609599" y="273603"/>
            <a:ext cx="10959009" cy="936203"/>
          </a:xfrm>
        </p:spPr>
        <p:txBody>
          <a:bodyPr/>
          <a:lstStyle>
            <a:lvl1pPr marL="0" indent="0">
              <a:buFont typeface="Arial" panose="020B0604020202020204" pitchFamily="34" charset="0"/>
              <a:buNone/>
              <a:defRPr/>
            </a:lvl1pPr>
          </a:lstStyle>
          <a:p>
            <a:r>
              <a:rPr lang="sv-SE"/>
              <a:t>Klicka här för att ändra format</a:t>
            </a:r>
          </a:p>
        </p:txBody>
      </p:sp>
      <p:sp>
        <p:nvSpPr>
          <p:cNvPr id="4" name="Platshållare för innehåll 2"/>
          <p:cNvSpPr>
            <a:spLocks noGrp="1"/>
          </p:cNvSpPr>
          <p:nvPr>
            <p:ph idx="1"/>
          </p:nvPr>
        </p:nvSpPr>
        <p:spPr>
          <a:xfrm>
            <a:off x="609600" y="1628800"/>
            <a:ext cx="10959008"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31715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lvl1pPr marL="0" indent="0">
              <a:buFont typeface="Arial" panose="020B0604020202020204" pitchFamily="34" charset="0"/>
              <a:buNone/>
              <a:defRPr/>
            </a:lvl1pPr>
          </a:lstStyle>
          <a:p>
            <a:r>
              <a:rPr lang="sv-SE"/>
              <a:t>Klicka här för att ändra format</a:t>
            </a:r>
          </a:p>
        </p:txBody>
      </p:sp>
      <p:sp>
        <p:nvSpPr>
          <p:cNvPr id="9" name="Platshållare för innehåll 2"/>
          <p:cNvSpPr>
            <a:spLocks noGrp="1"/>
          </p:cNvSpPr>
          <p:nvPr>
            <p:ph idx="1"/>
          </p:nvPr>
        </p:nvSpPr>
        <p:spPr>
          <a:xfrm>
            <a:off x="609600"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568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10" name="Rubrik 3"/>
          <p:cNvSpPr>
            <a:spLocks noGrp="1"/>
          </p:cNvSpPr>
          <p:nvPr>
            <p:ph type="title"/>
          </p:nvPr>
        </p:nvSpPr>
        <p:spPr>
          <a:xfrm>
            <a:off x="6456040" y="273603"/>
            <a:ext cx="5112568" cy="936203"/>
          </a:xfrm>
        </p:spPr>
        <p:txBody>
          <a:bodyPr/>
          <a:lstStyle>
            <a:lvl1pPr marL="0" indent="0">
              <a:buFont typeface="Arial" panose="020B0604020202020204" pitchFamily="34" charset="0"/>
              <a:buNone/>
              <a:defRPr sz="3200"/>
            </a:lvl1pPr>
          </a:lstStyle>
          <a:p>
            <a:r>
              <a:rPr lang="sv-SE" dirty="0"/>
              <a:t>Klicka här för att ändra format</a:t>
            </a:r>
          </a:p>
        </p:txBody>
      </p:sp>
      <p:sp>
        <p:nvSpPr>
          <p:cNvPr id="5"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dirty="0"/>
              <a:t>Klicka på ikonen för att lägga till en bild</a:t>
            </a:r>
          </a:p>
        </p:txBody>
      </p:sp>
    </p:spTree>
    <p:extLst>
      <p:ext uri="{BB962C8B-B14F-4D97-AF65-F5344CB8AC3E}">
        <p14:creationId xmlns:p14="http://schemas.microsoft.com/office/powerpoint/2010/main" val="2055845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2082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p:cNvSpPr>
            <a:spLocks noGrp="1"/>
          </p:cNvSpPr>
          <p:nvPr>
            <p:ph type="title"/>
          </p:nvPr>
        </p:nvSpPr>
        <p:spPr>
          <a:xfrm>
            <a:off x="609599" y="273603"/>
            <a:ext cx="10959009" cy="936203"/>
          </a:xfrm>
        </p:spPr>
        <p:txBody>
          <a:bodyPr/>
          <a:lstStyle>
            <a:lvl1pPr marL="0" indent="0">
              <a:buFont typeface="Arial" panose="020B0604020202020204" pitchFamily="34" charset="0"/>
              <a:buNone/>
              <a:defRPr/>
            </a:lvl1pPr>
          </a:lstStyle>
          <a:p>
            <a:r>
              <a:rPr lang="sv-SE"/>
              <a:t>Klicka här för att ändra format</a:t>
            </a:r>
            <a:endParaRPr lang="sv-SE" dirty="0"/>
          </a:p>
        </p:txBody>
      </p:sp>
      <p:sp>
        <p:nvSpPr>
          <p:cNvPr id="3" name="Platshållare för innehåll 2"/>
          <p:cNvSpPr>
            <a:spLocks noGrp="1"/>
          </p:cNvSpPr>
          <p:nvPr>
            <p:ph idx="1"/>
          </p:nvPr>
        </p:nvSpPr>
        <p:spPr>
          <a:xfrm>
            <a:off x="609600" y="1628800"/>
            <a:ext cx="10959008"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56657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8" name="Rektangel 7">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2267493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objekt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3679370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pitelstart gul">
    <p:spTree>
      <p:nvGrpSpPr>
        <p:cNvPr id="1" name=""/>
        <p:cNvGrpSpPr/>
        <p:nvPr/>
      </p:nvGrpSpPr>
      <p:grpSpPr>
        <a:xfrm>
          <a:off x="0" y="0"/>
          <a:ext cx="0" cy="0"/>
          <a:chOff x="0" y="0"/>
          <a:chExt cx="0" cy="0"/>
        </a:xfrm>
      </p:grpSpPr>
      <p:pic>
        <p:nvPicPr>
          <p:cNvPr id="13" name="Bildobjekt 12">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2012" y="6310364"/>
            <a:ext cx="2149871" cy="331030"/>
          </a:xfrm>
          <a:prstGeom prst="rect">
            <a:avLst/>
          </a:prstGeom>
        </p:spPr>
      </p:pic>
      <p:sp>
        <p:nvSpPr>
          <p:cNvPr id="8" name="Rektangel 7">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
        <p:nvSpPr>
          <p:cNvPr id="12"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pic>
        <p:nvPicPr>
          <p:cNvPr id="17" name="Bildobjekt 16">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3632099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a:xfrm>
            <a:off x="609600" y="273603"/>
            <a:ext cx="10959008" cy="936203"/>
          </a:xfrm>
          <a:prstGeom prst="rect">
            <a:avLst/>
          </a:prstGeom>
        </p:spPr>
        <p:txBody>
          <a:bodyPr/>
          <a:lstStyle>
            <a:lvl1pPr marL="0" indent="0">
              <a:buFont typeface="Arial" panose="020B0604020202020204" pitchFamily="34" charset="0"/>
              <a:buNone/>
              <a:defRPr/>
            </a:lvl1pPr>
          </a:lstStyle>
          <a:p>
            <a:r>
              <a:rPr lang="sv-SE" dirty="0"/>
              <a:t>Klicka här för att ändra format</a:t>
            </a:r>
          </a:p>
        </p:txBody>
      </p:sp>
      <p:sp>
        <p:nvSpPr>
          <p:cNvPr id="4" name="Platshållare för innehåll 2"/>
          <p:cNvSpPr>
            <a:spLocks noGrp="1"/>
          </p:cNvSpPr>
          <p:nvPr>
            <p:ph idx="1"/>
          </p:nvPr>
        </p:nvSpPr>
        <p:spPr>
          <a:xfrm>
            <a:off x="609600" y="1628800"/>
            <a:ext cx="10959008"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3023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lvl1pPr>
          </a:lstStyle>
          <a:p>
            <a:r>
              <a:rPr lang="sv-SE"/>
              <a:t>Klicka här för att ändra format</a:t>
            </a:r>
          </a:p>
        </p:txBody>
      </p:sp>
      <p:sp>
        <p:nvSpPr>
          <p:cNvPr id="9" name="Platshållare för innehåll 2"/>
          <p:cNvSpPr>
            <a:spLocks noGrp="1"/>
          </p:cNvSpPr>
          <p:nvPr>
            <p:ph idx="1"/>
          </p:nvPr>
        </p:nvSpPr>
        <p:spPr>
          <a:xfrm>
            <a:off x="609600"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13065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10" name="Rubrik 3"/>
          <p:cNvSpPr>
            <a:spLocks noGrp="1"/>
          </p:cNvSpPr>
          <p:nvPr>
            <p:ph type="title"/>
          </p:nvPr>
        </p:nvSpPr>
        <p:spPr>
          <a:xfrm>
            <a:off x="6456040" y="273603"/>
            <a:ext cx="5112568" cy="936203"/>
          </a:xfrm>
        </p:spPr>
        <p:txBody>
          <a:bodyPr/>
          <a:lstStyle>
            <a:lvl1pPr marL="0" indent="0">
              <a:buFont typeface="Arial" panose="020B0604020202020204" pitchFamily="34" charset="0"/>
              <a:buNone/>
              <a:defRPr sz="3200"/>
            </a:lvl1pPr>
          </a:lstStyle>
          <a:p>
            <a:r>
              <a:rPr lang="sv-SE" dirty="0"/>
              <a:t>Klicka här för att ändra format</a:t>
            </a:r>
          </a:p>
        </p:txBody>
      </p:sp>
      <p:sp>
        <p:nvSpPr>
          <p:cNvPr id="5"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dirty="0"/>
              <a:t>Klicka på ikonen för att lägga till en bild</a:t>
            </a:r>
          </a:p>
        </p:txBody>
      </p:sp>
    </p:spTree>
    <p:extLst>
      <p:ext uri="{BB962C8B-B14F-4D97-AF65-F5344CB8AC3E}">
        <p14:creationId xmlns:p14="http://schemas.microsoft.com/office/powerpoint/2010/main" val="4211645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88153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8" name="Rektangel 7">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3221253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Bildobjekt 5">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1113658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start lila">
    <p:spTree>
      <p:nvGrpSpPr>
        <p:cNvPr id="1" name=""/>
        <p:cNvGrpSpPr/>
        <p:nvPr/>
      </p:nvGrpSpPr>
      <p:grpSpPr>
        <a:xfrm>
          <a:off x="0" y="0"/>
          <a:ext cx="0" cy="0"/>
          <a:chOff x="0" y="0"/>
          <a:chExt cx="0" cy="0"/>
        </a:xfrm>
      </p:grpSpPr>
      <p:pic>
        <p:nvPicPr>
          <p:cNvPr id="13" name="Bildobjekt 12">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2012" y="6310364"/>
            <a:ext cx="2149871" cy="331030"/>
          </a:xfrm>
          <a:prstGeom prst="rect">
            <a:avLst/>
          </a:prstGeom>
        </p:spPr>
      </p:pic>
      <p:sp>
        <p:nvSpPr>
          <p:cNvPr id="12" name="Rektangel 11">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
        <p:nvSpPr>
          <p:cNvPr id="15"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pic>
        <p:nvPicPr>
          <p:cNvPr id="16" name="Bildobjekt 15">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295097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lvl1pPr marL="0" indent="0">
              <a:buFont typeface="Arial" panose="020B0604020202020204" pitchFamily="34" charset="0"/>
              <a:buNone/>
              <a:defRPr/>
            </a:lvl1pPr>
          </a:lstStyle>
          <a:p>
            <a:r>
              <a:rPr lang="sv-SE"/>
              <a:t>Klicka här för att ändra format</a:t>
            </a:r>
            <a:endParaRPr lang="sv-SE" dirty="0"/>
          </a:p>
        </p:txBody>
      </p:sp>
      <p:sp>
        <p:nvSpPr>
          <p:cNvPr id="9" name="Platshållare för innehåll 2"/>
          <p:cNvSpPr>
            <a:spLocks noGrp="1"/>
          </p:cNvSpPr>
          <p:nvPr>
            <p:ph idx="1"/>
          </p:nvPr>
        </p:nvSpPr>
        <p:spPr>
          <a:xfrm>
            <a:off x="609600"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p:cNvSpPr>
            <a:spLocks noGrp="1"/>
          </p:cNvSpPr>
          <p:nvPr>
            <p:ph idx="13"/>
          </p:nvPr>
        </p:nvSpPr>
        <p:spPr>
          <a:xfrm>
            <a:off x="6312024"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17885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a:xfrm>
            <a:off x="609600" y="273603"/>
            <a:ext cx="10959008" cy="936203"/>
          </a:xfrm>
          <a:prstGeom prst="rect">
            <a:avLst/>
          </a:prstGeom>
        </p:spPr>
        <p:txBody>
          <a:bodyPr/>
          <a:lstStyle>
            <a:lvl1pPr marL="0" indent="0">
              <a:buFont typeface="Arial" panose="020B0604020202020204" pitchFamily="34" charset="0"/>
              <a:buNone/>
              <a:defRPr/>
            </a:lvl1pPr>
          </a:lstStyle>
          <a:p>
            <a:r>
              <a:rPr lang="sv-SE" dirty="0"/>
              <a:t>Klicka här för att ändra format</a:t>
            </a:r>
          </a:p>
        </p:txBody>
      </p:sp>
      <p:sp>
        <p:nvSpPr>
          <p:cNvPr id="4" name="Platshållare för innehåll 2"/>
          <p:cNvSpPr>
            <a:spLocks noGrp="1"/>
          </p:cNvSpPr>
          <p:nvPr>
            <p:ph idx="1"/>
          </p:nvPr>
        </p:nvSpPr>
        <p:spPr>
          <a:xfrm>
            <a:off x="609600" y="1628800"/>
            <a:ext cx="10959008"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20864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lvl1pPr>
          </a:lstStyle>
          <a:p>
            <a:r>
              <a:rPr lang="sv-SE"/>
              <a:t>Klicka här för att ändra format</a:t>
            </a:r>
          </a:p>
        </p:txBody>
      </p:sp>
      <p:sp>
        <p:nvSpPr>
          <p:cNvPr id="9" name="Platshållare för innehåll 2"/>
          <p:cNvSpPr>
            <a:spLocks noGrp="1"/>
          </p:cNvSpPr>
          <p:nvPr>
            <p:ph idx="1"/>
          </p:nvPr>
        </p:nvSpPr>
        <p:spPr>
          <a:xfrm>
            <a:off x="609600"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54322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10" name="Rubrik 3"/>
          <p:cNvSpPr>
            <a:spLocks noGrp="1"/>
          </p:cNvSpPr>
          <p:nvPr>
            <p:ph type="title"/>
          </p:nvPr>
        </p:nvSpPr>
        <p:spPr>
          <a:xfrm>
            <a:off x="6456040" y="273603"/>
            <a:ext cx="5112568" cy="936203"/>
          </a:xfrm>
        </p:spPr>
        <p:txBody>
          <a:bodyPr/>
          <a:lstStyle>
            <a:lvl1pPr marL="0" indent="0">
              <a:buFont typeface="Arial" panose="020B0604020202020204" pitchFamily="34" charset="0"/>
              <a:buNone/>
              <a:defRPr sz="3200"/>
            </a:lvl1pPr>
          </a:lstStyle>
          <a:p>
            <a:r>
              <a:rPr lang="sv-SE" dirty="0"/>
              <a:t>Klicka här för att ändra format</a:t>
            </a:r>
          </a:p>
        </p:txBody>
      </p:sp>
      <p:sp>
        <p:nvSpPr>
          <p:cNvPr id="5"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dirty="0"/>
              <a:t>Klicka på ikonen för att lägga till en bild</a:t>
            </a:r>
          </a:p>
        </p:txBody>
      </p:sp>
    </p:spTree>
    <p:extLst>
      <p:ext uri="{BB962C8B-B14F-4D97-AF65-F5344CB8AC3E}">
        <p14:creationId xmlns:p14="http://schemas.microsoft.com/office/powerpoint/2010/main" val="2210605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87966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8" name="Rektangel 7">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1556334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objekt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1525022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pitelstart röd">
    <p:spTree>
      <p:nvGrpSpPr>
        <p:cNvPr id="1" name=""/>
        <p:cNvGrpSpPr/>
        <p:nvPr/>
      </p:nvGrpSpPr>
      <p:grpSpPr>
        <a:xfrm>
          <a:off x="0" y="0"/>
          <a:ext cx="0" cy="0"/>
          <a:chOff x="0" y="0"/>
          <a:chExt cx="0" cy="0"/>
        </a:xfrm>
      </p:grpSpPr>
      <p:sp>
        <p:nvSpPr>
          <p:cNvPr id="13" name="Rektangel 12">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
        <p:nvSpPr>
          <p:cNvPr id="15"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pic>
        <p:nvPicPr>
          <p:cNvPr id="16" name="Bildobjekt 15">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1646931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lvl1pPr>
          </a:lstStyle>
          <a:p>
            <a:r>
              <a:rPr lang="sv-SE"/>
              <a:t>Klicka här för att ändra format</a:t>
            </a:r>
          </a:p>
        </p:txBody>
      </p:sp>
      <p:sp>
        <p:nvSpPr>
          <p:cNvPr id="9" name="Platshållare för innehåll 2"/>
          <p:cNvSpPr>
            <a:spLocks noGrp="1"/>
          </p:cNvSpPr>
          <p:nvPr>
            <p:ph idx="1"/>
          </p:nvPr>
        </p:nvSpPr>
        <p:spPr>
          <a:xfrm>
            <a:off x="609600" y="1628800"/>
            <a:ext cx="10959008"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1107D60-156D-4456-A4CF-F3851E5458F0}" type="slidenum">
              <a:rPr lang="sv-SE" smtClean="0"/>
              <a:pPr/>
              <a:t>‹#›</a:t>
            </a:fld>
            <a:endParaRPr lang="sv-SE"/>
          </a:p>
        </p:txBody>
      </p:sp>
    </p:spTree>
    <p:extLst>
      <p:ext uri="{BB962C8B-B14F-4D97-AF65-F5344CB8AC3E}">
        <p14:creationId xmlns:p14="http://schemas.microsoft.com/office/powerpoint/2010/main" val="1189064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p:spTree>
      <p:nvGrpSpPr>
        <p:cNvPr id="1" name=""/>
        <p:cNvGrpSpPr/>
        <p:nvPr/>
      </p:nvGrpSpPr>
      <p:grpSpPr>
        <a:xfrm>
          <a:off x="0" y="0"/>
          <a:ext cx="0" cy="0"/>
          <a:chOff x="0" y="0"/>
          <a:chExt cx="0" cy="0"/>
        </a:xfrm>
      </p:grpSpPr>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lvl1pPr>
          </a:lstStyle>
          <a:p>
            <a:r>
              <a:rPr lang="sv-SE"/>
              <a:t>Klicka här för att ändra format</a:t>
            </a:r>
          </a:p>
        </p:txBody>
      </p:sp>
      <p:sp>
        <p:nvSpPr>
          <p:cNvPr id="9" name="Platshållare för innehåll 2"/>
          <p:cNvSpPr>
            <a:spLocks noGrp="1"/>
          </p:cNvSpPr>
          <p:nvPr>
            <p:ph idx="1"/>
          </p:nvPr>
        </p:nvSpPr>
        <p:spPr>
          <a:xfrm>
            <a:off x="609600" y="1628800"/>
            <a:ext cx="5220000"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p:cNvSpPr>
            <a:spLocks noGrp="1"/>
          </p:cNvSpPr>
          <p:nvPr>
            <p:ph type="dt" sz="half" idx="10"/>
          </p:nvPr>
        </p:nvSpPr>
        <p:spPr/>
        <p:txBody>
          <a:bodyPr/>
          <a:lstStyle/>
          <a:p>
            <a:endParaRPr lang="sv-SE" dirty="0"/>
          </a:p>
        </p:txBody>
      </p:sp>
      <p:sp>
        <p:nvSpPr>
          <p:cNvPr id="7" name="Platshållare för sidfot 6"/>
          <p:cNvSpPr>
            <a:spLocks noGrp="1"/>
          </p:cNvSpPr>
          <p:nvPr>
            <p:ph type="ftr" sz="quarter" idx="11"/>
          </p:nvPr>
        </p:nvSpPr>
        <p:spPr/>
        <p:txBody>
          <a:bodyPr/>
          <a:lstStyle/>
          <a:p>
            <a:endParaRPr lang="sv-SE" dirty="0"/>
          </a:p>
        </p:txBody>
      </p:sp>
      <p:sp>
        <p:nvSpPr>
          <p:cNvPr id="8" name="Platshållare för bildnummer 7"/>
          <p:cNvSpPr>
            <a:spLocks noGrp="1"/>
          </p:cNvSpPr>
          <p:nvPr>
            <p:ph type="sldNum" sz="quarter" idx="12"/>
          </p:nvPr>
        </p:nvSpPr>
        <p:spPr/>
        <p:txBody>
          <a:bodyPr/>
          <a:lstStyle/>
          <a:p>
            <a:fld id="{31107D60-156D-4456-A4CF-F3851E5458F0}" type="slidenum">
              <a:rPr lang="sv-SE" smtClean="0"/>
              <a:pPr/>
              <a:t>‹#›</a:t>
            </a:fld>
            <a:endParaRPr lang="sv-SE"/>
          </a:p>
        </p:txBody>
      </p:sp>
    </p:spTree>
    <p:extLst>
      <p:ext uri="{BB962C8B-B14F-4D97-AF65-F5344CB8AC3E}">
        <p14:creationId xmlns:p14="http://schemas.microsoft.com/office/powerpoint/2010/main" val="2267796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10" name="Rubrik 3"/>
          <p:cNvSpPr>
            <a:spLocks noGrp="1"/>
          </p:cNvSpPr>
          <p:nvPr>
            <p:ph type="title"/>
          </p:nvPr>
        </p:nvSpPr>
        <p:spPr>
          <a:xfrm>
            <a:off x="6456040" y="260648"/>
            <a:ext cx="5112568" cy="936203"/>
          </a:xfrm>
        </p:spPr>
        <p:txBody>
          <a:bodyPr/>
          <a:lstStyle>
            <a:lvl1pPr marL="0" indent="0">
              <a:buFont typeface="Arial" panose="020B0604020202020204" pitchFamily="34" charset="0"/>
              <a:buNone/>
              <a:defRPr sz="3200"/>
            </a:lvl1pPr>
          </a:lstStyle>
          <a:p>
            <a:r>
              <a:rPr lang="sv-SE" dirty="0"/>
              <a:t>Klicka här för att ändra format</a:t>
            </a:r>
          </a:p>
        </p:txBody>
      </p:sp>
      <p:sp>
        <p:nvSpPr>
          <p:cNvPr id="12"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dirty="0"/>
              <a:t>Klicka på ikonen för att lägga till en bild</a:t>
            </a:r>
          </a:p>
        </p:txBody>
      </p:sp>
      <p:sp>
        <p:nvSpPr>
          <p:cNvPr id="5" name="Platshållare för datum 4"/>
          <p:cNvSpPr>
            <a:spLocks noGrp="1"/>
          </p:cNvSpPr>
          <p:nvPr>
            <p:ph type="dt" sz="half" idx="11"/>
          </p:nvPr>
        </p:nvSpPr>
        <p:spPr/>
        <p:txBody>
          <a:bodyPr/>
          <a:lstStyle/>
          <a:p>
            <a:endParaRPr lang="sv-SE" dirty="0"/>
          </a:p>
        </p:txBody>
      </p:sp>
      <p:sp>
        <p:nvSpPr>
          <p:cNvPr id="7" name="Platshållare för sidfot 6"/>
          <p:cNvSpPr>
            <a:spLocks noGrp="1"/>
          </p:cNvSpPr>
          <p:nvPr>
            <p:ph type="ftr" sz="quarter" idx="12"/>
          </p:nvPr>
        </p:nvSpPr>
        <p:spPr/>
        <p:txBody>
          <a:bodyPr/>
          <a:lstStyle/>
          <a:p>
            <a:endParaRPr lang="sv-SE" dirty="0"/>
          </a:p>
        </p:txBody>
      </p:sp>
      <p:sp>
        <p:nvSpPr>
          <p:cNvPr id="8" name="Platshållare för bildnummer 7"/>
          <p:cNvSpPr>
            <a:spLocks noGrp="1"/>
          </p:cNvSpPr>
          <p:nvPr>
            <p:ph type="sldNum" sz="quarter" idx="13"/>
          </p:nvPr>
        </p:nvSpPr>
        <p:spPr/>
        <p:txBody>
          <a:bodyPr/>
          <a:lstStyle/>
          <a:p>
            <a:fld id="{31107D60-156D-4456-A4CF-F3851E5458F0}" type="slidenum">
              <a:rPr lang="sv-SE" smtClean="0"/>
              <a:pPr/>
              <a:t>‹#›</a:t>
            </a:fld>
            <a:endParaRPr lang="sv-SE"/>
          </a:p>
        </p:txBody>
      </p:sp>
    </p:spTree>
    <p:extLst>
      <p:ext uri="{BB962C8B-B14F-4D97-AF65-F5344CB8AC3E}">
        <p14:creationId xmlns:p14="http://schemas.microsoft.com/office/powerpoint/2010/main" val="120546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sdel samt bild">
    <p:spTree>
      <p:nvGrpSpPr>
        <p:cNvPr id="1" name=""/>
        <p:cNvGrpSpPr/>
        <p:nvPr/>
      </p:nvGrpSpPr>
      <p:grpSpPr>
        <a:xfrm>
          <a:off x="0" y="0"/>
          <a:ext cx="0" cy="0"/>
          <a:chOff x="0" y="0"/>
          <a:chExt cx="0" cy="0"/>
        </a:xfrm>
      </p:grpSpPr>
      <p:sp>
        <p:nvSpPr>
          <p:cNvPr id="4" name="Rubrik 3"/>
          <p:cNvSpPr>
            <a:spLocks noGrp="1"/>
          </p:cNvSpPr>
          <p:nvPr>
            <p:ph type="title"/>
          </p:nvPr>
        </p:nvSpPr>
        <p:spPr>
          <a:xfrm>
            <a:off x="6456040" y="273603"/>
            <a:ext cx="5112568" cy="936203"/>
          </a:xfrm>
        </p:spPr>
        <p:txBody>
          <a:bodyPr/>
          <a:lstStyle>
            <a:lvl1pPr marL="0" indent="0">
              <a:buFont typeface="Arial" panose="020B0604020202020204" pitchFamily="34" charset="0"/>
              <a:buNone/>
              <a:defRPr sz="3200"/>
            </a:lvl1pPr>
          </a:lstStyle>
          <a:p>
            <a:r>
              <a:rPr lang="sv-SE"/>
              <a:t>Klicka här för att ändra format</a:t>
            </a:r>
            <a:endParaRPr lang="sv-SE" dirty="0"/>
          </a:p>
        </p:txBody>
      </p:sp>
      <p:sp>
        <p:nvSpPr>
          <p:cNvPr id="9" name="Platshållare för innehåll 2"/>
          <p:cNvSpPr>
            <a:spLocks noGrp="1"/>
          </p:cNvSpPr>
          <p:nvPr>
            <p:ph idx="1"/>
          </p:nvPr>
        </p:nvSpPr>
        <p:spPr>
          <a:xfrm>
            <a:off x="6456040" y="1628800"/>
            <a:ext cx="5112568" cy="4494800"/>
          </a:xfrm>
        </p:spPr>
        <p:txBody>
          <a:bodyPr/>
          <a:lstStyle>
            <a:lvl1pPr>
              <a:defRPr sz="2400"/>
            </a:lvl1pPr>
            <a:lvl2pPr>
              <a:defRPr sz="2000"/>
            </a:lvl2pPr>
            <a:lvl3pPr>
              <a:defRPr sz="1800"/>
            </a:lvl3pPr>
            <a:lvl4pPr>
              <a:defRPr sz="1600"/>
            </a:lvl4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 5"/>
          <p:cNvSpPr>
            <a:spLocks noGrp="1"/>
          </p:cNvSpPr>
          <p:nvPr>
            <p:ph type="pic" sz="quarter" idx="10"/>
          </p:nvPr>
        </p:nvSpPr>
        <p:spPr>
          <a:xfrm>
            <a:off x="0" y="572"/>
            <a:ext cx="6096000" cy="6857428"/>
          </a:xfrm>
        </p:spPr>
        <p:txBody>
          <a:bodyPr/>
          <a:lstStyle>
            <a:lvl1pPr marL="0" indent="0">
              <a:buFontTx/>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779334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54405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8" name="Rektangel 7">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1867588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dirty="0"/>
              <a:t>Klicka här för att ändra format</a:t>
            </a:r>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objekt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4113117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örstasida med bild">
    <p:spTree>
      <p:nvGrpSpPr>
        <p:cNvPr id="1" name=""/>
        <p:cNvGrpSpPr/>
        <p:nvPr/>
      </p:nvGrpSpPr>
      <p:grpSpPr>
        <a:xfrm>
          <a:off x="0" y="0"/>
          <a:ext cx="0" cy="0"/>
          <a:chOff x="0" y="0"/>
          <a:chExt cx="0" cy="0"/>
        </a:xfrm>
      </p:grpSpPr>
      <p:sp>
        <p:nvSpPr>
          <p:cNvPr id="8" name="Platshållare för bild 5">
            <a:extLst>
              <a:ext uri="{C183D7F6-B498-43B3-948B-1728B52AA6E4}">
                <adec:decorative xmlns:adec="http://schemas.microsoft.com/office/drawing/2017/decorative" val="1"/>
              </a:ext>
            </a:extLst>
          </p:cNvPr>
          <p:cNvSpPr>
            <a:spLocks noGrp="1"/>
          </p:cNvSpPr>
          <p:nvPr>
            <p:ph type="pic" sz="quarter" idx="10"/>
          </p:nvPr>
        </p:nvSpPr>
        <p:spPr>
          <a:xfrm>
            <a:off x="0" y="572"/>
            <a:ext cx="12192000" cy="6857428"/>
          </a:xfrm>
          <a:prstGeom prst="rect">
            <a:avLst/>
          </a:prstGeom>
          <a:solidFill>
            <a:schemeClr val="bg1">
              <a:lumMod val="85000"/>
            </a:schemeClr>
          </a:solidFill>
        </p:spPr>
        <p:txBody>
          <a:bodyPr/>
          <a:lstStyle>
            <a:lvl1pPr marL="0" indent="0">
              <a:buFontTx/>
              <a:buNone/>
              <a:defRPr/>
            </a:lvl1pPr>
          </a:lstStyle>
          <a:p>
            <a:r>
              <a:rPr lang="sv-SE" dirty="0"/>
              <a:t>Klicka på ikonen för att lägga till en bild</a:t>
            </a:r>
          </a:p>
        </p:txBody>
      </p:sp>
      <p:sp>
        <p:nvSpPr>
          <p:cNvPr id="7"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
        <p:nvSpPr>
          <p:cNvPr id="12" name="Underrubrik 2"/>
          <p:cNvSpPr>
            <a:spLocks noGrp="1"/>
          </p:cNvSpPr>
          <p:nvPr>
            <p:ph type="subTitle" idx="1" hasCustomPrompt="1"/>
          </p:nvPr>
        </p:nvSpPr>
        <p:spPr>
          <a:xfrm>
            <a:off x="695401" y="3780000"/>
            <a:ext cx="10879953" cy="1126800"/>
          </a:xfrm>
          <a:prstGeom prst="rect">
            <a:avLst/>
          </a:prstGeo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9" name="Platshållare för text 10">
            <a:extLst>
              <a:ext uri="{C183D7F6-B498-43B3-948B-1728B52AA6E4}">
                <adec:decorative xmlns:adec="http://schemas.microsoft.com/office/drawing/2017/decorative" val="1"/>
              </a:ext>
            </a:extLst>
          </p:cNvPr>
          <p:cNvSpPr>
            <a:spLocks noGrp="1"/>
          </p:cNvSpPr>
          <p:nvPr>
            <p:ph type="body" sz="quarter" idx="16" hasCustomPrompt="1"/>
          </p:nvPr>
        </p:nvSpPr>
        <p:spPr>
          <a:xfrm>
            <a:off x="1" y="5373688"/>
            <a:ext cx="12191999" cy="1484312"/>
          </a:xfrm>
          <a:prstGeom prst="rect">
            <a:avLst/>
          </a:prstGeom>
          <a:gradFill>
            <a:gsLst>
              <a:gs pos="0">
                <a:schemeClr val="tx1">
                  <a:alpha val="0"/>
                </a:schemeClr>
              </a:gs>
              <a:gs pos="100000">
                <a:schemeClr val="tx1">
                  <a:alpha val="20000"/>
                </a:schemeClr>
              </a:gs>
            </a:gsLst>
            <a:lin ang="5400000" scaled="1"/>
          </a:gradFill>
        </p:spPr>
        <p:txBody>
          <a:bodyPr/>
          <a:lstStyle>
            <a:lvl1pPr marL="0" indent="0">
              <a:buNone/>
              <a:defRPr baseline="0"/>
            </a:lvl1pPr>
          </a:lstStyle>
          <a:p>
            <a:pPr lvl="0"/>
            <a:r>
              <a:rPr lang="sv-SE" dirty="0"/>
              <a:t> </a:t>
            </a:r>
          </a:p>
        </p:txBody>
      </p:sp>
      <p:sp>
        <p:nvSpPr>
          <p:cNvPr id="11" name="Platshållare för text 11">
            <a:extLst>
              <a:ext uri="{C183D7F6-B498-43B3-948B-1728B52AA6E4}">
                <adec:decorative xmlns:adec="http://schemas.microsoft.com/office/drawing/2017/decorative" val="1"/>
              </a:ext>
            </a:extLst>
          </p:cNvPr>
          <p:cNvSpPr>
            <a:spLocks noGrp="1"/>
          </p:cNvSpPr>
          <p:nvPr>
            <p:ph type="body" sz="quarter" idx="15" hasCustomPrompt="1"/>
          </p:nvPr>
        </p:nvSpPr>
        <p:spPr>
          <a:xfrm>
            <a:off x="9408368" y="6308849"/>
            <a:ext cx="2159000" cy="336550"/>
          </a:xfrm>
          <a:prstGeom prst="rect">
            <a:avLst/>
          </a:prstGeo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5983662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6" name="Platshållare för bild 5">
            <a:extLst>
              <a:ext uri="{C183D7F6-B498-43B3-948B-1728B52AA6E4}">
                <adec:decorative xmlns:adec="http://schemas.microsoft.com/office/drawing/2017/decorative" val="1"/>
              </a:ext>
            </a:extLst>
          </p:cNvPr>
          <p:cNvSpPr>
            <a:spLocks noGrp="1"/>
          </p:cNvSpPr>
          <p:nvPr>
            <p:ph type="pic" sz="quarter" idx="10"/>
          </p:nvPr>
        </p:nvSpPr>
        <p:spPr>
          <a:xfrm>
            <a:off x="0" y="572"/>
            <a:ext cx="12192000" cy="6857428"/>
          </a:xfrm>
          <a:prstGeom prst="rect">
            <a:avLst/>
          </a:prstGeom>
          <a:solidFill>
            <a:schemeClr val="bg1">
              <a:lumMod val="85000"/>
            </a:schemeClr>
          </a:solidFill>
        </p:spPr>
        <p:txBody>
          <a:bodyPr/>
          <a:lstStyle>
            <a:lvl1pPr marL="0" indent="0">
              <a:buFontTx/>
              <a:buNone/>
              <a:defRPr/>
            </a:lvl1pPr>
          </a:lstStyle>
          <a:p>
            <a:r>
              <a:rPr lang="sv-SE" dirty="0"/>
              <a:t>Klicka på ikonen för att lägga till en bild</a:t>
            </a:r>
          </a:p>
        </p:txBody>
      </p:sp>
      <p:sp>
        <p:nvSpPr>
          <p:cNvPr id="5" name="Rubrik 4"/>
          <p:cNvSpPr>
            <a:spLocks noGrp="1"/>
          </p:cNvSpPr>
          <p:nvPr>
            <p:ph type="title"/>
          </p:nvPr>
        </p:nvSpPr>
        <p:spPr>
          <a:xfrm>
            <a:off x="1" y="1"/>
            <a:ext cx="12191999" cy="1864598"/>
          </a:xfrm>
          <a:gradFill>
            <a:gsLst>
              <a:gs pos="100000">
                <a:schemeClr val="tx1">
                  <a:alpha val="0"/>
                </a:schemeClr>
              </a:gs>
              <a:gs pos="57000">
                <a:schemeClr val="tx1">
                  <a:alpha val="56000"/>
                </a:schemeClr>
              </a:gs>
            </a:gsLst>
            <a:lin ang="5400000" scaled="1"/>
          </a:gradFill>
        </p:spPr>
        <p:txBody>
          <a:bodyPr lIns="0" rIns="0"/>
          <a:lstStyle>
            <a:lvl1pPr marL="0" indent="0" algn="ctr">
              <a:buFont typeface="Arial" panose="020B0604020202020204" pitchFamily="34" charset="0"/>
              <a:buNone/>
              <a:defRPr sz="4000">
                <a:solidFill>
                  <a:schemeClr val="bg1"/>
                </a:solidFill>
              </a:defRPr>
            </a:lvl1pPr>
          </a:lstStyle>
          <a:p>
            <a:endParaRPr lang="sv-SE" dirty="0"/>
          </a:p>
        </p:txBody>
      </p:sp>
      <p:sp>
        <p:nvSpPr>
          <p:cNvPr id="11" name="Platshållare för text 10">
            <a:extLst>
              <a:ext uri="{C183D7F6-B498-43B3-948B-1728B52AA6E4}">
                <adec:decorative xmlns:adec="http://schemas.microsoft.com/office/drawing/2017/decorative" val="1"/>
              </a:ext>
            </a:extLst>
          </p:cNvPr>
          <p:cNvSpPr>
            <a:spLocks noGrp="1"/>
          </p:cNvSpPr>
          <p:nvPr>
            <p:ph type="body" sz="quarter" idx="16" hasCustomPrompt="1"/>
          </p:nvPr>
        </p:nvSpPr>
        <p:spPr>
          <a:xfrm>
            <a:off x="1" y="5373688"/>
            <a:ext cx="12191999" cy="1484312"/>
          </a:xfrm>
          <a:prstGeom prst="rect">
            <a:avLst/>
          </a:prstGeom>
          <a:gradFill>
            <a:gsLst>
              <a:gs pos="0">
                <a:schemeClr val="tx1">
                  <a:alpha val="0"/>
                </a:schemeClr>
              </a:gs>
              <a:gs pos="100000">
                <a:schemeClr val="tx1">
                  <a:alpha val="20000"/>
                </a:schemeClr>
              </a:gs>
            </a:gsLst>
            <a:lin ang="5400000" scaled="1"/>
          </a:gradFill>
        </p:spPr>
        <p:txBody>
          <a:bodyPr/>
          <a:lstStyle>
            <a:lvl1pPr marL="0" indent="0">
              <a:buNone/>
              <a:defRPr baseline="0"/>
            </a:lvl1pPr>
          </a:lstStyle>
          <a:p>
            <a:pPr lvl="0"/>
            <a:r>
              <a:rPr lang="sv-SE" dirty="0"/>
              <a:t> </a:t>
            </a:r>
          </a:p>
        </p:txBody>
      </p:sp>
      <p:sp>
        <p:nvSpPr>
          <p:cNvPr id="13" name="Platshållare för text 11">
            <a:extLst>
              <a:ext uri="{C183D7F6-B498-43B3-948B-1728B52AA6E4}">
                <adec:decorative xmlns:adec="http://schemas.microsoft.com/office/drawing/2017/decorative" val="1"/>
              </a:ext>
            </a:extLst>
          </p:cNvPr>
          <p:cNvSpPr>
            <a:spLocks noGrp="1"/>
          </p:cNvSpPr>
          <p:nvPr>
            <p:ph type="body" sz="quarter" idx="15" hasCustomPrompt="1"/>
          </p:nvPr>
        </p:nvSpPr>
        <p:spPr>
          <a:xfrm>
            <a:off x="9408368" y="6308849"/>
            <a:ext cx="2159000" cy="336550"/>
          </a:xfrm>
          <a:prstGeom prst="rect">
            <a:avLst/>
          </a:prstGeo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56902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or bild">
    <p:spTree>
      <p:nvGrpSpPr>
        <p:cNvPr id="1" name=""/>
        <p:cNvGrpSpPr/>
        <p:nvPr/>
      </p:nvGrpSpPr>
      <p:grpSpPr>
        <a:xfrm>
          <a:off x="0" y="0"/>
          <a:ext cx="0" cy="0"/>
          <a:chOff x="0" y="0"/>
          <a:chExt cx="0" cy="0"/>
        </a:xfrm>
      </p:grpSpPr>
      <p:sp>
        <p:nvSpPr>
          <p:cNvPr id="7" name="Platshållare för bild 5">
            <a:extLst>
              <a:ext uri="{C183D7F6-B498-43B3-948B-1728B52AA6E4}">
                <adec:decorative xmlns:adec="http://schemas.microsoft.com/office/drawing/2017/decorative" val="1"/>
              </a:ext>
            </a:extLst>
          </p:cNvPr>
          <p:cNvSpPr>
            <a:spLocks noGrp="1"/>
          </p:cNvSpPr>
          <p:nvPr>
            <p:ph type="pic" sz="quarter" idx="10"/>
          </p:nvPr>
        </p:nvSpPr>
        <p:spPr>
          <a:xfrm>
            <a:off x="0" y="572"/>
            <a:ext cx="12192000" cy="6857428"/>
          </a:xfrm>
          <a:prstGeom prst="rect">
            <a:avLst/>
          </a:prstGeom>
          <a:solidFill>
            <a:schemeClr val="bg1">
              <a:lumMod val="85000"/>
            </a:schemeClr>
          </a:solidFill>
        </p:spPr>
        <p:txBody>
          <a:bodyPr/>
          <a:lstStyle>
            <a:lvl1pPr marL="0" indent="0">
              <a:buFontTx/>
              <a:buNone/>
              <a:defRPr/>
            </a:lvl1pPr>
          </a:lstStyle>
          <a:p>
            <a:r>
              <a:rPr lang="sv-SE" dirty="0"/>
              <a:t>Klicka på ikonen för att lägga till en bild</a:t>
            </a:r>
          </a:p>
        </p:txBody>
      </p:sp>
      <p:sp>
        <p:nvSpPr>
          <p:cNvPr id="5" name="Platshållare för text 10">
            <a:extLst>
              <a:ext uri="{C183D7F6-B498-43B3-948B-1728B52AA6E4}">
                <adec:decorative xmlns:adec="http://schemas.microsoft.com/office/drawing/2017/decorative" val="1"/>
              </a:ext>
            </a:extLst>
          </p:cNvPr>
          <p:cNvSpPr>
            <a:spLocks noGrp="1"/>
          </p:cNvSpPr>
          <p:nvPr>
            <p:ph type="body" sz="quarter" idx="16" hasCustomPrompt="1"/>
          </p:nvPr>
        </p:nvSpPr>
        <p:spPr>
          <a:xfrm>
            <a:off x="1" y="5373688"/>
            <a:ext cx="12191999" cy="1484312"/>
          </a:xfrm>
          <a:prstGeom prst="rect">
            <a:avLst/>
          </a:prstGeom>
          <a:gradFill>
            <a:gsLst>
              <a:gs pos="0">
                <a:schemeClr val="tx1">
                  <a:alpha val="0"/>
                </a:schemeClr>
              </a:gs>
              <a:gs pos="100000">
                <a:schemeClr val="tx1">
                  <a:alpha val="20000"/>
                </a:schemeClr>
              </a:gs>
            </a:gsLst>
            <a:lin ang="5400000" scaled="1"/>
          </a:gradFill>
        </p:spPr>
        <p:txBody>
          <a:bodyPr/>
          <a:lstStyle>
            <a:lvl1pPr marL="0" indent="0">
              <a:buNone/>
              <a:defRPr baseline="0"/>
            </a:lvl1pPr>
          </a:lstStyle>
          <a:p>
            <a:pPr lvl="0"/>
            <a:r>
              <a:rPr lang="sv-SE" dirty="0"/>
              <a:t> </a:t>
            </a:r>
          </a:p>
        </p:txBody>
      </p:sp>
      <p:sp>
        <p:nvSpPr>
          <p:cNvPr id="6" name="Platshållare för text 11">
            <a:extLst>
              <a:ext uri="{C183D7F6-B498-43B3-948B-1728B52AA6E4}">
                <adec:decorative xmlns:adec="http://schemas.microsoft.com/office/drawing/2017/decorative" val="1"/>
              </a:ext>
            </a:extLst>
          </p:cNvPr>
          <p:cNvSpPr>
            <a:spLocks noGrp="1"/>
          </p:cNvSpPr>
          <p:nvPr>
            <p:ph type="body" sz="quarter" idx="15" hasCustomPrompt="1"/>
          </p:nvPr>
        </p:nvSpPr>
        <p:spPr>
          <a:xfrm>
            <a:off x="9408368" y="6308849"/>
            <a:ext cx="2159000" cy="336550"/>
          </a:xfrm>
          <a:prstGeom prst="rect">
            <a:avLst/>
          </a:prstGeo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862283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Avslutning">
    <p:spTree>
      <p:nvGrpSpPr>
        <p:cNvPr id="1" name=""/>
        <p:cNvGrpSpPr/>
        <p:nvPr/>
      </p:nvGrpSpPr>
      <p:grpSpPr>
        <a:xfrm>
          <a:off x="0" y="0"/>
          <a:ext cx="0" cy="0"/>
          <a:chOff x="0" y="0"/>
          <a:chExt cx="0" cy="0"/>
        </a:xfrm>
      </p:grpSpPr>
      <p:pic>
        <p:nvPicPr>
          <p:cNvPr id="3" name="Bildobjekt 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45116" y="2829650"/>
            <a:ext cx="7701768" cy="1198701"/>
          </a:xfrm>
          <a:prstGeom prst="rect">
            <a:avLst/>
          </a:prstGeom>
        </p:spPr>
      </p:pic>
    </p:spTree>
    <p:extLst>
      <p:ext uri="{BB962C8B-B14F-4D97-AF65-F5344CB8AC3E}">
        <p14:creationId xmlns:p14="http://schemas.microsoft.com/office/powerpoint/2010/main" val="351527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på platta och Innehållsdel">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527720" y="548680"/>
            <a:ext cx="5040560" cy="5574920"/>
          </a:xfrm>
        </p:spPr>
        <p:txBody>
          <a:bodyPr/>
          <a:lstStyle>
            <a:lvl1pPr marL="0" indent="0">
              <a:buFont typeface="Arial" panose="020B0604020202020204" pitchFamily="34" charset="0"/>
              <a:buNone/>
              <a:defRPr sz="4000">
                <a:solidFill>
                  <a:schemeClr val="bg1"/>
                </a:solidFill>
              </a:defRPr>
            </a:lvl1pPr>
          </a:lstStyle>
          <a:p>
            <a:r>
              <a:rPr lang="sv-SE"/>
              <a:t>Klicka här för att ändra format</a:t>
            </a:r>
            <a:endParaRPr lang="sv-SE" dirty="0"/>
          </a:p>
        </p:txBody>
      </p:sp>
      <p:sp>
        <p:nvSpPr>
          <p:cNvPr id="9" name="Platshållare för innehåll 2"/>
          <p:cNvSpPr>
            <a:spLocks noGrp="1"/>
          </p:cNvSpPr>
          <p:nvPr>
            <p:ph idx="1"/>
          </p:nvPr>
        </p:nvSpPr>
        <p:spPr>
          <a:xfrm>
            <a:off x="6456040" y="548680"/>
            <a:ext cx="5112568" cy="5574920"/>
          </a:xfrm>
        </p:spPr>
        <p:txBody>
          <a:bodyPr anchor="ctr" anchorCtr="0"/>
          <a:lstStyle>
            <a:lvl1pPr>
              <a:defRPr sz="2400"/>
            </a:lvl1pPr>
            <a:lvl2pPr>
              <a:defRPr sz="2000"/>
            </a:lvl2pPr>
            <a:lvl3pPr>
              <a:defRPr sz="1800"/>
            </a:lvl3pPr>
            <a:lvl4pPr>
              <a:defRPr sz="1600"/>
            </a:lvl4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6268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färgplatta">
    <p:spTree>
      <p:nvGrpSpPr>
        <p:cNvPr id="1" name=""/>
        <p:cNvGrpSpPr/>
        <p:nvPr/>
      </p:nvGrpSpPr>
      <p:grpSpPr>
        <a:xfrm>
          <a:off x="0" y="0"/>
          <a:ext cx="0" cy="0"/>
          <a:chOff x="0" y="0"/>
          <a:chExt cx="0" cy="0"/>
        </a:xfrm>
      </p:grpSpPr>
      <p:sp>
        <p:nvSpPr>
          <p:cNvPr id="8" name="Rektangel 7">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p:nvPr>
        </p:nvSpPr>
        <p:spPr>
          <a:xfrm>
            <a:off x="609600" y="273603"/>
            <a:ext cx="10887000"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a:t>Klicka här för att ändra format</a:t>
            </a:r>
            <a:endParaRPr lang="sv-SE" dirty="0"/>
          </a:p>
        </p:txBody>
      </p:sp>
      <p:sp>
        <p:nvSpPr>
          <p:cNvPr id="3" name="Platshållare för innehåll 2"/>
          <p:cNvSpPr>
            <a:spLocks noGrp="1"/>
          </p:cNvSpPr>
          <p:nvPr>
            <p:ph idx="1"/>
          </p:nvPr>
        </p:nvSpPr>
        <p:spPr>
          <a:xfrm>
            <a:off x="609600" y="1628800"/>
            <a:ext cx="10887000" cy="4494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223694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rubrik och två innehållsdelar färgplatta">
    <p:spTree>
      <p:nvGrpSpPr>
        <p:cNvPr id="1" name=""/>
        <p:cNvGrpSpPr/>
        <p:nvPr/>
      </p:nvGrpSpPr>
      <p:grpSpPr>
        <a:xfrm>
          <a:off x="0" y="0"/>
          <a:ext cx="0" cy="0"/>
          <a:chOff x="0" y="0"/>
          <a:chExt cx="0" cy="0"/>
        </a:xfrm>
      </p:grpSpPr>
      <p:sp>
        <p:nvSpPr>
          <p:cNvPr id="11" name="Rektangel 10">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609600" y="273603"/>
            <a:ext cx="10922424" cy="936203"/>
          </a:xfrm>
          <a:prstGeom prst="rect">
            <a:avLst/>
          </a:prstGeom>
        </p:spPr>
        <p:txBody>
          <a:bodyPr/>
          <a:lstStyle>
            <a:lvl1pPr marL="0" indent="0">
              <a:buFont typeface="Arial" panose="020B0604020202020204" pitchFamily="34" charset="0"/>
              <a:buNone/>
              <a:defRPr>
                <a:solidFill>
                  <a:schemeClr val="bg1"/>
                </a:solidFill>
              </a:defRPr>
            </a:lvl1pPr>
          </a:lstStyle>
          <a:p>
            <a:r>
              <a:rPr lang="sv-SE"/>
              <a:t>Klicka här för att ändra format</a:t>
            </a:r>
            <a:endParaRPr lang="sv-SE" dirty="0"/>
          </a:p>
        </p:txBody>
      </p:sp>
      <p:sp>
        <p:nvSpPr>
          <p:cNvPr id="9" name="Platshållare för innehåll 2"/>
          <p:cNvSpPr>
            <a:spLocks noGrp="1"/>
          </p:cNvSpPr>
          <p:nvPr>
            <p:ph idx="1"/>
          </p:nvPr>
        </p:nvSpPr>
        <p:spPr>
          <a:xfrm>
            <a:off x="609600"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p:cNvSpPr>
            <a:spLocks noGrp="1"/>
          </p:cNvSpPr>
          <p:nvPr>
            <p:ph idx="13"/>
          </p:nvPr>
        </p:nvSpPr>
        <p:spPr>
          <a:xfrm>
            <a:off x="6312024" y="1628800"/>
            <a:ext cx="5220000" cy="449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2" name="Bildobjekt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Tree>
    <p:extLst>
      <p:ext uri="{BB962C8B-B14F-4D97-AF65-F5344CB8AC3E}">
        <p14:creationId xmlns:p14="http://schemas.microsoft.com/office/powerpoint/2010/main" val="402810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start grå">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08368" y="6307938"/>
            <a:ext cx="2166987" cy="337130"/>
          </a:xfrm>
          <a:prstGeom prst="rect">
            <a:avLst/>
          </a:prstGeom>
        </p:spPr>
      </p:pic>
      <p:sp>
        <p:nvSpPr>
          <p:cNvPr id="6" name="Rubrik 1"/>
          <p:cNvSpPr>
            <a:spLocks noGrp="1"/>
          </p:cNvSpPr>
          <p:nvPr>
            <p:ph type="ctrTitle"/>
          </p:nvPr>
        </p:nvSpPr>
        <p:spPr>
          <a:xfrm>
            <a:off x="695401" y="2636912"/>
            <a:ext cx="10879954" cy="1008112"/>
          </a:xfrm>
        </p:spPr>
        <p:txBody>
          <a:bodyPr anchor="b" anchorCtr="0">
            <a:noAutofit/>
          </a:bodyPr>
          <a:lstStyle>
            <a:lvl1pPr algn="ctr">
              <a:defRPr sz="5400">
                <a:solidFill>
                  <a:schemeClr val="bg1"/>
                </a:solidFill>
              </a:defRPr>
            </a:lvl1pPr>
          </a:lstStyle>
          <a:p>
            <a:endParaRPr lang="sv-SE" dirty="0"/>
          </a:p>
        </p:txBody>
      </p:sp>
      <p:sp>
        <p:nvSpPr>
          <p:cNvPr id="15" name="Underrubrik 2"/>
          <p:cNvSpPr>
            <a:spLocks noGrp="1"/>
          </p:cNvSpPr>
          <p:nvPr>
            <p:ph type="subTitle" idx="1" hasCustomPrompt="1"/>
          </p:nvPr>
        </p:nvSpPr>
        <p:spPr>
          <a:xfrm>
            <a:off x="695401" y="3780000"/>
            <a:ext cx="10879953" cy="1126800"/>
          </a:xfrm>
        </p:spPr>
        <p:txBody>
          <a:bodyPr>
            <a:noAutofit/>
          </a:bodyPr>
          <a:lstStyle>
            <a:lvl1pPr marL="0" indent="0" algn="ctr">
              <a:lnSpc>
                <a:spcPct val="1000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49234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a:xfrm>
            <a:off x="609600" y="273603"/>
            <a:ext cx="10959008" cy="936203"/>
          </a:xfrm>
        </p:spPr>
        <p:txBody>
          <a:bodyPr/>
          <a:lstStyle>
            <a:lvl1pPr marL="0" indent="0">
              <a:buFont typeface="Arial" panose="020B0604020202020204" pitchFamily="34" charset="0"/>
              <a:buNone/>
              <a:defRPr/>
            </a:lvl1pPr>
          </a:lstStyle>
          <a:p>
            <a:r>
              <a:rPr lang="sv-SE" dirty="0"/>
              <a:t>Klicka här för att ändra format</a:t>
            </a:r>
          </a:p>
        </p:txBody>
      </p:sp>
      <p:sp>
        <p:nvSpPr>
          <p:cNvPr id="4" name="Platshållare för innehåll 2"/>
          <p:cNvSpPr>
            <a:spLocks noGrp="1"/>
          </p:cNvSpPr>
          <p:nvPr>
            <p:ph idx="1"/>
          </p:nvPr>
        </p:nvSpPr>
        <p:spPr>
          <a:xfrm>
            <a:off x="609600" y="1628800"/>
            <a:ext cx="10959008" cy="44948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1235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emf"/><Relationship Id="rId5" Type="http://schemas.openxmlformats.org/officeDocument/2006/relationships/theme" Target="../theme/theme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3" name="Platshållare för text 2"/>
          <p:cNvSpPr>
            <a:spLocks noGrp="1"/>
          </p:cNvSpPr>
          <p:nvPr>
            <p:ph type="body" idx="1"/>
          </p:nvPr>
        </p:nvSpPr>
        <p:spPr>
          <a:xfrm>
            <a:off x="609600" y="1628800"/>
            <a:ext cx="10942283" cy="4566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2195098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9" r:id="rId4"/>
    <p:sldLayoutId id="2147483762" r:id="rId5"/>
    <p:sldLayoutId id="2147483752" r:id="rId6"/>
    <p:sldLayoutId id="2147483753"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tx2"/>
          </a:solidFill>
          <a:latin typeface="+mj-lt"/>
          <a:ea typeface="+mj-ea"/>
          <a:cs typeface="+mj-cs"/>
        </a:defRPr>
      </a:lvl1pPr>
    </p:titleStyle>
    <p:bodyStyle>
      <a:lvl1pPr marL="265113" indent="-265113"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8163" indent="-273050"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7550" indent="-179388"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6938" indent="-179388"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76325" indent="-179388"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3"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pic>
        <p:nvPicPr>
          <p:cNvPr id="8" name="Bildobjekt 7">
            <a:extLs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338785806"/>
      </p:ext>
    </p:extLst>
  </p:cSld>
  <p:clrMap bg1="lt1" tx1="dk1" bg2="lt2" tx2="dk2" accent1="accent1" accent2="accent2" accent3="accent3" accent4="accent4" accent5="accent5" accent6="accent6" hlink="hlink" folHlink="folHlink"/>
  <p:sldLayoutIdLst>
    <p:sldLayoutId id="2147483686" r:id="rId1"/>
    <p:sldLayoutId id="2147483681" r:id="rId2"/>
    <p:sldLayoutId id="2147483682" r:id="rId3"/>
    <p:sldLayoutId id="2147483683" r:id="rId4"/>
    <p:sldLayoutId id="2147483763" r:id="rId5"/>
    <p:sldLayoutId id="2147483754" r:id="rId6"/>
    <p:sldLayoutId id="2147483755"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accent6"/>
          </a:solidFill>
          <a:latin typeface="+mj-lt"/>
          <a:ea typeface="+mj-ea"/>
          <a:cs typeface="+mj-cs"/>
        </a:defRPr>
      </a:lvl1pPr>
    </p:titleStyle>
    <p:bodyStyle>
      <a:lvl1pPr marL="271463" indent="-271463"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3400" indent="-261938"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9138" indent="-185738"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2175" indent="-173038"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77913" indent="-185738"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12"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pic>
        <p:nvPicPr>
          <p:cNvPr id="10" name="Bildobjekt 9">
            <a:extLs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484144237"/>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7" r:id="rId3"/>
    <p:sldLayoutId id="2147483698" r:id="rId4"/>
    <p:sldLayoutId id="2147483764" r:id="rId5"/>
    <p:sldLayoutId id="2147483756" r:id="rId6"/>
    <p:sldLayoutId id="2147483757"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accent3"/>
          </a:solidFill>
          <a:latin typeface="+mj-lt"/>
          <a:ea typeface="+mj-ea"/>
          <a:cs typeface="+mj-cs"/>
        </a:defRPr>
      </a:lvl1pPr>
    </p:titleStyle>
    <p:bodyStyle>
      <a:lvl1pPr marL="271463" indent="-271463"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3400" indent="-261938"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9138" indent="-185738"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2175" indent="-173038"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77913" indent="-185738"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12"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pic>
        <p:nvPicPr>
          <p:cNvPr id="8" name="Bildobjekt 7">
            <a:extLs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3899881543"/>
      </p:ext>
    </p:extLst>
  </p:cSld>
  <p:clrMap bg1="lt1" tx1="dk1" bg2="lt2" tx2="dk2" accent1="accent1" accent2="accent2" accent3="accent3" accent4="accent4" accent5="accent5" accent6="accent6" hlink="hlink" folHlink="folHlink"/>
  <p:sldLayoutIdLst>
    <p:sldLayoutId id="2147483674" r:id="rId1"/>
    <p:sldLayoutId id="2147483706" r:id="rId2"/>
    <p:sldLayoutId id="2147483707" r:id="rId3"/>
    <p:sldLayoutId id="2147483708" r:id="rId4"/>
    <p:sldLayoutId id="2147483765" r:id="rId5"/>
    <p:sldLayoutId id="2147483750" r:id="rId6"/>
    <p:sldLayoutId id="2147483751"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accent4"/>
          </a:solidFill>
          <a:latin typeface="+mj-lt"/>
          <a:ea typeface="+mj-ea"/>
          <a:cs typeface="+mj-cs"/>
        </a:defRPr>
      </a:lvl1pPr>
    </p:titleStyle>
    <p:bodyStyle>
      <a:lvl1pPr marL="271463" indent="-271463"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42925" indent="-271463"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5963" indent="-173038"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901700" indent="-185738"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74738" indent="-173038"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12"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pic>
        <p:nvPicPr>
          <p:cNvPr id="8" name="Bildobjekt 7">
            <a:extLs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1552340238"/>
      </p:ext>
    </p:extLst>
  </p:cSld>
  <p:clrMap bg1="lt1" tx1="dk1" bg2="lt2" tx2="dk2" accent1="accent1" accent2="accent2" accent3="accent3" accent4="accent4" accent5="accent5" accent6="accent6" hlink="hlink" folHlink="folHlink"/>
  <p:sldLayoutIdLst>
    <p:sldLayoutId id="2147483675" r:id="rId1"/>
    <p:sldLayoutId id="2147483718" r:id="rId2"/>
    <p:sldLayoutId id="2147483719" r:id="rId3"/>
    <p:sldLayoutId id="2147483720" r:id="rId4"/>
    <p:sldLayoutId id="2147483766" r:id="rId5"/>
    <p:sldLayoutId id="2147483758" r:id="rId6"/>
    <p:sldLayoutId id="2147483759"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accent5"/>
          </a:solidFill>
          <a:latin typeface="+mj-lt"/>
          <a:ea typeface="+mj-ea"/>
          <a:cs typeface="+mj-cs"/>
        </a:defRPr>
      </a:lvl1pPr>
    </p:titleStyle>
    <p:bodyStyle>
      <a:lvl1pPr marL="269875" indent="-269875"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9750" indent="-269875"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7550" indent="-177800"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3763" indent="-176213"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81088" indent="-187325"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12" name="Platshållare för text 2">
            <a:extLst>
              <a:ext uri="{C183D7F6-B498-43B3-948B-1728B52AA6E4}">
                <adec:decorative xmlns:adec="http://schemas.microsoft.com/office/drawing/2017/decorative" val="0"/>
              </a:ext>
            </a:extLst>
          </p:cNvPr>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pic>
        <p:nvPicPr>
          <p:cNvPr id="8" name="Bildobjekt 7">
            <a:extLs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3068733346"/>
      </p:ext>
    </p:extLst>
  </p:cSld>
  <p:clrMap bg1="lt1" tx1="dk1" bg2="lt2" tx2="dk2" accent1="accent1" accent2="accent2" accent3="accent3" accent4="accent4" accent5="accent5" accent6="accent6" hlink="hlink" folHlink="folHlink"/>
  <p:sldLayoutIdLst>
    <p:sldLayoutId id="2147483676" r:id="rId1"/>
    <p:sldLayoutId id="2147483728" r:id="rId2"/>
    <p:sldLayoutId id="2147483729" r:id="rId3"/>
    <p:sldLayoutId id="2147483730" r:id="rId4"/>
    <p:sldLayoutId id="2147483767" r:id="rId5"/>
    <p:sldLayoutId id="2147483760" r:id="rId6"/>
    <p:sldLayoutId id="2147483761" r:id="rId7"/>
  </p:sldLayoutIdLst>
  <p:hf sldNum="0" hdr="0" ftr="0" dt="0"/>
  <p:txStyles>
    <p:titleStyle>
      <a:lvl1pPr algn="l" defTabSz="914400" rtl="0" eaLnBrk="1" latinLnBrk="0" hangingPunct="1">
        <a:lnSpc>
          <a:spcPct val="100000"/>
        </a:lnSpc>
        <a:spcBef>
          <a:spcPct val="0"/>
        </a:spcBef>
        <a:buNone/>
        <a:defRPr lang="sv-SE" sz="4000" b="1" kern="1200" dirty="0">
          <a:solidFill>
            <a:schemeClr val="accent2"/>
          </a:solidFill>
          <a:latin typeface="+mj-lt"/>
          <a:ea typeface="+mj-ea"/>
          <a:cs typeface="+mj-cs"/>
        </a:defRPr>
      </a:lvl1pPr>
    </p:titleStyle>
    <p:bodyStyle>
      <a:lvl1pPr marL="269875" indent="-269875"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9750" indent="-269875"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7550" indent="-177800"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3763" indent="-176213"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81088" indent="-187325"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3603"/>
            <a:ext cx="10942282" cy="936203"/>
          </a:xfrm>
          <a:prstGeom prst="rect">
            <a:avLst/>
          </a:prstGeom>
        </p:spPr>
        <p:txBody>
          <a:bodyPr vert="horz" lIns="91440" tIns="45720" rIns="91440" bIns="45720" rtlCol="0" anchor="ctr">
            <a:noAutofit/>
          </a:bodyPr>
          <a:lstStyle/>
          <a:p>
            <a:r>
              <a:rPr lang="sv-SE" dirty="0"/>
              <a:t>Klicka här för att ändra format</a:t>
            </a:r>
          </a:p>
        </p:txBody>
      </p:sp>
      <p:sp>
        <p:nvSpPr>
          <p:cNvPr id="8"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758632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34" r:id="rId3"/>
    <p:sldLayoutId id="2147483735" r:id="rId4"/>
  </p:sldLayoutIdLst>
  <p:hf sldNum="0" hdr="0" ftr="0" dt="0"/>
  <p:txStyles>
    <p:titleStyle>
      <a:lvl1pPr algn="l" defTabSz="914400" rtl="0" eaLnBrk="1" latinLnBrk="0" hangingPunct="1">
        <a:lnSpc>
          <a:spcPct val="100000"/>
        </a:lnSpc>
        <a:spcBef>
          <a:spcPct val="0"/>
        </a:spcBef>
        <a:buNone/>
        <a:defRPr lang="sv-SE" sz="4000" b="1" kern="1200" dirty="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1813" indent="-266700"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7550" indent="-174625"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0588" indent="-174625"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76325" indent="-173038"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599" y="273603"/>
            <a:ext cx="10942283" cy="936203"/>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1098900" y="6331143"/>
            <a:ext cx="1152691"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2260836" y="6331143"/>
            <a:ext cx="6268765"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609600" y="6331143"/>
            <a:ext cx="480053" cy="365125"/>
          </a:xfrm>
          <a:prstGeom prst="rect">
            <a:avLst/>
          </a:prstGeom>
        </p:spPr>
        <p:txBody>
          <a:bodyPr vert="horz" lIns="91440" tIns="45720" rIns="91440" bIns="45720" rtlCol="0" anchor="ctr"/>
          <a:lstStyle>
            <a:lvl1pPr algn="l">
              <a:defRPr sz="1000">
                <a:solidFill>
                  <a:schemeClr val="tx1"/>
                </a:solidFill>
              </a:defRPr>
            </a:lvl1pPr>
          </a:lstStyle>
          <a:p>
            <a:fld id="{31107D60-156D-4456-A4CF-F3851E5458F0}" type="slidenum">
              <a:rPr lang="sv-SE" smtClean="0"/>
              <a:pPr/>
              <a:t>‹#›</a:t>
            </a:fld>
            <a:endParaRPr lang="sv-SE"/>
          </a:p>
        </p:txBody>
      </p:sp>
      <p:sp>
        <p:nvSpPr>
          <p:cNvPr id="12" name="Platshållare för text 2"/>
          <p:cNvSpPr>
            <a:spLocks noGrp="1"/>
          </p:cNvSpPr>
          <p:nvPr>
            <p:ph type="body" idx="1"/>
          </p:nvPr>
        </p:nvSpPr>
        <p:spPr>
          <a:xfrm>
            <a:off x="609600" y="1628800"/>
            <a:ext cx="10942282" cy="44948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p:cNvPicPr>
            <a:picLocks noChangeAspect="1"/>
          </p:cNvPicPr>
          <p:nvPr userDrawn="1"/>
        </p:nvPicPr>
        <p:blipFill>
          <a:blip r:embed="rId2"/>
          <a:stretch>
            <a:fillRect/>
          </a:stretch>
        </p:blipFill>
        <p:spPr>
          <a:xfrm>
            <a:off x="9402013" y="6318164"/>
            <a:ext cx="2149869" cy="334605"/>
          </a:xfrm>
          <a:prstGeom prst="rect">
            <a:avLst/>
          </a:prstGeom>
        </p:spPr>
      </p:pic>
    </p:spTree>
    <p:extLst>
      <p:ext uri="{BB962C8B-B14F-4D97-AF65-F5344CB8AC3E}">
        <p14:creationId xmlns:p14="http://schemas.microsoft.com/office/powerpoint/2010/main" val="569065360"/>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100000"/>
        </a:lnSpc>
        <a:spcBef>
          <a:spcPct val="0"/>
        </a:spcBef>
        <a:buNone/>
        <a:defRPr lang="sv-SE" sz="4000" b="1" kern="1200" dirty="0">
          <a:solidFill>
            <a:schemeClr val="accent3"/>
          </a:solidFill>
          <a:latin typeface="+mj-lt"/>
          <a:ea typeface="+mj-ea"/>
          <a:cs typeface="+mj-cs"/>
        </a:defRPr>
      </a:lvl1pPr>
    </p:titleStyle>
    <p:bodyStyle>
      <a:lvl1pPr marL="271463" indent="-271463" algn="l" defTabSz="914400" rtl="0" eaLnBrk="1" latinLnBrk="0" hangingPunct="1">
        <a:lnSpc>
          <a:spcPct val="100000"/>
        </a:lnSpc>
        <a:spcBef>
          <a:spcPts val="1500"/>
        </a:spcBef>
        <a:spcAft>
          <a:spcPts val="500"/>
        </a:spcAft>
        <a:buClrTx/>
        <a:buFont typeface="Arial" pitchFamily="34" charset="0"/>
        <a:buChar char="•"/>
        <a:defRPr sz="2400" kern="1200">
          <a:solidFill>
            <a:schemeClr val="tx1"/>
          </a:solidFill>
          <a:latin typeface="+mn-lt"/>
          <a:ea typeface="+mn-ea"/>
          <a:cs typeface="+mn-cs"/>
        </a:defRPr>
      </a:lvl1pPr>
      <a:lvl2pPr marL="533400" indent="-261938" algn="l" defTabSz="914400" rtl="0" eaLnBrk="1" latinLnBrk="0" hangingPunct="1">
        <a:lnSpc>
          <a:spcPct val="100000"/>
        </a:lnSpc>
        <a:spcBef>
          <a:spcPct val="20000"/>
        </a:spcBef>
        <a:spcAft>
          <a:spcPts val="0"/>
        </a:spcAft>
        <a:buClrTx/>
        <a:buFont typeface="Arial" pitchFamily="34" charset="0"/>
        <a:buChar char="−"/>
        <a:defRPr sz="2000" kern="1200">
          <a:solidFill>
            <a:schemeClr val="tx1"/>
          </a:solidFill>
          <a:latin typeface="+mn-lt"/>
          <a:ea typeface="+mn-ea"/>
          <a:cs typeface="+mn-cs"/>
        </a:defRPr>
      </a:lvl2pPr>
      <a:lvl3pPr marL="719138" indent="-185738" algn="l" defTabSz="914400" rtl="0" eaLnBrk="1" latinLnBrk="0" hangingPunct="1">
        <a:lnSpc>
          <a:spcPct val="100000"/>
        </a:lnSpc>
        <a:spcBef>
          <a:spcPct val="20000"/>
        </a:spcBef>
        <a:spcAft>
          <a:spcPts val="0"/>
        </a:spcAft>
        <a:buClrTx/>
        <a:buFont typeface="Arial" pitchFamily="34" charset="0"/>
        <a:buChar char="•"/>
        <a:defRPr sz="1800" kern="1200">
          <a:solidFill>
            <a:schemeClr val="tx1"/>
          </a:solidFill>
          <a:latin typeface="+mn-lt"/>
          <a:ea typeface="+mn-ea"/>
          <a:cs typeface="+mn-cs"/>
        </a:defRPr>
      </a:lvl3pPr>
      <a:lvl4pPr marL="892175" indent="-173038" algn="l" defTabSz="914400" rtl="0" eaLnBrk="1" latinLnBrk="0" hangingPunct="1">
        <a:lnSpc>
          <a:spcPct val="100000"/>
        </a:lnSpc>
        <a:spcBef>
          <a:spcPct val="20000"/>
        </a:spcBef>
        <a:spcAft>
          <a:spcPts val="0"/>
        </a:spcAft>
        <a:buClrTx/>
        <a:buFont typeface="Arial" pitchFamily="34" charset="0"/>
        <a:buChar char="−"/>
        <a:defRPr sz="1600" kern="1200">
          <a:solidFill>
            <a:schemeClr val="tx1"/>
          </a:solidFill>
          <a:latin typeface="+mn-lt"/>
          <a:ea typeface="+mn-ea"/>
          <a:cs typeface="+mn-cs"/>
        </a:defRPr>
      </a:lvl4pPr>
      <a:lvl5pPr marL="1077913" indent="-185738" algn="l" defTabSz="914400" rtl="0" eaLnBrk="1" latinLnBrk="0" hangingPunct="1">
        <a:lnSpc>
          <a:spcPct val="100000"/>
        </a:lnSpc>
        <a:spcBef>
          <a:spcPct val="20000"/>
        </a:spcBef>
        <a:spcAft>
          <a:spcPts val="0"/>
        </a:spcAft>
        <a:buClrTx/>
        <a:buFont typeface="Arial" panose="020B0604020202020204" pitchFamily="34" charset="0"/>
        <a:buChar char="»"/>
        <a:defRPr lang="sv-SE"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5428">
          <p15:clr>
            <a:srgbClr val="F26B43"/>
          </p15:clr>
        </p15:guide>
        <p15:guide id="3" pos="5518">
          <p15:clr>
            <a:srgbClr val="F26B43"/>
          </p15:clr>
        </p15:guide>
        <p15:guide id="4" orient="horz" pos="38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Ord på Kronofogden</a:t>
            </a:r>
          </a:p>
        </p:txBody>
      </p:sp>
      <p:sp>
        <p:nvSpPr>
          <p:cNvPr id="5" name="Underrubrik 4"/>
          <p:cNvSpPr>
            <a:spLocks noGrp="1"/>
          </p:cNvSpPr>
          <p:nvPr>
            <p:ph type="subTitle" idx="1"/>
          </p:nvPr>
        </p:nvSpPr>
        <p:spPr/>
        <p:txBody>
          <a:bodyPr/>
          <a:lstStyle/>
          <a:p>
            <a:r>
              <a:rPr lang="sv-SE" dirty="0"/>
              <a:t>Emma Görl och Anne Isberg</a:t>
            </a:r>
          </a:p>
          <a:p>
            <a:endParaRPr lang="sv-SE" dirty="0"/>
          </a:p>
          <a:p>
            <a:r>
              <a:rPr lang="sv-SE" dirty="0"/>
              <a:t>30 maj 2023</a:t>
            </a:r>
          </a:p>
        </p:txBody>
      </p:sp>
    </p:spTree>
    <p:extLst>
      <p:ext uri="{BB962C8B-B14F-4D97-AF65-F5344CB8AC3E}">
        <p14:creationId xmlns:p14="http://schemas.microsoft.com/office/powerpoint/2010/main" val="31149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Utmaningar</a:t>
            </a:r>
          </a:p>
        </p:txBody>
      </p:sp>
      <p:sp>
        <p:nvSpPr>
          <p:cNvPr id="3" name="Platshållare för innehåll 2"/>
          <p:cNvSpPr>
            <a:spLocks noGrp="1"/>
          </p:cNvSpPr>
          <p:nvPr>
            <p:ph idx="1"/>
          </p:nvPr>
        </p:nvSpPr>
        <p:spPr>
          <a:xfrm>
            <a:off x="616239" y="1556792"/>
            <a:ext cx="5220000" cy="4494800"/>
          </a:xfrm>
        </p:spPr>
        <p:txBody>
          <a:bodyPr/>
          <a:lstStyle/>
          <a:p>
            <a:pPr marL="0" indent="0">
              <a:buNone/>
            </a:pPr>
            <a:r>
              <a:rPr lang="sv-SE" dirty="0"/>
              <a:t>Översätta </a:t>
            </a:r>
            <a:r>
              <a:rPr lang="tig-Ethi-ER" dirty="0"/>
              <a:t>–</a:t>
            </a:r>
            <a:r>
              <a:rPr lang="sv-SE" dirty="0"/>
              <a:t> korrekt, begripligt </a:t>
            </a:r>
            <a:br>
              <a:rPr lang="sv-SE" dirty="0"/>
            </a:br>
            <a:r>
              <a:rPr lang="sv-SE" dirty="0"/>
              <a:t>och enhetligt</a:t>
            </a:r>
          </a:p>
          <a:p>
            <a:pPr marL="0" indent="0">
              <a:buNone/>
            </a:pPr>
            <a:endParaRPr lang="sv-SE" dirty="0"/>
          </a:p>
        </p:txBody>
      </p:sp>
      <p:pic>
        <p:nvPicPr>
          <p:cNvPr id="7" name="Platshållare för innehåll 6"/>
          <p:cNvPicPr>
            <a:picLocks noGrp="1" noChangeAspect="1"/>
          </p:cNvPicPr>
          <p:nvPr>
            <p:ph idx="13"/>
          </p:nvPr>
        </p:nvPicPr>
        <p:blipFill>
          <a:blip r:embed="rId3"/>
          <a:stretch>
            <a:fillRect/>
          </a:stretch>
        </p:blipFill>
        <p:spPr>
          <a:xfrm>
            <a:off x="6968820" y="2711922"/>
            <a:ext cx="3890070" cy="1064914"/>
          </a:xfrm>
          <a:prstGeom prst="rect">
            <a:avLst/>
          </a:prstGeom>
        </p:spPr>
      </p:pic>
      <p:pic>
        <p:nvPicPr>
          <p:cNvPr id="5" name="Bildobjekt 4"/>
          <p:cNvPicPr>
            <a:picLocks noChangeAspect="1"/>
          </p:cNvPicPr>
          <p:nvPr/>
        </p:nvPicPr>
        <p:blipFill>
          <a:blip r:embed="rId4"/>
          <a:stretch>
            <a:fillRect/>
          </a:stretch>
        </p:blipFill>
        <p:spPr>
          <a:xfrm>
            <a:off x="627833" y="2599813"/>
            <a:ext cx="5656882" cy="1289133"/>
          </a:xfrm>
          <a:prstGeom prst="rect">
            <a:avLst/>
          </a:prstGeom>
        </p:spPr>
      </p:pic>
      <p:pic>
        <p:nvPicPr>
          <p:cNvPr id="6" name="Bildobjekt 5"/>
          <p:cNvPicPr>
            <a:picLocks noChangeAspect="1"/>
          </p:cNvPicPr>
          <p:nvPr/>
        </p:nvPicPr>
        <p:blipFill>
          <a:blip r:embed="rId5"/>
          <a:stretch>
            <a:fillRect/>
          </a:stretch>
        </p:blipFill>
        <p:spPr>
          <a:xfrm>
            <a:off x="609600" y="4149080"/>
            <a:ext cx="5663047" cy="1195924"/>
          </a:xfrm>
          <a:prstGeom prst="rect">
            <a:avLst/>
          </a:prstGeom>
        </p:spPr>
      </p:pic>
      <p:pic>
        <p:nvPicPr>
          <p:cNvPr id="8" name="Bildobjekt 7"/>
          <p:cNvPicPr>
            <a:picLocks noChangeAspect="1"/>
          </p:cNvPicPr>
          <p:nvPr/>
        </p:nvPicPr>
        <p:blipFill>
          <a:blip r:embed="rId6"/>
          <a:stretch>
            <a:fillRect/>
          </a:stretch>
        </p:blipFill>
        <p:spPr>
          <a:xfrm>
            <a:off x="6962965" y="4077072"/>
            <a:ext cx="4136504" cy="1126459"/>
          </a:xfrm>
          <a:prstGeom prst="rect">
            <a:avLst/>
          </a:prstGeom>
        </p:spPr>
      </p:pic>
      <p:sp>
        <p:nvSpPr>
          <p:cNvPr id="9" name="textruta 8"/>
          <p:cNvSpPr txBox="1"/>
          <p:nvPr/>
        </p:nvSpPr>
        <p:spPr>
          <a:xfrm>
            <a:off x="6968820" y="1556792"/>
            <a:ext cx="4455771" cy="1107996"/>
          </a:xfrm>
          <a:prstGeom prst="rect">
            <a:avLst/>
          </a:prstGeom>
          <a:noFill/>
        </p:spPr>
        <p:txBody>
          <a:bodyPr wrap="square" rtlCol="0">
            <a:spAutoFit/>
          </a:bodyPr>
          <a:lstStyle/>
          <a:p>
            <a:r>
              <a:rPr lang="sv-SE" sz="2400" dirty="0"/>
              <a:t>Översätta </a:t>
            </a:r>
            <a:r>
              <a:rPr lang="tig-Ethi-ER" sz="2400" dirty="0"/>
              <a:t>–</a:t>
            </a:r>
            <a:r>
              <a:rPr lang="sv-SE" sz="2400" dirty="0"/>
              <a:t> när innebörden inte är densamma på engelska</a:t>
            </a:r>
          </a:p>
          <a:p>
            <a:endParaRPr lang="sv-SE" dirty="0"/>
          </a:p>
        </p:txBody>
      </p:sp>
    </p:spTree>
    <p:extLst>
      <p:ext uri="{BB962C8B-B14F-4D97-AF65-F5344CB8AC3E}">
        <p14:creationId xmlns:p14="http://schemas.microsoft.com/office/powerpoint/2010/main" val="381986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Nytta i dag och exempel</a:t>
            </a:r>
          </a:p>
        </p:txBody>
      </p:sp>
      <p:sp>
        <p:nvSpPr>
          <p:cNvPr id="5" name="Platshållare för innehåll 4"/>
          <p:cNvSpPr>
            <a:spLocks noGrp="1"/>
          </p:cNvSpPr>
          <p:nvPr>
            <p:ph idx="1"/>
          </p:nvPr>
        </p:nvSpPr>
        <p:spPr/>
        <p:txBody>
          <a:bodyPr/>
          <a:lstStyle/>
          <a:p>
            <a:r>
              <a:rPr lang="sv-SE" dirty="0"/>
              <a:t>Översättningar</a:t>
            </a:r>
          </a:p>
          <a:p>
            <a:r>
              <a:rPr lang="sv-SE" dirty="0"/>
              <a:t>Stöd i kommunikation</a:t>
            </a:r>
          </a:p>
          <a:p>
            <a:r>
              <a:rPr lang="sv-SE" dirty="0"/>
              <a:t>Hitta en förklaring </a:t>
            </a:r>
          </a:p>
          <a:p>
            <a:r>
              <a:rPr lang="sv-SE" dirty="0"/>
              <a:t>Arbetet blir effektivare </a:t>
            </a:r>
          </a:p>
          <a:p>
            <a:r>
              <a:rPr lang="sv-SE" dirty="0"/>
              <a:t>Mer enhetligt och tydligt</a:t>
            </a:r>
          </a:p>
          <a:p>
            <a:endParaRPr lang="sv-SE" dirty="0"/>
          </a:p>
        </p:txBody>
      </p:sp>
      <p:sp>
        <p:nvSpPr>
          <p:cNvPr id="7" name="Kommentar i oval 6"/>
          <p:cNvSpPr/>
          <p:nvPr/>
        </p:nvSpPr>
        <p:spPr>
          <a:xfrm>
            <a:off x="8811614" y="248921"/>
            <a:ext cx="1584176" cy="927318"/>
          </a:xfrm>
          <a:prstGeom prst="wedgeEllipseCallout">
            <a:avLst>
              <a:gd name="adj1" fmla="val 25264"/>
              <a:gd name="adj2" fmla="val 8465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a:t>avhysning</a:t>
            </a:r>
          </a:p>
        </p:txBody>
      </p:sp>
      <p:sp>
        <p:nvSpPr>
          <p:cNvPr id="8" name="Kommentar i oval 7"/>
          <p:cNvSpPr/>
          <p:nvPr/>
        </p:nvSpPr>
        <p:spPr>
          <a:xfrm>
            <a:off x="10181535" y="537877"/>
            <a:ext cx="1440160" cy="927318"/>
          </a:xfrm>
          <a:prstGeom prst="wedgeEllipseCallout">
            <a:avLst>
              <a:gd name="adj1" fmla="val -47713"/>
              <a:gd name="adj2" fmla="val 77487"/>
            </a:avLst>
          </a:prstGeom>
          <a:solidFill>
            <a:schemeClr val="accent5">
              <a:alpha val="7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a:t>vräkning</a:t>
            </a:r>
            <a:endParaRPr lang="sv-SE" sz="1600" dirty="0"/>
          </a:p>
        </p:txBody>
      </p:sp>
      <p:sp>
        <p:nvSpPr>
          <p:cNvPr id="9" name="Kommentar i oval 8"/>
          <p:cNvSpPr/>
          <p:nvPr/>
        </p:nvSpPr>
        <p:spPr>
          <a:xfrm>
            <a:off x="10109527" y="3876200"/>
            <a:ext cx="1584176" cy="936104"/>
          </a:xfrm>
          <a:prstGeom prst="wedgeEllipseCallout">
            <a:avLst>
              <a:gd name="adj1" fmla="val 32015"/>
              <a:gd name="adj2" fmla="val 8232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a:t>förbehålls-belopp</a:t>
            </a:r>
          </a:p>
        </p:txBody>
      </p:sp>
      <p:sp>
        <p:nvSpPr>
          <p:cNvPr id="10" name="Kommentar i oval 9"/>
          <p:cNvSpPr/>
          <p:nvPr/>
        </p:nvSpPr>
        <p:spPr>
          <a:xfrm>
            <a:off x="8112224" y="2204864"/>
            <a:ext cx="1728192" cy="1115659"/>
          </a:xfrm>
          <a:prstGeom prst="wedgeEllipseCallout">
            <a:avLst>
              <a:gd name="adj1" fmla="val 8419"/>
              <a:gd name="adj2" fmla="val 78199"/>
            </a:avLst>
          </a:prstGeom>
          <a:solidFill>
            <a:schemeClr val="accent5">
              <a:alpha val="7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a:t>betalnings-föreläggande</a:t>
            </a:r>
          </a:p>
        </p:txBody>
      </p:sp>
      <p:sp>
        <p:nvSpPr>
          <p:cNvPr id="16" name="Kommentar i oval 15"/>
          <p:cNvSpPr/>
          <p:nvPr/>
        </p:nvSpPr>
        <p:spPr>
          <a:xfrm>
            <a:off x="6672064" y="2651056"/>
            <a:ext cx="1728192" cy="1115659"/>
          </a:xfrm>
          <a:prstGeom prst="wedgeEllipseCallout">
            <a:avLst>
              <a:gd name="adj1" fmla="val 8419"/>
              <a:gd name="adj2" fmla="val 7819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a:t>order to </a:t>
            </a:r>
            <a:r>
              <a:rPr lang="sv-SE" sz="1400" dirty="0" err="1"/>
              <a:t>pay</a:t>
            </a:r>
            <a:endParaRPr lang="sv-SE" sz="1400" dirty="0"/>
          </a:p>
        </p:txBody>
      </p:sp>
      <p:sp>
        <p:nvSpPr>
          <p:cNvPr id="17" name="Kommentar i oval 16"/>
          <p:cNvSpPr/>
          <p:nvPr/>
        </p:nvSpPr>
        <p:spPr>
          <a:xfrm>
            <a:off x="8328247" y="4796766"/>
            <a:ext cx="1781279" cy="1008498"/>
          </a:xfrm>
          <a:prstGeom prst="wedgeEllipseCallout">
            <a:avLst>
              <a:gd name="adj1" fmla="val -40060"/>
              <a:gd name="adj2" fmla="val 109799"/>
            </a:avLst>
          </a:prstGeom>
          <a:solidFill>
            <a:schemeClr val="accent5">
              <a:alpha val="7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a:t>verkställighet</a:t>
            </a:r>
            <a:endParaRPr lang="sv-SE" sz="1400" dirty="0"/>
          </a:p>
        </p:txBody>
      </p:sp>
    </p:spTree>
    <p:extLst>
      <p:ext uri="{BB962C8B-B14F-4D97-AF65-F5344CB8AC3E}">
        <p14:creationId xmlns:p14="http://schemas.microsoft.com/office/powerpoint/2010/main" val="13404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Nästa steg</a:t>
            </a:r>
          </a:p>
        </p:txBody>
      </p:sp>
      <p:pic>
        <p:nvPicPr>
          <p:cNvPr id="5" name="Platshållare för bild 4"/>
          <p:cNvPicPr>
            <a:picLocks noGrp="1" noChangeAspect="1"/>
          </p:cNvPicPr>
          <p:nvPr>
            <p:ph type="pic" sz="quarter" idx="10"/>
          </p:nvPr>
        </p:nvPicPr>
        <p:blipFill>
          <a:blip r:embed="rId3"/>
          <a:srcRect l="10868" r="10868"/>
          <a:stretch>
            <a:fillRect/>
          </a:stretch>
        </p:blipFill>
        <p:spPr>
          <a:xfrm>
            <a:off x="407368" y="274742"/>
            <a:ext cx="5616624" cy="6318175"/>
          </a:xfrm>
          <a:prstGeom prst="rect">
            <a:avLst/>
          </a:prstGeom>
        </p:spPr>
      </p:pic>
      <p:sp>
        <p:nvSpPr>
          <p:cNvPr id="8" name="Platshållare för innehåll 7"/>
          <p:cNvSpPr>
            <a:spLocks noGrp="1"/>
          </p:cNvSpPr>
          <p:nvPr>
            <p:ph idx="1"/>
          </p:nvPr>
        </p:nvSpPr>
        <p:spPr/>
        <p:txBody>
          <a:bodyPr/>
          <a:lstStyle/>
          <a:p>
            <a:r>
              <a:rPr lang="sv-SE" dirty="0"/>
              <a:t>Identifiera och definiera ord, till exempel </a:t>
            </a:r>
            <a:r>
              <a:rPr lang="sv-SE" i="1" dirty="0"/>
              <a:t>ingivare</a:t>
            </a:r>
            <a:r>
              <a:rPr lang="sv-SE" dirty="0"/>
              <a:t> </a:t>
            </a:r>
          </a:p>
          <a:p>
            <a:r>
              <a:rPr lang="sv-SE" dirty="0"/>
              <a:t>Rekommendera och avråda, till exempel vräkning </a:t>
            </a:r>
            <a:r>
              <a:rPr lang="tig-Ethi-ER" dirty="0"/>
              <a:t>–</a:t>
            </a:r>
            <a:r>
              <a:rPr lang="sv-SE" dirty="0"/>
              <a:t> avhysning  </a:t>
            </a:r>
          </a:p>
          <a:p>
            <a:r>
              <a:rPr lang="sv-SE" dirty="0"/>
              <a:t>Klarspråkskommentarer i Rikstermbanken</a:t>
            </a:r>
          </a:p>
          <a:p>
            <a:r>
              <a:rPr lang="sv-SE" dirty="0"/>
              <a:t>Få flera att känna till och använda ordlistan </a:t>
            </a:r>
            <a:r>
              <a:rPr lang="tig-Ethi-ER" dirty="0"/>
              <a:t>–</a:t>
            </a:r>
            <a:r>
              <a:rPr lang="sv-SE" dirty="0"/>
              <a:t> internt och externt</a:t>
            </a:r>
          </a:p>
          <a:p>
            <a:r>
              <a:rPr lang="sv-SE" dirty="0"/>
              <a:t>Ta fram en intern ordlistan</a:t>
            </a:r>
          </a:p>
          <a:p>
            <a:pPr marL="0" indent="0">
              <a:buNone/>
            </a:pPr>
            <a:endParaRPr lang="sv-SE" dirty="0"/>
          </a:p>
        </p:txBody>
      </p:sp>
    </p:spTree>
    <p:extLst>
      <p:ext uri="{BB962C8B-B14F-4D97-AF65-F5344CB8AC3E}">
        <p14:creationId xmlns:p14="http://schemas.microsoft.com/office/powerpoint/2010/main" val="56585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Reflektioner</a:t>
            </a:r>
          </a:p>
        </p:txBody>
      </p:sp>
      <p:sp>
        <p:nvSpPr>
          <p:cNvPr id="4" name="Platshållare för innehåll 3"/>
          <p:cNvSpPr>
            <a:spLocks noGrp="1"/>
          </p:cNvSpPr>
          <p:nvPr>
            <p:ph idx="1"/>
          </p:nvPr>
        </p:nvSpPr>
        <p:spPr/>
        <p:txBody>
          <a:bodyPr/>
          <a:lstStyle/>
          <a:p>
            <a:pPr marL="0" indent="0">
              <a:buNone/>
            </a:pPr>
            <a:r>
              <a:rPr lang="sv-SE" dirty="0"/>
              <a:t>Terminologiarbetet </a:t>
            </a:r>
          </a:p>
          <a:p>
            <a:r>
              <a:rPr lang="sv-SE" dirty="0"/>
              <a:t>tar tid</a:t>
            </a:r>
          </a:p>
          <a:p>
            <a:r>
              <a:rPr lang="sv-SE" dirty="0"/>
              <a:t>kräver kunskap</a:t>
            </a:r>
          </a:p>
          <a:p>
            <a:r>
              <a:rPr lang="sv-SE" dirty="0"/>
              <a:t>väcker engagemang</a:t>
            </a:r>
          </a:p>
          <a:p>
            <a:r>
              <a:rPr lang="sv-SE" dirty="0"/>
              <a:t>känslor</a:t>
            </a:r>
          </a:p>
          <a:p>
            <a:r>
              <a:rPr lang="sv-SE"/>
              <a:t>är kul och viktigt</a:t>
            </a:r>
            <a:endParaRPr lang="sv-SE" dirty="0"/>
          </a:p>
          <a:p>
            <a:endParaRPr lang="sv-SE" dirty="0"/>
          </a:p>
        </p:txBody>
      </p:sp>
      <p:pic>
        <p:nvPicPr>
          <p:cNvPr id="6" name="Platshållare för innehåll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889" r="18889"/>
          <a:stretch>
            <a:fillRect/>
          </a:stretch>
        </p:blipFill>
        <p:spPr>
          <a:prstGeom prst="rect">
            <a:avLst/>
          </a:prstGeom>
        </p:spPr>
      </p:pic>
    </p:spTree>
    <p:extLst>
      <p:ext uri="{BB962C8B-B14F-4D97-AF65-F5344CB8AC3E}">
        <p14:creationId xmlns:p14="http://schemas.microsoft.com/office/powerpoint/2010/main" val="418483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Avslutning</a:t>
            </a:r>
          </a:p>
        </p:txBody>
      </p:sp>
      <p:pic>
        <p:nvPicPr>
          <p:cNvPr id="11" name="Platshållare för bild 1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111" r="21111"/>
          <a:stretch>
            <a:fillRect/>
          </a:stretch>
        </p:blipFill>
        <p:spPr/>
      </p:pic>
      <p:sp>
        <p:nvSpPr>
          <p:cNvPr id="10" name="Platshållare för innehåll 9"/>
          <p:cNvSpPr>
            <a:spLocks noGrp="1"/>
          </p:cNvSpPr>
          <p:nvPr>
            <p:ph idx="1"/>
          </p:nvPr>
        </p:nvSpPr>
        <p:spPr/>
        <p:txBody>
          <a:bodyPr/>
          <a:lstStyle/>
          <a:p>
            <a:r>
              <a:rPr lang="sv-SE" dirty="0"/>
              <a:t>Arbetet med att förvalta och utveckla ordlistan fortsätter </a:t>
            </a:r>
          </a:p>
          <a:p>
            <a:r>
              <a:rPr lang="sv-SE" dirty="0"/>
              <a:t>Kronofogdens ordlista ska vara aktuell och angelägen</a:t>
            </a:r>
          </a:p>
          <a:p>
            <a:endParaRPr lang="sv-SE" dirty="0"/>
          </a:p>
        </p:txBody>
      </p:sp>
    </p:spTree>
    <p:extLst>
      <p:ext uri="{BB962C8B-B14F-4D97-AF65-F5344CB8AC3E}">
        <p14:creationId xmlns:p14="http://schemas.microsoft.com/office/powerpoint/2010/main" val="156459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br>
              <a:rPr lang="sv-SE"/>
            </a:br>
            <a:r>
              <a:rPr lang="sv-SE"/>
              <a:t>Quiz </a:t>
            </a:r>
            <a:r>
              <a:rPr lang="sv-SE" dirty="0"/>
              <a:t>med Kronofogdens termer</a:t>
            </a:r>
            <a:br>
              <a:rPr lang="sv-SE" dirty="0"/>
            </a:br>
            <a:endParaRPr lang="sv-SE" dirty="0"/>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104732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Quiz</a:t>
            </a:r>
          </a:p>
        </p:txBody>
      </p:sp>
      <p:sp>
        <p:nvSpPr>
          <p:cNvPr id="4" name="Platshållare för innehåll 3"/>
          <p:cNvSpPr>
            <a:spLocks noGrp="1"/>
          </p:cNvSpPr>
          <p:nvPr>
            <p:ph idx="1"/>
          </p:nvPr>
        </p:nvSpPr>
        <p:spPr/>
        <p:txBody>
          <a:bodyPr/>
          <a:lstStyle/>
          <a:p>
            <a:pPr marL="0" indent="0">
              <a:buNone/>
            </a:pPr>
            <a:r>
              <a:rPr lang="sv-SE" dirty="0"/>
              <a:t>Fråga 1: återvinning</a:t>
            </a:r>
          </a:p>
          <a:p>
            <a:r>
              <a:rPr lang="sv-SE" sz="2000" dirty="0"/>
              <a:t>1. meddelande om att ta tillbaka sin ansökan hos Kronofogden</a:t>
            </a:r>
          </a:p>
          <a:p>
            <a:r>
              <a:rPr lang="sv-SE" sz="2000" dirty="0"/>
              <a:t>X. begäran om att tingsrätten ska ändra Kronofogdens beslut om att fastställa ett krav</a:t>
            </a:r>
          </a:p>
          <a:p>
            <a:r>
              <a:rPr lang="sv-SE" sz="2000" dirty="0"/>
              <a:t>2. när en säljare får tillbaka en vara med hjälp av Kronofogden, till exempel för att köparen inte skött betalningen</a:t>
            </a:r>
          </a:p>
        </p:txBody>
      </p:sp>
      <p:sp>
        <p:nvSpPr>
          <p:cNvPr id="5" name="Platshållare för innehåll 4"/>
          <p:cNvSpPr>
            <a:spLocks noGrp="1"/>
          </p:cNvSpPr>
          <p:nvPr>
            <p:ph idx="13"/>
          </p:nvPr>
        </p:nvSpPr>
        <p:spPr/>
        <p:txBody>
          <a:bodyPr/>
          <a:lstStyle/>
          <a:p>
            <a:pPr marL="0" indent="0">
              <a:buNone/>
            </a:pPr>
            <a:r>
              <a:rPr lang="sv-SE" dirty="0"/>
              <a:t>Fråga 2: förbehållsbelopp</a:t>
            </a:r>
          </a:p>
          <a:p>
            <a:r>
              <a:rPr lang="sv-SE" sz="2000" dirty="0"/>
              <a:t>1. belopp som en person får behålla vid löneutmätning eller skuldsanering och som ska täcka kostnader för boende och andra levnadskostnader</a:t>
            </a:r>
          </a:p>
          <a:p>
            <a:r>
              <a:rPr lang="sv-SE" sz="2000" dirty="0"/>
              <a:t>X. tillgångar som en person vid utmätning får behålla för sin egen och sin familjs försörjning</a:t>
            </a:r>
          </a:p>
          <a:p>
            <a:r>
              <a:rPr lang="sv-SE" sz="2000" dirty="0"/>
              <a:t>2. beslut att utmäta ett lägre belopp än vad som tidigare beslutats och sedan avsluta löneutmätningen</a:t>
            </a:r>
          </a:p>
        </p:txBody>
      </p:sp>
    </p:spTree>
    <p:extLst>
      <p:ext uri="{BB962C8B-B14F-4D97-AF65-F5344CB8AC3E}">
        <p14:creationId xmlns:p14="http://schemas.microsoft.com/office/powerpoint/2010/main" val="199673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Quiz</a:t>
            </a:r>
          </a:p>
        </p:txBody>
      </p:sp>
      <p:sp>
        <p:nvSpPr>
          <p:cNvPr id="3" name="Platshållare för innehåll 2"/>
          <p:cNvSpPr>
            <a:spLocks noGrp="1"/>
          </p:cNvSpPr>
          <p:nvPr>
            <p:ph idx="1"/>
          </p:nvPr>
        </p:nvSpPr>
        <p:spPr/>
        <p:txBody>
          <a:bodyPr/>
          <a:lstStyle/>
          <a:p>
            <a:r>
              <a:rPr lang="sv-SE" dirty="0"/>
              <a:t>Fråga 3: dömd i mät</a:t>
            </a:r>
          </a:p>
          <a:p>
            <a:r>
              <a:rPr lang="sv-SE" sz="2000" dirty="0"/>
              <a:t>1. avser egendom som anses vara utmätt och kan säljas, efter att Kronofogden eller en domstol har fastställt ett krav som har särskild förmånsrätt i egendomen  </a:t>
            </a:r>
          </a:p>
          <a:p>
            <a:r>
              <a:rPr lang="sv-SE" sz="2000" dirty="0"/>
              <a:t>X. företag ställer sin egendom som säkerhet när företaget tar ett lån</a:t>
            </a:r>
          </a:p>
          <a:p>
            <a:r>
              <a:rPr lang="sv-SE" sz="2000" dirty="0"/>
              <a:t>2. process som innebär att ett företag får möjlighet att lösa sina ekonomiska problem</a:t>
            </a:r>
            <a:endParaRPr lang="sv-SE" dirty="0"/>
          </a:p>
        </p:txBody>
      </p:sp>
      <p:sp>
        <p:nvSpPr>
          <p:cNvPr id="4" name="Platshållare för innehåll 3"/>
          <p:cNvSpPr>
            <a:spLocks noGrp="1"/>
          </p:cNvSpPr>
          <p:nvPr>
            <p:ph idx="13"/>
          </p:nvPr>
        </p:nvSpPr>
        <p:spPr>
          <a:xfrm>
            <a:off x="6312024" y="1647950"/>
            <a:ext cx="5220000" cy="4494800"/>
          </a:xfrm>
        </p:spPr>
        <p:txBody>
          <a:bodyPr/>
          <a:lstStyle/>
          <a:p>
            <a:r>
              <a:rPr lang="sv-SE" dirty="0"/>
              <a:t>Fråga 4: regresskrav</a:t>
            </a:r>
          </a:p>
          <a:p>
            <a:r>
              <a:rPr lang="sv-SE" sz="2000" dirty="0"/>
              <a:t>1. protestera mot ett krav att betala eller göra något</a:t>
            </a:r>
          </a:p>
          <a:p>
            <a:r>
              <a:rPr lang="sv-SE" sz="2000" dirty="0"/>
              <a:t>X. krav från en person eller ett företag som betalat någon annans skuld</a:t>
            </a:r>
          </a:p>
          <a:p>
            <a:r>
              <a:rPr lang="sv-SE" sz="2000" dirty="0"/>
              <a:t>2. ärende som rör krav på att någon ska betala eller göra något</a:t>
            </a:r>
          </a:p>
        </p:txBody>
      </p:sp>
    </p:spTree>
    <p:extLst>
      <p:ext uri="{BB962C8B-B14F-4D97-AF65-F5344CB8AC3E}">
        <p14:creationId xmlns:p14="http://schemas.microsoft.com/office/powerpoint/2010/main" val="330985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Quiz</a:t>
            </a:r>
          </a:p>
        </p:txBody>
      </p:sp>
      <p:sp>
        <p:nvSpPr>
          <p:cNvPr id="3" name="Platshållare för innehåll 2"/>
          <p:cNvSpPr>
            <a:spLocks noGrp="1"/>
          </p:cNvSpPr>
          <p:nvPr>
            <p:ph idx="1"/>
          </p:nvPr>
        </p:nvSpPr>
        <p:spPr/>
        <p:txBody>
          <a:bodyPr/>
          <a:lstStyle/>
          <a:p>
            <a:r>
              <a:rPr lang="sv-SE" dirty="0"/>
              <a:t>Fråga 5: kvalificerad insolvens</a:t>
            </a:r>
          </a:p>
          <a:p>
            <a:r>
              <a:rPr lang="sv-SE" sz="2000" dirty="0"/>
              <a:t>1. rätt för en borgenär att hålla kvar egendom som säkerhet för en obetald fordran</a:t>
            </a:r>
          </a:p>
          <a:p>
            <a:r>
              <a:rPr lang="sv-SE" sz="2000" dirty="0"/>
              <a:t>X. rätt att få betalt före andra om en person har en fordran med säkerhet i egendom</a:t>
            </a:r>
          </a:p>
          <a:p>
            <a:r>
              <a:rPr lang="sv-SE" sz="2000" dirty="0"/>
              <a:t>2. inte kunna betala sina skulder under en längre tid</a:t>
            </a:r>
          </a:p>
        </p:txBody>
      </p:sp>
      <p:sp>
        <p:nvSpPr>
          <p:cNvPr id="4" name="Platshållare för innehåll 3"/>
          <p:cNvSpPr>
            <a:spLocks noGrp="1"/>
          </p:cNvSpPr>
          <p:nvPr>
            <p:ph idx="13"/>
          </p:nvPr>
        </p:nvSpPr>
        <p:spPr/>
        <p:txBody>
          <a:bodyPr/>
          <a:lstStyle/>
          <a:p>
            <a:r>
              <a:rPr lang="sv-SE" dirty="0"/>
              <a:t>Fråga 6: inhibition</a:t>
            </a:r>
          </a:p>
          <a:p>
            <a:r>
              <a:rPr lang="sv-SE" sz="2000" dirty="0"/>
              <a:t>1. ställa egendom som säkerhet för lån</a:t>
            </a:r>
          </a:p>
          <a:p>
            <a:r>
              <a:rPr lang="sv-SE" sz="2000" dirty="0"/>
              <a:t>X. när en säljare får tillbaka en vara med hjälp av Kronofogden, till exempel för att köparen inte skött betalningen</a:t>
            </a:r>
          </a:p>
          <a:p>
            <a:r>
              <a:rPr lang="sv-SE" sz="2000" dirty="0"/>
              <a:t>2. beslut i domstol att Kronofogden tills vidare inte får gå vidare med åtgärder i ett ärende</a:t>
            </a:r>
          </a:p>
        </p:txBody>
      </p:sp>
    </p:spTree>
    <p:extLst>
      <p:ext uri="{BB962C8B-B14F-4D97-AF65-F5344CB8AC3E}">
        <p14:creationId xmlns:p14="http://schemas.microsoft.com/office/powerpoint/2010/main" val="34374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Facit</a:t>
            </a:r>
          </a:p>
        </p:txBody>
      </p:sp>
      <p:sp>
        <p:nvSpPr>
          <p:cNvPr id="3" name="Platshållare för innehåll 2"/>
          <p:cNvSpPr>
            <a:spLocks noGrp="1"/>
          </p:cNvSpPr>
          <p:nvPr>
            <p:ph idx="1"/>
          </p:nvPr>
        </p:nvSpPr>
        <p:spPr>
          <a:xfrm>
            <a:off x="609600" y="1628800"/>
            <a:ext cx="11175032" cy="4494800"/>
          </a:xfrm>
        </p:spPr>
        <p:txBody>
          <a:bodyPr/>
          <a:lstStyle/>
          <a:p>
            <a:r>
              <a:rPr lang="sv-SE" sz="1600" dirty="0"/>
              <a:t>Fråga 1. </a:t>
            </a:r>
            <a:r>
              <a:rPr lang="sv-SE" sz="1600" b="1" dirty="0"/>
              <a:t>återvinning</a:t>
            </a:r>
            <a:r>
              <a:rPr lang="sv-SE" sz="1600" dirty="0"/>
              <a:t> X begäran om att tingsrätten ska ändra Kronofogdens beslut om att fastställa ett krav</a:t>
            </a:r>
          </a:p>
          <a:p>
            <a:r>
              <a:rPr lang="sv-SE" sz="1600" dirty="0"/>
              <a:t>Fråga 2. </a:t>
            </a:r>
            <a:r>
              <a:rPr lang="sv-SE" sz="1600" b="1" dirty="0"/>
              <a:t>förbehållsbelopp</a:t>
            </a:r>
            <a:r>
              <a:rPr lang="sv-SE" sz="1600" dirty="0"/>
              <a:t> 1. belopp som en person får behålla vid löneutmätning eller skuldsanering och som ska täcka kostnader för boende och andra levnadskostnader</a:t>
            </a:r>
          </a:p>
          <a:p>
            <a:r>
              <a:rPr lang="sv-SE" sz="1600" dirty="0"/>
              <a:t>Fråga 3: </a:t>
            </a:r>
            <a:r>
              <a:rPr lang="sv-SE" sz="1600" b="1" dirty="0"/>
              <a:t>dömd i mät </a:t>
            </a:r>
            <a:r>
              <a:rPr lang="sv-SE" sz="1600" dirty="0"/>
              <a:t>1. egendom anses vara utmätt och kan säljas direkt efter att Kronofogden eller en domstol har fastställt ett krav som har särskild förmånsrätt i egendomen</a:t>
            </a:r>
          </a:p>
          <a:p>
            <a:r>
              <a:rPr lang="sv-SE" sz="1600" dirty="0"/>
              <a:t>Fråga 4:</a:t>
            </a:r>
            <a:r>
              <a:rPr lang="sv-SE" sz="1600" b="1" dirty="0"/>
              <a:t> regresskrav </a:t>
            </a:r>
            <a:r>
              <a:rPr lang="sv-SE" sz="1600" dirty="0"/>
              <a:t>X. krav från en person eller ett företag som betalat någon annans skuld</a:t>
            </a:r>
          </a:p>
          <a:p>
            <a:r>
              <a:rPr lang="sv-SE" sz="1600" dirty="0"/>
              <a:t>Fråga 5: </a:t>
            </a:r>
            <a:r>
              <a:rPr lang="sv-SE" sz="1600" b="1" dirty="0"/>
              <a:t>kvalificerad insolvens </a:t>
            </a:r>
            <a:r>
              <a:rPr lang="sv-SE" sz="1600" dirty="0"/>
              <a:t>2. inte kunna betala sina skulder under en längre tid</a:t>
            </a:r>
          </a:p>
          <a:p>
            <a:r>
              <a:rPr lang="sv-SE" sz="1600" dirty="0"/>
              <a:t>Fråga 6:</a:t>
            </a:r>
            <a:r>
              <a:rPr lang="sv-SE" sz="1600" b="1" dirty="0"/>
              <a:t> inhibition </a:t>
            </a:r>
            <a:r>
              <a:rPr lang="sv-SE" sz="1600" dirty="0"/>
              <a:t>2. beslut i domstol att Kronofogden tills vidare inte får gå vidare med åtgärder i ett ärende</a:t>
            </a:r>
          </a:p>
          <a:p>
            <a:endParaRPr lang="sv-SE" dirty="0"/>
          </a:p>
          <a:p>
            <a:endParaRPr lang="sv-SE" dirty="0"/>
          </a:p>
        </p:txBody>
      </p:sp>
    </p:spTree>
    <p:extLst>
      <p:ext uri="{BB962C8B-B14F-4D97-AF65-F5344CB8AC3E}">
        <p14:creationId xmlns:p14="http://schemas.microsoft.com/office/powerpoint/2010/main" val="181933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lstStyle/>
          <a:p>
            <a:pPr marL="0" indent="0" algn="ctr">
              <a:buNone/>
            </a:pPr>
            <a:endParaRPr lang="sv-SE" dirty="0"/>
          </a:p>
          <a:p>
            <a:pPr marL="0" indent="0" algn="ctr">
              <a:buNone/>
            </a:pPr>
            <a:r>
              <a:rPr lang="sv-SE" sz="3200" dirty="0">
                <a:solidFill>
                  <a:schemeClr val="bg1"/>
                </a:solidFill>
              </a:rPr>
              <a:t>Anders, kronoinspektör </a:t>
            </a:r>
          </a:p>
          <a:p>
            <a:pPr marL="0" indent="0">
              <a:buNone/>
            </a:pPr>
            <a:r>
              <a:rPr lang="sv-SE" dirty="0"/>
              <a:t>  </a:t>
            </a:r>
          </a:p>
        </p:txBody>
      </p:sp>
      <p:sp>
        <p:nvSpPr>
          <p:cNvPr id="6" name="Platshållare för innehåll 5"/>
          <p:cNvSpPr>
            <a:spLocks noGrp="1"/>
          </p:cNvSpPr>
          <p:nvPr>
            <p:ph idx="4294967295"/>
          </p:nvPr>
        </p:nvSpPr>
        <p:spPr>
          <a:xfrm>
            <a:off x="6456040" y="1017005"/>
            <a:ext cx="5219700" cy="4824561"/>
          </a:xfrm>
        </p:spPr>
        <p:txBody>
          <a:bodyPr/>
          <a:lstStyle/>
          <a:p>
            <a:pPr marL="0" indent="0">
              <a:buNone/>
            </a:pPr>
            <a:r>
              <a:rPr lang="sv-SE" dirty="0"/>
              <a:t>”</a:t>
            </a:r>
            <a:r>
              <a:rPr lang="sv-SE" i="1" dirty="0"/>
              <a:t>I det vardagliga arbetet är det mycket muntligt. Det är ett misstag att tro att kunden kan terminologin. Alla förstår inte ’förbehållsbelopp’, ’normalbelopp’ och ’beneficium’. Termerna går inte alltid att byta ut, men vi kan förklara med andra ord. Det tar lite tid, men det är så givande när kunden förstår.</a:t>
            </a:r>
            <a:r>
              <a:rPr lang="sv-SE" dirty="0"/>
              <a:t>” </a:t>
            </a:r>
          </a:p>
          <a:p>
            <a:pPr marL="0" indent="0">
              <a:buNone/>
            </a:pPr>
            <a:endParaRPr lang="sv-SE" dirty="0"/>
          </a:p>
          <a:p>
            <a:pPr marL="0" indent="0">
              <a:buNone/>
            </a:pPr>
            <a:r>
              <a:rPr lang="sv-SE" sz="2000" b="1" dirty="0"/>
              <a:t>Anders, kronoinspektör</a:t>
            </a:r>
          </a:p>
        </p:txBody>
      </p:sp>
      <p:pic>
        <p:nvPicPr>
          <p:cNvPr id="18" name="Platshållare för bild 17"/>
          <p:cNvPicPr>
            <a:picLocks noGrp="1" noChangeAspect="1"/>
          </p:cNvPicPr>
          <p:nvPr>
            <p:ph type="pic" sz="quarter" idx="10"/>
          </p:nvPr>
        </p:nvPicPr>
        <p:blipFill>
          <a:blip r:embed="rId3"/>
          <a:srcRect l="20333" r="20333"/>
          <a:stretch>
            <a:fillRect/>
          </a:stretch>
        </p:blipFill>
        <p:spPr>
          <a:prstGeom prst="rect">
            <a:avLst/>
          </a:prstGeom>
        </p:spPr>
      </p:pic>
    </p:spTree>
    <p:extLst>
      <p:ext uri="{BB962C8B-B14F-4D97-AF65-F5344CB8AC3E}">
        <p14:creationId xmlns:p14="http://schemas.microsoft.com/office/powerpoint/2010/main" val="1429419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Frågor och diskussion</a:t>
            </a:r>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263857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Stort tack för i dag!</a:t>
            </a:r>
          </a:p>
        </p:txBody>
      </p:sp>
      <p:sp>
        <p:nvSpPr>
          <p:cNvPr id="5" name="Underrubrik 4"/>
          <p:cNvSpPr>
            <a:spLocks noGrp="1"/>
          </p:cNvSpPr>
          <p:nvPr>
            <p:ph type="subTitle" idx="1"/>
          </p:nvPr>
        </p:nvSpPr>
        <p:spPr/>
        <p:txBody>
          <a:bodyPr/>
          <a:lstStyle/>
          <a:p>
            <a:r>
              <a:rPr lang="sv-SE" dirty="0"/>
              <a:t>emma.gorl@kronofogden.se </a:t>
            </a:r>
          </a:p>
          <a:p>
            <a:r>
              <a:rPr lang="sv-SE" dirty="0"/>
              <a:t> anne.isberg@kronofogden.se</a:t>
            </a:r>
          </a:p>
        </p:txBody>
      </p:sp>
    </p:spTree>
    <p:extLst>
      <p:ext uri="{BB962C8B-B14F-4D97-AF65-F5344CB8AC3E}">
        <p14:creationId xmlns:p14="http://schemas.microsoft.com/office/powerpoint/2010/main" val="272915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Agenda</a:t>
            </a:r>
          </a:p>
        </p:txBody>
      </p:sp>
      <p:sp>
        <p:nvSpPr>
          <p:cNvPr id="5" name="Platshållare för innehåll 4"/>
          <p:cNvSpPr>
            <a:spLocks noGrp="1"/>
          </p:cNvSpPr>
          <p:nvPr>
            <p:ph idx="1"/>
          </p:nvPr>
        </p:nvSpPr>
        <p:spPr>
          <a:xfrm>
            <a:off x="6456040" y="1484784"/>
            <a:ext cx="5112568" cy="4494800"/>
          </a:xfrm>
        </p:spPr>
        <p:txBody>
          <a:bodyPr/>
          <a:lstStyle/>
          <a:p>
            <a:r>
              <a:rPr lang="sv-SE" sz="2000" dirty="0"/>
              <a:t>Varför?</a:t>
            </a:r>
          </a:p>
          <a:p>
            <a:r>
              <a:rPr lang="sv-SE" sz="2000" dirty="0"/>
              <a:t>Hur?</a:t>
            </a:r>
          </a:p>
          <a:p>
            <a:r>
              <a:rPr lang="sv-SE" sz="2000" dirty="0"/>
              <a:t>Inspiration?</a:t>
            </a:r>
          </a:p>
          <a:p>
            <a:r>
              <a:rPr lang="sv-SE" sz="2000" dirty="0"/>
              <a:t>Olika perspektiv</a:t>
            </a:r>
          </a:p>
          <a:p>
            <a:r>
              <a:rPr lang="sv-SE" sz="2000" dirty="0"/>
              <a:t>Resultat och utmaningar</a:t>
            </a:r>
          </a:p>
          <a:p>
            <a:r>
              <a:rPr lang="sv-SE" sz="2000" dirty="0"/>
              <a:t>Nytta i dag</a:t>
            </a:r>
          </a:p>
          <a:p>
            <a:r>
              <a:rPr lang="sv-SE" sz="2000" dirty="0"/>
              <a:t>Nästa steg</a:t>
            </a:r>
          </a:p>
          <a:p>
            <a:r>
              <a:rPr lang="sv-SE" sz="2000" dirty="0"/>
              <a:t>Quiz</a:t>
            </a:r>
          </a:p>
          <a:p>
            <a:r>
              <a:rPr lang="sv-SE" sz="2000" dirty="0"/>
              <a:t>Frågor och diskussion</a:t>
            </a:r>
          </a:p>
          <a:p>
            <a:pPr marL="0" indent="0">
              <a:buNone/>
            </a:pPr>
            <a:endParaRPr lang="sv-SE" dirty="0"/>
          </a:p>
        </p:txBody>
      </p:sp>
      <p:pic>
        <p:nvPicPr>
          <p:cNvPr id="10" name="Platshållare för bild 9"/>
          <p:cNvPicPr>
            <a:picLocks noGrp="1" noChangeAspect="1"/>
          </p:cNvPicPr>
          <p:nvPr>
            <p:ph type="pic" sz="quarter" idx="10"/>
          </p:nvPr>
        </p:nvPicPr>
        <p:blipFill>
          <a:blip r:embed="rId3"/>
          <a:srcRect l="16399" r="16399"/>
          <a:stretch>
            <a:fillRect/>
          </a:stretch>
        </p:blipFill>
        <p:spPr>
          <a:prstGeom prst="rect">
            <a:avLst/>
          </a:prstGeom>
        </p:spPr>
      </p:pic>
    </p:spTree>
    <p:extLst>
      <p:ext uri="{BB962C8B-B14F-4D97-AF65-F5344CB8AC3E}">
        <p14:creationId xmlns:p14="http://schemas.microsoft.com/office/powerpoint/2010/main" val="303900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br>
              <a:rPr lang="sv-SE" dirty="0"/>
            </a:br>
            <a:br>
              <a:rPr lang="sv-SE" dirty="0"/>
            </a:br>
            <a:br>
              <a:rPr lang="sv-SE" dirty="0"/>
            </a:br>
            <a:br>
              <a:rPr lang="sv-SE" dirty="0"/>
            </a:br>
            <a:br>
              <a:rPr lang="sv-SE" dirty="0"/>
            </a:br>
            <a:r>
              <a:rPr lang="sv-SE" dirty="0"/>
              <a:t>Varför?</a:t>
            </a:r>
            <a:br>
              <a:rPr lang="sv-SE" dirty="0"/>
            </a:br>
            <a:br>
              <a:rPr lang="sv-SE" dirty="0"/>
            </a:br>
            <a:br>
              <a:rPr lang="sv-SE" dirty="0"/>
            </a:br>
            <a:br>
              <a:rPr lang="sv-SE" dirty="0"/>
            </a:br>
            <a:br>
              <a:rPr lang="sv-SE" dirty="0"/>
            </a:br>
            <a:endParaRPr lang="sv-SE" dirty="0"/>
          </a:p>
        </p:txBody>
      </p:sp>
      <p:sp>
        <p:nvSpPr>
          <p:cNvPr id="3" name="Platshållare för innehåll 2"/>
          <p:cNvSpPr>
            <a:spLocks noGrp="1"/>
          </p:cNvSpPr>
          <p:nvPr>
            <p:ph idx="1"/>
          </p:nvPr>
        </p:nvSpPr>
        <p:spPr/>
        <p:txBody>
          <a:bodyPr/>
          <a:lstStyle/>
          <a:p>
            <a:pPr marL="0" indent="0">
              <a:buNone/>
            </a:pPr>
            <a:r>
              <a:rPr lang="sv-SE" dirty="0"/>
              <a:t>Vi arbetar med terminologi för att </a:t>
            </a:r>
          </a:p>
          <a:p>
            <a:r>
              <a:rPr lang="sv-SE" dirty="0"/>
              <a:t>vi har ansvar för att svensk terminologi inom vårt fackområde finns tillgänglig, används och utvecklas (språklagen)</a:t>
            </a:r>
          </a:p>
          <a:p>
            <a:r>
              <a:rPr lang="sv-SE" dirty="0"/>
              <a:t>uttrycka oss på ett vårdat, enkelt och begripligt sätt</a:t>
            </a:r>
          </a:p>
          <a:p>
            <a:r>
              <a:rPr lang="sv-SE" dirty="0"/>
              <a:t>vara enhetliga i vår kommunikation och </a:t>
            </a:r>
            <a:br>
              <a:rPr lang="sv-SE" dirty="0"/>
            </a:br>
            <a:r>
              <a:rPr lang="sv-SE" dirty="0"/>
              <a:t>i våra verksamhetssystem</a:t>
            </a:r>
          </a:p>
          <a:p>
            <a:r>
              <a:rPr lang="sv-SE" dirty="0"/>
              <a:t>det är ett stöd i arbetet med översättningar </a:t>
            </a:r>
          </a:p>
        </p:txBody>
      </p:sp>
    </p:spTree>
    <p:extLst>
      <p:ext uri="{BB962C8B-B14F-4D97-AF65-F5344CB8AC3E}">
        <p14:creationId xmlns:p14="http://schemas.microsoft.com/office/powerpoint/2010/main" val="142095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Arbetsprocessen och förutsättningar</a:t>
            </a:r>
          </a:p>
        </p:txBody>
      </p:sp>
      <p:sp>
        <p:nvSpPr>
          <p:cNvPr id="4" name="Platshållare för innehåll 3"/>
          <p:cNvSpPr>
            <a:spLocks noGrp="1"/>
          </p:cNvSpPr>
          <p:nvPr>
            <p:ph idx="1"/>
          </p:nvPr>
        </p:nvSpPr>
        <p:spPr/>
        <p:txBody>
          <a:bodyPr/>
          <a:lstStyle/>
          <a:p>
            <a:r>
              <a:rPr lang="sv-SE" sz="2000" dirty="0"/>
              <a:t>Startade 2018</a:t>
            </a:r>
          </a:p>
          <a:p>
            <a:r>
              <a:rPr lang="sv-SE" sz="2000" dirty="0"/>
              <a:t>Utgick från flertal ordlistor</a:t>
            </a:r>
          </a:p>
          <a:p>
            <a:r>
              <a:rPr lang="sv-SE" sz="2000" dirty="0"/>
              <a:t>Mindre arbetsgrupp</a:t>
            </a:r>
          </a:p>
          <a:p>
            <a:r>
              <a:rPr lang="sv-SE" sz="2000" dirty="0"/>
              <a:t>Tagit fram förslag</a:t>
            </a:r>
          </a:p>
          <a:p>
            <a:r>
              <a:rPr lang="sv-SE" sz="2000" dirty="0"/>
              <a:t>Remiss</a:t>
            </a:r>
          </a:p>
          <a:p>
            <a:r>
              <a:rPr lang="sv-SE" sz="2000" dirty="0"/>
              <a:t>Beslut (inklusive anvisning)</a:t>
            </a:r>
          </a:p>
          <a:p>
            <a:r>
              <a:rPr lang="sv-SE" sz="2000" dirty="0"/>
              <a:t>Begränsade resurser</a:t>
            </a:r>
          </a:p>
          <a:p>
            <a:endParaRPr lang="sv-SE" dirty="0"/>
          </a:p>
        </p:txBody>
      </p:sp>
      <p:pic>
        <p:nvPicPr>
          <p:cNvPr id="13" name="Platshållare för bild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49" r="20349"/>
          <a:stretch>
            <a:fillRect/>
          </a:stretch>
        </p:blipFill>
        <p:spPr/>
      </p:pic>
    </p:spTree>
    <p:extLst>
      <p:ext uri="{BB962C8B-B14F-4D97-AF65-F5344CB8AC3E}">
        <p14:creationId xmlns:p14="http://schemas.microsoft.com/office/powerpoint/2010/main" val="61132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Varifrån har vi hämtat vår kunskap och inspiration?</a:t>
            </a:r>
          </a:p>
        </p:txBody>
      </p:sp>
      <p:sp>
        <p:nvSpPr>
          <p:cNvPr id="4" name="Platshållare för innehåll 3"/>
          <p:cNvSpPr>
            <a:spLocks noGrp="1"/>
          </p:cNvSpPr>
          <p:nvPr>
            <p:ph idx="1"/>
          </p:nvPr>
        </p:nvSpPr>
        <p:spPr/>
        <p:txBody>
          <a:bodyPr/>
          <a:lstStyle/>
          <a:p>
            <a:pPr marL="0" indent="0">
              <a:buNone/>
            </a:pPr>
            <a:endParaRPr lang="sv-SE" dirty="0"/>
          </a:p>
          <a:p>
            <a:pPr marL="0" indent="0">
              <a:buNone/>
            </a:pPr>
            <a:r>
              <a:rPr lang="sv-SE" dirty="0"/>
              <a:t>Vi har </a:t>
            </a:r>
          </a:p>
          <a:p>
            <a:r>
              <a:rPr lang="sv-SE" dirty="0"/>
              <a:t>byggt vidare på tidigare ordlistor och klarspråksprinciper ”Använd moderna ord och förklara nödvändiga fackord”</a:t>
            </a:r>
          </a:p>
          <a:p>
            <a:r>
              <a:rPr lang="sv-SE" dirty="0"/>
              <a:t>hämtat definitioner från andra myndigheters ordlistor, svenska.se med mera</a:t>
            </a:r>
          </a:p>
          <a:p>
            <a:r>
              <a:rPr lang="sv-SE" dirty="0"/>
              <a:t>fått stöd och vägledning av nätverk, myndigheter, Språkrådet och Rikstermbanken</a:t>
            </a:r>
          </a:p>
        </p:txBody>
      </p:sp>
    </p:spTree>
    <p:extLst>
      <p:ext uri="{BB962C8B-B14F-4D97-AF65-F5344CB8AC3E}">
        <p14:creationId xmlns:p14="http://schemas.microsoft.com/office/powerpoint/2010/main" val="1534970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Olika perspektiv</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635365965"/>
              </p:ext>
            </p:extLst>
          </p:nvPr>
        </p:nvGraphicFramePr>
        <p:xfrm>
          <a:off x="609600" y="1628775"/>
          <a:ext cx="10958513" cy="4494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36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Resultatet av terminologiarbetet</a:t>
            </a:r>
          </a:p>
        </p:txBody>
      </p:sp>
      <p:pic>
        <p:nvPicPr>
          <p:cNvPr id="6" name="Platshållare för innehåll 5"/>
          <p:cNvPicPr>
            <a:picLocks noGrp="1" noChangeAspect="1"/>
          </p:cNvPicPr>
          <p:nvPr>
            <p:ph idx="1"/>
          </p:nvPr>
        </p:nvPicPr>
        <p:blipFill>
          <a:blip r:embed="rId3"/>
          <a:stretch>
            <a:fillRect/>
          </a:stretch>
        </p:blipFill>
        <p:spPr>
          <a:xfrm>
            <a:off x="1222022" y="1628775"/>
            <a:ext cx="3994856" cy="4494213"/>
          </a:xfrm>
          <a:prstGeom prst="rect">
            <a:avLst/>
          </a:prstGeom>
        </p:spPr>
      </p:pic>
      <p:sp>
        <p:nvSpPr>
          <p:cNvPr id="5" name="Platshållare för innehåll 4"/>
          <p:cNvSpPr>
            <a:spLocks noGrp="1"/>
          </p:cNvSpPr>
          <p:nvPr>
            <p:ph idx="13"/>
          </p:nvPr>
        </p:nvSpPr>
        <p:spPr/>
        <p:txBody>
          <a:bodyPr/>
          <a:lstStyle/>
          <a:p>
            <a:r>
              <a:rPr lang="sv-SE" dirty="0"/>
              <a:t>En ordlista med termer, synonymer, definitioner och exempel (vid behov) på svenska och engelska</a:t>
            </a:r>
          </a:p>
          <a:p>
            <a:r>
              <a:rPr lang="sv-SE" dirty="0"/>
              <a:t>Termerna finns i Rikstermbanken</a:t>
            </a:r>
          </a:p>
          <a:p>
            <a:r>
              <a:rPr lang="sv-SE" dirty="0"/>
              <a:t>En anvisning om hur vi arbetar med ordlistan</a:t>
            </a:r>
          </a:p>
        </p:txBody>
      </p:sp>
    </p:spTree>
    <p:extLst>
      <p:ext uri="{BB962C8B-B14F-4D97-AF65-F5344CB8AC3E}">
        <p14:creationId xmlns:p14="http://schemas.microsoft.com/office/powerpoint/2010/main" val="151898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Utmaningar</a:t>
            </a:r>
          </a:p>
        </p:txBody>
      </p:sp>
      <p:sp>
        <p:nvSpPr>
          <p:cNvPr id="4" name="Platshållare för innehåll 3"/>
          <p:cNvSpPr>
            <a:spLocks noGrp="1"/>
          </p:cNvSpPr>
          <p:nvPr>
            <p:ph idx="1"/>
          </p:nvPr>
        </p:nvSpPr>
        <p:spPr/>
        <p:txBody>
          <a:bodyPr/>
          <a:lstStyle/>
          <a:p>
            <a:pPr marL="0" indent="0">
              <a:buNone/>
            </a:pPr>
            <a:r>
              <a:rPr lang="sv-SE" dirty="0"/>
              <a:t>Identifiera huvudord till Rikstermbanken</a:t>
            </a:r>
          </a:p>
          <a:p>
            <a:pPr lvl="0"/>
            <a:r>
              <a:rPr lang="sv-SE" sz="2000" b="1" dirty="0"/>
              <a:t>avhysning</a:t>
            </a:r>
            <a:r>
              <a:rPr lang="sv-SE" sz="2000" dirty="0"/>
              <a:t> – vräkning</a:t>
            </a:r>
          </a:p>
          <a:p>
            <a:pPr lvl="0"/>
            <a:r>
              <a:rPr lang="sv-SE" sz="2000" b="1" dirty="0"/>
              <a:t>borgenär</a:t>
            </a:r>
            <a:r>
              <a:rPr lang="sv-SE" sz="2000" dirty="0"/>
              <a:t> – fordringsägare </a:t>
            </a:r>
          </a:p>
          <a:p>
            <a:pPr lvl="0"/>
            <a:r>
              <a:rPr lang="sv-SE" sz="2000" b="1" dirty="0"/>
              <a:t>invända</a:t>
            </a:r>
            <a:r>
              <a:rPr lang="sv-SE" sz="2000" dirty="0"/>
              <a:t> – bestrida </a:t>
            </a:r>
          </a:p>
          <a:p>
            <a:pPr lvl="0"/>
            <a:r>
              <a:rPr lang="sv-SE" sz="2000" b="1" dirty="0"/>
              <a:t>mottagningsbevis </a:t>
            </a:r>
            <a:r>
              <a:rPr lang="sv-SE" sz="2000" dirty="0"/>
              <a:t>– delgivningskvitto</a:t>
            </a:r>
          </a:p>
          <a:p>
            <a:pPr lvl="0"/>
            <a:r>
              <a:rPr lang="sv-SE" sz="2000" b="1" dirty="0"/>
              <a:t>obestånd</a:t>
            </a:r>
            <a:r>
              <a:rPr lang="sv-SE" sz="2000" dirty="0"/>
              <a:t> – insolvens</a:t>
            </a:r>
          </a:p>
          <a:p>
            <a:endParaRPr lang="sv-SE" dirty="0"/>
          </a:p>
        </p:txBody>
      </p:sp>
      <p:sp>
        <p:nvSpPr>
          <p:cNvPr id="5" name="Platshållare för innehåll 4"/>
          <p:cNvSpPr>
            <a:spLocks noGrp="1"/>
          </p:cNvSpPr>
          <p:nvPr>
            <p:ph idx="13"/>
          </p:nvPr>
        </p:nvSpPr>
        <p:spPr/>
        <p:txBody>
          <a:bodyPr/>
          <a:lstStyle/>
          <a:p>
            <a:pPr marL="0" indent="0">
              <a:buNone/>
            </a:pPr>
            <a:r>
              <a:rPr lang="sv-SE" dirty="0"/>
              <a:t>Avråda och rekommendera</a:t>
            </a:r>
          </a:p>
          <a:p>
            <a:pPr marL="0" indent="0">
              <a:buNone/>
            </a:pPr>
            <a:endParaRPr lang="sv-SE" dirty="0"/>
          </a:p>
        </p:txBody>
      </p:sp>
      <p:pic>
        <p:nvPicPr>
          <p:cNvPr id="6" name="Bildobjekt 5"/>
          <p:cNvPicPr>
            <a:picLocks noChangeAspect="1"/>
          </p:cNvPicPr>
          <p:nvPr/>
        </p:nvPicPr>
        <p:blipFill>
          <a:blip r:embed="rId3"/>
          <a:stretch>
            <a:fillRect/>
          </a:stretch>
        </p:blipFill>
        <p:spPr>
          <a:xfrm>
            <a:off x="6309601" y="2348880"/>
            <a:ext cx="5500290" cy="1060297"/>
          </a:xfrm>
          <a:prstGeom prst="rect">
            <a:avLst/>
          </a:prstGeom>
        </p:spPr>
      </p:pic>
      <p:pic>
        <p:nvPicPr>
          <p:cNvPr id="7" name="Bildobjekt 6"/>
          <p:cNvPicPr>
            <a:picLocks noChangeAspect="1"/>
          </p:cNvPicPr>
          <p:nvPr/>
        </p:nvPicPr>
        <p:blipFill>
          <a:blip r:embed="rId4"/>
          <a:stretch>
            <a:fillRect/>
          </a:stretch>
        </p:blipFill>
        <p:spPr>
          <a:xfrm>
            <a:off x="6309601" y="3503784"/>
            <a:ext cx="5467043" cy="1044467"/>
          </a:xfrm>
          <a:prstGeom prst="rect">
            <a:avLst/>
          </a:prstGeom>
        </p:spPr>
      </p:pic>
      <p:pic>
        <p:nvPicPr>
          <p:cNvPr id="8" name="Bildobjekt 7"/>
          <p:cNvPicPr>
            <a:picLocks noChangeAspect="1"/>
          </p:cNvPicPr>
          <p:nvPr/>
        </p:nvPicPr>
        <p:blipFill>
          <a:blip r:embed="rId5"/>
          <a:stretch>
            <a:fillRect/>
          </a:stretch>
        </p:blipFill>
        <p:spPr>
          <a:xfrm>
            <a:off x="6309601" y="4642858"/>
            <a:ext cx="5449267" cy="1363310"/>
          </a:xfrm>
          <a:prstGeom prst="rect">
            <a:avLst/>
          </a:prstGeom>
        </p:spPr>
      </p:pic>
    </p:spTree>
    <p:extLst>
      <p:ext uri="{BB962C8B-B14F-4D97-AF65-F5344CB8AC3E}">
        <p14:creationId xmlns:p14="http://schemas.microsoft.com/office/powerpoint/2010/main" val="2123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Kronofogden grön">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6406A42B-3574-46D7-BC9F-100B092C703C}" vid="{725AAC99-34ED-4982-8DBE-E4660B03C80D}"/>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ronofogden grå">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6406A42B-3574-46D7-BC9F-100B092C703C}" vid="{CA98E5BB-5633-4F58-BE01-786BA189097E}"/>
    </a:ext>
  </a:extLst>
</a:theme>
</file>

<file path=ppt/theme/theme3.xml><?xml version="1.0" encoding="utf-8"?>
<a:theme xmlns:a="http://schemas.openxmlformats.org/drawingml/2006/main" name="Kronofogden blå">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6406A42B-3574-46D7-BC9F-100B092C703C}" vid="{67BCC552-79EE-4BB6-934E-FD91A74F4585}"/>
    </a:ext>
  </a:extLst>
</a:theme>
</file>

<file path=ppt/theme/theme4.xml><?xml version="1.0" encoding="utf-8"?>
<a:theme xmlns:a="http://schemas.openxmlformats.org/drawingml/2006/main" name="Kronofogden gul">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6406A42B-3574-46D7-BC9F-100B092C703C}" vid="{E768DDC2-30B8-44C6-9804-D07373D18404}"/>
    </a:ext>
  </a:extLst>
</a:theme>
</file>

<file path=ppt/theme/theme5.xml><?xml version="1.0" encoding="utf-8"?>
<a:theme xmlns:a="http://schemas.openxmlformats.org/drawingml/2006/main" name="Kronofogden lila">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6406A42B-3574-46D7-BC9F-100B092C703C}" vid="{20DF3734-CD33-4DD8-954D-226C86A8DAD5}"/>
    </a:ext>
  </a:extLst>
</a:theme>
</file>

<file path=ppt/theme/theme6.xml><?xml version="1.0" encoding="utf-8"?>
<a:theme xmlns:a="http://schemas.openxmlformats.org/drawingml/2006/main" name="Kronofogden röd">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6406A42B-3574-46D7-BC9F-100B092C703C}" vid="{1638D369-29D2-4B97-A2A1-270189F8E6C3}"/>
    </a:ext>
  </a:extLst>
</a:theme>
</file>

<file path=ppt/theme/theme7.xml><?xml version="1.0" encoding="utf-8"?>
<a:theme xmlns:a="http://schemas.openxmlformats.org/drawingml/2006/main" name="Övrigt">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6406A42B-3574-46D7-BC9F-100B092C703C}" vid="{F6A17EEC-0745-4590-A3B1-101EAB77079B}"/>
    </a:ext>
  </a:extLst>
</a:theme>
</file>

<file path=ppt/theme/theme8.xml><?xml version="1.0" encoding="utf-8"?>
<a:theme xmlns:a="http://schemas.openxmlformats.org/drawingml/2006/main" name="1_Kronofogden blå">
  <a:themeElements>
    <a:clrScheme name="Kronofogden PP">
      <a:dk1>
        <a:sysClr val="windowText" lastClr="000000"/>
      </a:dk1>
      <a:lt1>
        <a:sysClr val="window" lastClr="FFFFFF"/>
      </a:lt1>
      <a:dk2>
        <a:srgbClr val="999900"/>
      </a:dk2>
      <a:lt2>
        <a:srgbClr val="EEECE1"/>
      </a:lt2>
      <a:accent1>
        <a:srgbClr val="999900"/>
      </a:accent1>
      <a:accent2>
        <a:srgbClr val="B9003C"/>
      </a:accent2>
      <a:accent3>
        <a:srgbClr val="006769"/>
      </a:accent3>
      <a:accent4>
        <a:srgbClr val="DD9128"/>
      </a:accent4>
      <a:accent5>
        <a:srgbClr val="641E3C"/>
      </a:accent5>
      <a:accent6>
        <a:srgbClr val="6B6B5B"/>
      </a:accent6>
      <a:hlink>
        <a:srgbClr val="B9003C"/>
      </a:hlink>
      <a:folHlink>
        <a:srgbClr val="6B6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onofogden mall - BETA - 6.pptx" id="{A7C02FF8-BC1B-4AF0-AA1B-A6A1DF469F63}" vid="{FDC12288-C3AB-4943-9A95-399A26656859}"/>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FC1006EFB248B44B2EDDC01425E85ED" ma:contentTypeVersion="3" ma:contentTypeDescription="Skapa ett nytt dokument." ma:contentTypeScope="" ma:versionID="16333a96a8bf47ad3b3748a068b80f38">
  <xsd:schema xmlns:xsd="http://www.w3.org/2001/XMLSchema" xmlns:xs="http://www.w3.org/2001/XMLSchema" xmlns:p="http://schemas.microsoft.com/office/2006/metadata/properties" xmlns:ns2="f713b208-0fcc-4ecf-801c-01f6ab405018" targetNamespace="http://schemas.microsoft.com/office/2006/metadata/properties" ma:root="true" ma:fieldsID="74d771ee79d836281a2ed3c02583b877" ns2:_="">
    <xsd:import namespace="f713b208-0fcc-4ecf-801c-01f6ab40501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3b208-0fcc-4ecf-801c-01f6ab405018"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978724-7F82-41F7-B7DB-AECFE2767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3b208-0fcc-4ecf-801c-01f6ab405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AEF496-6E7C-4E74-B302-4E523D5DD04E}">
  <ds:schemaRefs>
    <ds:schemaRef ds:uri="http://schemas.microsoft.com/sharepoint/v3/contenttype/forms"/>
  </ds:schemaRefs>
</ds:datastoreItem>
</file>

<file path=customXml/itemProps3.xml><?xml version="1.0" encoding="utf-8"?>
<ds:datastoreItem xmlns:ds="http://schemas.openxmlformats.org/officeDocument/2006/customXml" ds:itemID="{EC0C0E2F-D58B-4CB6-A8D7-432868051B84}">
  <ds:schemaRefs>
    <ds:schemaRef ds:uri="http://schemas.microsoft.com/office/2006/metadata/properties"/>
    <ds:schemaRef ds:uri="http://schemas.openxmlformats.org/package/2006/metadata/core-properties"/>
    <ds:schemaRef ds:uri="f713b208-0fcc-4ecf-801c-01f6ab405018"/>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2774</Words>
  <Application>Microsoft Office PowerPoint</Application>
  <PresentationFormat>Bredbild</PresentationFormat>
  <Paragraphs>381</Paragraphs>
  <Slides>21</Slides>
  <Notes>21</Notes>
  <HiddenSlides>0</HiddenSlides>
  <MMClips>0</MMClips>
  <ScaleCrop>false</ScaleCrop>
  <HeadingPairs>
    <vt:vector size="6" baseType="variant">
      <vt:variant>
        <vt:lpstr>Använt teckensnitt</vt:lpstr>
      </vt:variant>
      <vt:variant>
        <vt:i4>2</vt:i4>
      </vt:variant>
      <vt:variant>
        <vt:lpstr>Tema</vt:lpstr>
      </vt:variant>
      <vt:variant>
        <vt:i4>8</vt:i4>
      </vt:variant>
      <vt:variant>
        <vt:lpstr>Bildrubriker</vt:lpstr>
      </vt:variant>
      <vt:variant>
        <vt:i4>21</vt:i4>
      </vt:variant>
    </vt:vector>
  </HeadingPairs>
  <TitlesOfParts>
    <vt:vector size="31" baseType="lpstr">
      <vt:lpstr>Arial</vt:lpstr>
      <vt:lpstr>Calibri</vt:lpstr>
      <vt:lpstr>Kronofogden grön</vt:lpstr>
      <vt:lpstr>Kronofogden grå</vt:lpstr>
      <vt:lpstr>Kronofogden blå</vt:lpstr>
      <vt:lpstr>Kronofogden gul</vt:lpstr>
      <vt:lpstr>Kronofogden lila</vt:lpstr>
      <vt:lpstr>Kronofogden röd</vt:lpstr>
      <vt:lpstr>Övrigt</vt:lpstr>
      <vt:lpstr>1_Kronofogden blå</vt:lpstr>
      <vt:lpstr>Ord på Kronofogden</vt:lpstr>
      <vt:lpstr>PowerPoint-presentation</vt:lpstr>
      <vt:lpstr>Agenda</vt:lpstr>
      <vt:lpstr>     Varför?     </vt:lpstr>
      <vt:lpstr>Arbetsprocessen och förutsättningar</vt:lpstr>
      <vt:lpstr>Varifrån har vi hämtat vår kunskap och inspiration?</vt:lpstr>
      <vt:lpstr>Olika perspektiv</vt:lpstr>
      <vt:lpstr>Resultatet av terminologiarbetet</vt:lpstr>
      <vt:lpstr>Utmaningar</vt:lpstr>
      <vt:lpstr>Utmaningar</vt:lpstr>
      <vt:lpstr>Nytta i dag och exempel</vt:lpstr>
      <vt:lpstr>Nästa steg</vt:lpstr>
      <vt:lpstr>Reflektioner</vt:lpstr>
      <vt:lpstr>Avslutning</vt:lpstr>
      <vt:lpstr> Quiz med Kronofogdens termer </vt:lpstr>
      <vt:lpstr>Quiz</vt:lpstr>
      <vt:lpstr>Quiz</vt:lpstr>
      <vt:lpstr>Quiz</vt:lpstr>
      <vt:lpstr>Facit</vt:lpstr>
      <vt:lpstr>Frågor och diskussion</vt:lpstr>
      <vt:lpstr>Stort tack för i dag!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2023-05-04T11:02:48Z</dcterms:created>
  <dcterms:modified xsi:type="dcterms:W3CDTF">2026-05-18T14:42:04Z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0x0101008FC1006EFB248B44B2EDDC01425E85ED</vt:lpwstr>
  </property>
</Properties>
</file>