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4"/>
  </p:notesMasterIdLst>
  <p:sldIdLst>
    <p:sldId id="256" r:id="rId6"/>
    <p:sldId id="293" r:id="rId7"/>
    <p:sldId id="296" r:id="rId8"/>
    <p:sldId id="258" r:id="rId9"/>
    <p:sldId id="301" r:id="rId10"/>
    <p:sldId id="263" r:id="rId11"/>
    <p:sldId id="307" r:id="rId12"/>
    <p:sldId id="259" r:id="rId13"/>
    <p:sldId id="297" r:id="rId14"/>
    <p:sldId id="308" r:id="rId15"/>
    <p:sldId id="299" r:id="rId16"/>
    <p:sldId id="309" r:id="rId17"/>
    <p:sldId id="262" r:id="rId18"/>
    <p:sldId id="303" r:id="rId19"/>
    <p:sldId id="304" r:id="rId20"/>
    <p:sldId id="305" r:id="rId21"/>
    <p:sldId id="306" r:id="rId22"/>
    <p:sldId id="310" r:id="rId23"/>
  </p:sldIdLst>
  <p:sldSz cx="9144000" cy="5143500" type="screen16x9"/>
  <p:notesSz cx="6858000" cy="9144000"/>
  <p:defaultTextStyle>
    <a:defPPr>
      <a:defRPr lang="sv-S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64842" autoAdjust="0"/>
  </p:normalViewPr>
  <p:slideViewPr>
    <p:cSldViewPr snapToGrid="0">
      <p:cViewPr varScale="1">
        <p:scale>
          <a:sx n="50" d="100"/>
          <a:sy n="50" d="100"/>
        </p:scale>
        <p:origin x="16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2CDC8-3E28-476A-8AA8-44E46A1A3C59}" type="datetimeFigureOut">
              <a:rPr lang="sv-SE" smtClean="0"/>
              <a:t>2026-05-25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F135E-2C54-4A05-958D-F32CBCA047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0456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tock.adobe.com/se/images/spacious-traditional-library-with-tall-wooden-bookshelves-filled-with-numerous-old-books-and-a-ladder-leaning-against-one-shelf-on-wooden-flooring/1489631512?prev_url=detai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F135E-2C54-4A05-958D-F32CBCA04778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9786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F135E-2C54-4A05-958D-F32CBCA04778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690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F135E-2C54-4A05-958D-F32CBCA04778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0308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F135E-2C54-4A05-958D-F32CBCA04778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8908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F135E-2C54-4A05-958D-F32CBCA04778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0005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F135E-2C54-4A05-958D-F32CBCA04778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8241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F135E-2C54-4A05-958D-F32CBCA04778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8339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F135E-2C54-4A05-958D-F32CBCA04778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3254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F135E-2C54-4A05-958D-F32CBCA04778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143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F135E-2C54-4A05-958D-F32CBCA04778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138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1E2D6-8713-4E27-B8C3-DAAE5B89C145}" type="slidenum">
              <a:rPr lang="sv-SE" smtClean="0"/>
              <a:pPr/>
              <a:t>2</a:t>
            </a:fld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sv-SE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199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sv-S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v-SE" sz="1000" i="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1E2D6-8713-4E27-B8C3-DAAE5B89C145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0099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F135E-2C54-4A05-958D-F32CBCA04778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3849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F135E-2C54-4A05-958D-F32CBCA04778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9689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F135E-2C54-4A05-958D-F32CBCA04778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587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>
              <a:hlinkClick r:id="rId3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F135E-2C54-4A05-958D-F32CBCA04778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0841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F135E-2C54-4A05-958D-F32CBCA04778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6064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1" dirty="0"/>
          </a:p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F135E-2C54-4A05-958D-F32CBCA04778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8421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1F155A76-F5AB-14A0-6AF2-80E17C051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D17E6D1-E148-061B-3737-4F7BD31AA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000" y="1332000"/>
            <a:ext cx="7776000" cy="8640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04CA0E0-EB2E-95CC-571E-DF4003B2A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000" y="2268000"/>
            <a:ext cx="7776000" cy="13140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38EE3F-7B1F-36AA-6AC8-EF82AE32F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000" y="3672000"/>
            <a:ext cx="7776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5498925-6BEF-7558-AA2C-03F5CD96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7070AE-ADD4-42E8-A4BF-3BF9CDDC8D26}" type="datetimeFigureOut">
              <a:rPr lang="sv-SE" smtClean="0"/>
              <a:pPr/>
              <a:t>2026-05-25</a:t>
            </a:fld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2F59311-7BEF-3229-C4E5-42F632441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91ED373-CB5A-46DE-A846-ABBA503922E4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Bildobjekt 8" descr="Transportstyrelsens logotyp.">
            <a:extLst>
              <a:ext uri="{FF2B5EF4-FFF2-40B4-BE49-F238E27FC236}">
                <a16:creationId xmlns:a16="http://schemas.microsoft.com/office/drawing/2014/main" id="{E9BD8582-6ABD-96FB-1D7E-9D1F18F78B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05701" y="4540250"/>
            <a:ext cx="1333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0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C882F9-874F-0805-9602-DF7311A0E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D9CC423-0201-EAEE-44B1-CF15C2D2D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70AE-ADD4-42E8-A4BF-3BF9CDDC8D26}" type="datetimeFigureOut">
              <a:rPr lang="sv-SE" smtClean="0"/>
              <a:t>2026-05-25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16706DC-AB46-627E-ABAC-32CBB0F2D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D373-CB5A-46DE-A846-ABBA50392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87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3CB7ADD-3151-6100-8675-4BE0818DF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70AE-ADD4-42E8-A4BF-3BF9CDDC8D26}" type="datetimeFigureOut">
              <a:rPr lang="sv-SE" smtClean="0"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85851A0-723D-B62A-8D1D-3B86EBC03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D373-CB5A-46DE-A846-ABBA50392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922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 ce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1F155A76-F5AB-14A0-6AF2-80E17C051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D17E6D1-E148-061B-3737-4F7BD31AA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000" y="1332000"/>
            <a:ext cx="7776000" cy="8640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04CA0E0-EB2E-95CC-571E-DF4003B2A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000" y="2268000"/>
            <a:ext cx="7776000" cy="13140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38EE3F-7B1F-36AA-6AC8-EF82AE32F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000" y="3672000"/>
            <a:ext cx="7776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5498925-6BEF-7558-AA2C-03F5CD96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7070AE-ADD4-42E8-A4BF-3BF9CDDC8D26}" type="datetimeFigureOut">
              <a:rPr lang="sv-SE" smtClean="0"/>
              <a:pPr/>
              <a:t>2026-05-25</a:t>
            </a:fld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2F59311-7BEF-3229-C4E5-42F632441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91ED373-CB5A-46DE-A846-ABBA503922E4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Bildobjekt 8" descr="Transportstyrelsens logotyp.">
            <a:extLst>
              <a:ext uri="{FF2B5EF4-FFF2-40B4-BE49-F238E27FC236}">
                <a16:creationId xmlns:a16="http://schemas.microsoft.com/office/drawing/2014/main" id="{A4C6CEF5-5EC9-B5AA-D7B0-05242C437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05701" y="4540250"/>
            <a:ext cx="1333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31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1F155A76-F5AB-14A0-6AF2-80E17C051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D17E6D1-E148-061B-3737-4F7BD31AA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000" y="1332000"/>
            <a:ext cx="7776000" cy="8640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04CA0E0-EB2E-95CC-571E-DF4003B2A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000" y="2268000"/>
            <a:ext cx="7776000" cy="13140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38EE3F-7B1F-36AA-6AC8-EF82AE32F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000" y="3672000"/>
            <a:ext cx="7776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5498925-6BEF-7558-AA2C-03F5CD96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7070AE-ADD4-42E8-A4BF-3BF9CDDC8D26}" type="datetimeFigureOut">
              <a:rPr lang="sv-SE" smtClean="0"/>
              <a:pPr/>
              <a:t>2026-05-25</a:t>
            </a:fld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2F59311-7BEF-3229-C4E5-42F632441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91ED373-CB5A-46DE-A846-ABBA503922E4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 descr="Transportstyrelsens logotyp.">
            <a:extLst>
              <a:ext uri="{FF2B5EF4-FFF2-40B4-BE49-F238E27FC236}">
                <a16:creationId xmlns:a16="http://schemas.microsoft.com/office/drawing/2014/main" id="{52C4E892-135F-4BA3-1D9B-AEABD1540F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05701" y="4540250"/>
            <a:ext cx="1333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99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22000" y="4680744"/>
            <a:ext cx="2133600" cy="20240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800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3920334" y="4725194"/>
            <a:ext cx="1306511" cy="12620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22289" y="546100"/>
            <a:ext cx="8113712" cy="5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8" name="Platshållare för innehåll 4"/>
          <p:cNvSpPr>
            <a:spLocks noGrp="1"/>
          </p:cNvSpPr>
          <p:nvPr>
            <p:ph sz="quarter" idx="14"/>
          </p:nvPr>
        </p:nvSpPr>
        <p:spPr>
          <a:xfrm>
            <a:off x="522289" y="1195200"/>
            <a:ext cx="3996000" cy="3092400"/>
          </a:xfrm>
        </p:spPr>
        <p:txBody>
          <a:bodyPr/>
          <a:lstStyle>
            <a:lvl1pPr marL="342858" indent="-342858">
              <a:buFont typeface="Arial" charset="0"/>
              <a:buChar char="•"/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innehåll 4"/>
          <p:cNvSpPr>
            <a:spLocks noGrp="1"/>
          </p:cNvSpPr>
          <p:nvPr>
            <p:ph sz="quarter" idx="15"/>
          </p:nvPr>
        </p:nvSpPr>
        <p:spPr>
          <a:xfrm>
            <a:off x="4639999" y="1195200"/>
            <a:ext cx="3996000" cy="3092400"/>
          </a:xfrm>
        </p:spPr>
        <p:txBody>
          <a:bodyPr/>
          <a:lstStyle>
            <a:lvl1pPr marL="342858" indent="-342858">
              <a:buFont typeface="Arial" charset="0"/>
              <a:buChar char="•"/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670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2" b="581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0" y="2451799"/>
            <a:ext cx="9144000" cy="168812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7000">
                <a:schemeClr val="bg1">
                  <a:shade val="100000"/>
                  <a:satMod val="115000"/>
                  <a:alpha val="88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Rubrik 1"/>
          <p:cNvSpPr>
            <a:spLocks noGrp="1"/>
          </p:cNvSpPr>
          <p:nvPr>
            <p:ph type="ctrTitle" hasCustomPrompt="1"/>
          </p:nvPr>
        </p:nvSpPr>
        <p:spPr>
          <a:xfrm>
            <a:off x="523151" y="2766425"/>
            <a:ext cx="7772400" cy="529434"/>
          </a:xfrm>
          <a:prstGeom prst="rect">
            <a:avLst/>
          </a:prstGeom>
        </p:spPr>
        <p:txBody>
          <a:bodyPr anchor="ctr" anchorCtr="0"/>
          <a:lstStyle>
            <a:lvl1pPr>
              <a:defRPr sz="3300" b="0">
                <a:solidFill>
                  <a:schemeClr val="accent2"/>
                </a:solidFill>
              </a:defRPr>
            </a:lvl1pPr>
          </a:lstStyle>
          <a:p>
            <a:r>
              <a:rPr lang="sv-SE" dirty="0"/>
              <a:t>Det här är</a:t>
            </a:r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0" hasCustomPrompt="1"/>
          </p:nvPr>
        </p:nvSpPr>
        <p:spPr>
          <a:xfrm>
            <a:off x="523151" y="3261279"/>
            <a:ext cx="7721599" cy="525781"/>
          </a:xfrm>
        </p:spPr>
        <p:txBody>
          <a:bodyPr anchor="ctr"/>
          <a:lstStyle>
            <a:lvl1pPr marL="0" indent="0">
              <a:buNone/>
              <a:defRPr sz="3200" b="1"/>
            </a:lvl1pPr>
            <a:lvl2pPr marL="361906" indent="0">
              <a:buNone/>
              <a:defRPr sz="3200"/>
            </a:lvl2pPr>
            <a:lvl3pPr marL="633335" indent="0">
              <a:buNone/>
              <a:defRPr sz="3200"/>
            </a:lvl3pPr>
            <a:lvl4pPr marL="923812" indent="0">
              <a:buNone/>
              <a:defRPr sz="3200"/>
            </a:lvl4pPr>
            <a:lvl5pPr marL="1176193" indent="0">
              <a:buNone/>
              <a:defRPr sz="3200"/>
            </a:lvl5pPr>
          </a:lstStyle>
          <a:p>
            <a:pPr lvl="0"/>
            <a:r>
              <a:rPr lang="sv-SE" dirty="0"/>
              <a:t>Transportstyrelsen</a:t>
            </a:r>
          </a:p>
        </p:txBody>
      </p:sp>
      <p:pic>
        <p:nvPicPr>
          <p:cNvPr id="17" name="Bildobjekt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50" y="280449"/>
            <a:ext cx="1528945" cy="34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5B68AA-03CB-EF74-311B-D2224C25B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D38446-378F-2076-4F0D-733C55E93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A616745-F8E5-84A7-9FB0-D718C0564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70AE-ADD4-42E8-A4BF-3BF9CDDC8D26}" type="datetimeFigureOut">
              <a:rPr lang="sv-SE" smtClean="0"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D39F893-AEA4-02C4-62D0-F139150E7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D373-CB5A-46DE-A846-ABBA50392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864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utan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5B68AA-03CB-EF74-311B-D2224C25B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D38446-378F-2076-4F0D-733C55E93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274637" indent="0">
              <a:buNone/>
              <a:defRPr/>
            </a:lvl2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A616745-F8E5-84A7-9FB0-D718C0564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70AE-ADD4-42E8-A4BF-3BF9CDDC8D26}" type="datetimeFigureOut">
              <a:rPr lang="sv-SE" smtClean="0"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D39F893-AEA4-02C4-62D0-F139150E7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D373-CB5A-46DE-A846-ABBA50392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169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192954-9ABA-21DD-82A7-3408EECBE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94059F-2844-02DA-28E4-6F3B692CDE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000" y="1188000"/>
            <a:ext cx="3996000" cy="30960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D35CAD0-2B93-37FF-9DF4-5CBC09DCF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4000" y="1188000"/>
            <a:ext cx="3996000" cy="30960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DB6218C-A873-E754-258E-02D4B5E86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70AE-ADD4-42E8-A4BF-3BF9CDDC8D26}" type="datetimeFigureOut">
              <a:rPr lang="sv-SE" smtClean="0"/>
              <a:t>2026-05-25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104CC0F-68B9-2441-E937-21CFB3EC0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D373-CB5A-46DE-A846-ABBA50392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877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B3ED48-9049-9CAD-78DD-58B9B0EF5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000" y="540000"/>
            <a:ext cx="8118000" cy="558000"/>
          </a:xfrm>
        </p:spPr>
        <p:txBody>
          <a:bodyPr/>
          <a:lstStyle/>
          <a:p>
            <a:r>
              <a:rPr lang="sv-SE" dirty="0"/>
              <a:t>Klicka här för att ändra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D1DD0B2-FFF6-FC84-0D8D-39B8858417B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000" y="1188000"/>
            <a:ext cx="3996000" cy="3600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 dirty="0"/>
              <a:t>Klicka för att ändra 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B155F37-699E-8094-B594-EA713614E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000" y="1620000"/>
            <a:ext cx="3996000" cy="26640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AF932FA-C688-ABEB-9B64-01B13590BA0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4000" y="1188000"/>
            <a:ext cx="3996000" cy="3600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 dirty="0"/>
              <a:t>Klicka för att ändra format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0BC5265-AA80-9ADC-32FC-DDEA46CD11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4000" y="1620000"/>
            <a:ext cx="3996000" cy="26640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3BF8E9B-7D62-866D-66A8-491B191DF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70AE-ADD4-42E8-A4BF-3BF9CDDC8D26}" type="datetimeFigureOut">
              <a:rPr lang="sv-SE" smtClean="0"/>
              <a:t>2026-05-25</a:t>
            </a:fld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C196F2F-724D-D02E-DF2C-73CCB0C80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D373-CB5A-46DE-A846-ABBA50392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2143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192954-9ABA-21DD-82A7-3408EECBE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rubrikformat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F7D0A37-1157-A392-2B6F-F54994233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288" y="1187450"/>
            <a:ext cx="2574000" cy="3096000"/>
          </a:xfrm>
        </p:spPr>
        <p:txBody>
          <a:bodyPr/>
          <a:lstStyle>
            <a:lvl1pPr marL="0" indent="0">
              <a:buFontTx/>
              <a:buNone/>
              <a:defRPr sz="1800"/>
            </a:lvl1pPr>
            <a:lvl2pPr marL="274637" indent="0">
              <a:buNone/>
              <a:defRPr/>
            </a:lvl2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D35CAD0-2B93-37FF-9DF4-5CBC09DCF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4000" y="1188000"/>
            <a:ext cx="5436000" cy="30960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DB6218C-A873-E754-258E-02D4B5E86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70AE-ADD4-42E8-A4BF-3BF9CDDC8D26}" type="datetimeFigureOut">
              <a:rPr lang="sv-SE" smtClean="0"/>
              <a:t>2026-05-25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104CC0F-68B9-2441-E937-21CFB3EC0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D373-CB5A-46DE-A846-ABBA50392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2339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 ner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0319C4CD-EAE5-03AB-C011-141B817F49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2000" y="540000"/>
            <a:ext cx="8118000" cy="30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9192954-9ABA-21DD-82A7-3408EECBE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000" y="3600000"/>
            <a:ext cx="8118000" cy="360000"/>
          </a:xfrm>
        </p:spPr>
        <p:txBody>
          <a:bodyPr/>
          <a:lstStyle>
            <a:lvl1pPr>
              <a:defRPr sz="2000"/>
            </a:lvl1pPr>
          </a:lstStyle>
          <a:p>
            <a:r>
              <a:rPr lang="sv-SE" dirty="0"/>
              <a:t>Klicka här för att ändra rubrikformat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F7D0A37-1157-A392-2B6F-F54994233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288" y="3960000"/>
            <a:ext cx="8118000" cy="360000"/>
          </a:xfrm>
        </p:spPr>
        <p:txBody>
          <a:bodyPr/>
          <a:lstStyle>
            <a:lvl1pPr marL="0" indent="0">
              <a:buFontTx/>
              <a:buNone/>
              <a:defRPr sz="1800"/>
            </a:lvl1pPr>
            <a:lvl2pPr marL="274637" indent="0">
              <a:buNone/>
              <a:defRPr/>
            </a:lvl2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DB6218C-A873-E754-258E-02D4B5E86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70AE-ADD4-42E8-A4BF-3BF9CDDC8D26}" type="datetimeFigureOut">
              <a:rPr lang="sv-SE" smtClean="0"/>
              <a:t>2026-05-25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104CC0F-68B9-2441-E937-21CFB3EC0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D373-CB5A-46DE-A846-ABBA50392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6145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192954-9ABA-21DD-82A7-3408EECBE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000" y="540000"/>
            <a:ext cx="2574000" cy="558000"/>
          </a:xfrm>
        </p:spPr>
        <p:txBody>
          <a:bodyPr/>
          <a:lstStyle>
            <a:lvl1pPr>
              <a:defRPr sz="2000"/>
            </a:lvl1pPr>
          </a:lstStyle>
          <a:p>
            <a:r>
              <a:rPr lang="sv-SE" dirty="0"/>
              <a:t>Klicka här för att ändra rubrikformat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F7D0A37-1157-A392-2B6F-F54994233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288" y="1187450"/>
            <a:ext cx="2574000" cy="3096000"/>
          </a:xfrm>
        </p:spPr>
        <p:txBody>
          <a:bodyPr/>
          <a:lstStyle>
            <a:lvl1pPr marL="0" indent="0">
              <a:buFontTx/>
              <a:buNone/>
              <a:defRPr sz="1800"/>
            </a:lvl1pPr>
            <a:lvl2pPr marL="274637" indent="0">
              <a:buNone/>
              <a:defRPr/>
            </a:lvl2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55D2AC00-6D60-5786-5FC7-11D6EEDC23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4000" y="539999"/>
            <a:ext cx="5436000" cy="374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Klicka på ikonen för att infoga en bild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DB6218C-A873-E754-258E-02D4B5E86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70AE-ADD4-42E8-A4BF-3BF9CDDC8D26}" type="datetimeFigureOut">
              <a:rPr lang="sv-SE" smtClean="0"/>
              <a:t>2026-05-25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104CC0F-68B9-2441-E937-21CFB3EC0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D373-CB5A-46DE-A846-ABBA50392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3758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text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192954-9ABA-21DD-82A7-3408EECBE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000" y="540000"/>
            <a:ext cx="2574000" cy="558000"/>
          </a:xfrm>
        </p:spPr>
        <p:txBody>
          <a:bodyPr/>
          <a:lstStyle>
            <a:lvl1pPr>
              <a:defRPr sz="2000"/>
            </a:lvl1pPr>
          </a:lstStyle>
          <a:p>
            <a:r>
              <a:rPr lang="sv-SE" dirty="0"/>
              <a:t>Klicka här för att ändra rubrikformat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F7D0A37-1157-A392-2B6F-F54994233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288" y="1187450"/>
            <a:ext cx="2574000" cy="3096000"/>
          </a:xfrm>
        </p:spPr>
        <p:txBody>
          <a:bodyPr/>
          <a:lstStyle>
            <a:lvl1pPr marL="0" indent="0">
              <a:buFontTx/>
              <a:buNone/>
              <a:defRPr sz="1800"/>
            </a:lvl1pPr>
            <a:lvl2pPr marL="274637" indent="0">
              <a:buNone/>
              <a:defRPr/>
            </a:lvl2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D35CAD0-2B93-37FF-9DF4-5CBC09DCF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4000" y="540000"/>
            <a:ext cx="5436000" cy="37440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DB6218C-A873-E754-258E-02D4B5E86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70AE-ADD4-42E8-A4BF-3BF9CDDC8D26}" type="datetimeFigureOut">
              <a:rPr lang="sv-SE" smtClean="0"/>
              <a:t>2026-05-25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104CC0F-68B9-2441-E937-21CFB3EC0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D373-CB5A-46DE-A846-ABBA50392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2151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44C4A1C-4CDF-6FF1-680F-5F5233BBC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540000"/>
            <a:ext cx="8118000" cy="558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 dirty="0"/>
              <a:t>Klicka här för att ändra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D6DA121-4686-A491-E44F-76EAA80D9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000" y="1188000"/>
            <a:ext cx="8118000" cy="309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74AA68-D6F3-7601-CEC1-D2D5A0D5A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2000" y="4680000"/>
            <a:ext cx="2160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D67070AE-ADD4-42E8-A4BF-3BF9CDDC8D26}" type="datetimeFigureOut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C5B035F-D1F2-47A7-F021-ED0B3F6C3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24000" y="4680000"/>
            <a:ext cx="1296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B91ED373-CB5A-46DE-A846-ABBA503922E4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Picture 13" descr="Transportstyrelsens logotyp.">
            <a:extLst>
              <a:ext uri="{FF2B5EF4-FFF2-40B4-BE49-F238E27FC236}">
                <a16:creationId xmlns:a16="http://schemas.microsoft.com/office/drawing/2014/main" id="{E141C2B6-3DC7-62C1-9CD0-5D3F3F6E80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508047" y="4556887"/>
            <a:ext cx="1331318" cy="3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13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2" r:id="rId4"/>
    <p:sldLayoutId id="2147483653" r:id="rId5"/>
    <p:sldLayoutId id="2147483663" r:id="rId6"/>
    <p:sldLayoutId id="2147483664" r:id="rId7"/>
    <p:sldLayoutId id="2147483665" r:id="rId8"/>
    <p:sldLayoutId id="2147483666" r:id="rId9"/>
    <p:sldLayoutId id="2147483654" r:id="rId10"/>
    <p:sldLayoutId id="2147483655" r:id="rId11"/>
    <p:sldLayoutId id="2147483660" r:id="rId12"/>
    <p:sldLayoutId id="2147483661" r:id="rId13"/>
    <p:sldLayoutId id="2147483667" r:id="rId14"/>
    <p:sldLayoutId id="2147483668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74638" indent="-274638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22300" indent="-3476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2349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169988" indent="-27463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427163" indent="-25717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72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B35F49-5640-6D8E-D19F-2799B3453F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Transportstyrelsens termbank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49B9C42-C857-6803-DB67-BFCFF66BE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941" y="2290501"/>
            <a:ext cx="7776000" cy="1314000"/>
          </a:xfrm>
        </p:spPr>
        <p:txBody>
          <a:bodyPr/>
          <a:lstStyle/>
          <a:p>
            <a:r>
              <a:rPr lang="sv-SE" dirty="0"/>
              <a:t>Terminologifrämjandet 26 mars 2026</a:t>
            </a:r>
          </a:p>
        </p:txBody>
      </p:sp>
    </p:spTree>
    <p:extLst>
      <p:ext uri="{BB962C8B-B14F-4D97-AF65-F5344CB8AC3E}">
        <p14:creationId xmlns:p14="http://schemas.microsoft.com/office/powerpoint/2010/main" val="405699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5313E7E5-3F0E-4316-4AC6-A26A35958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57" y="1069474"/>
            <a:ext cx="7625695" cy="331896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2D99F44-2271-58AB-8970-1AD38593D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16" y="463737"/>
            <a:ext cx="7801810" cy="386495"/>
          </a:xfrm>
          <a:prstGeom prst="rect">
            <a:avLst/>
          </a:prstGeom>
        </p:spPr>
      </p:pic>
      <p:sp>
        <p:nvSpPr>
          <p:cNvPr id="10" name="Ellips 9">
            <a:extLst>
              <a:ext uri="{FF2B5EF4-FFF2-40B4-BE49-F238E27FC236}">
                <a16:creationId xmlns:a16="http://schemas.microsoft.com/office/drawing/2014/main" id="{571B444B-C40F-ABED-DD93-9B75F1FEB02F}"/>
              </a:ext>
            </a:extLst>
          </p:cNvPr>
          <p:cNvSpPr/>
          <p:nvPr/>
        </p:nvSpPr>
        <p:spPr>
          <a:xfrm>
            <a:off x="4844716" y="2684379"/>
            <a:ext cx="342231" cy="139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1029861B-F52B-6881-A483-B05AEBBAA5A1}"/>
              </a:ext>
            </a:extLst>
          </p:cNvPr>
          <p:cNvSpPr/>
          <p:nvPr/>
        </p:nvSpPr>
        <p:spPr>
          <a:xfrm>
            <a:off x="5112084" y="4004509"/>
            <a:ext cx="168441" cy="1824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D050696A-1214-3891-8650-CA2668F53B78}"/>
              </a:ext>
            </a:extLst>
          </p:cNvPr>
          <p:cNvSpPr/>
          <p:nvPr/>
        </p:nvSpPr>
        <p:spPr>
          <a:xfrm>
            <a:off x="2283326" y="2609516"/>
            <a:ext cx="1705811" cy="49195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6D0BF516-49C2-2F4F-1128-918B1EAE4365}"/>
              </a:ext>
            </a:extLst>
          </p:cNvPr>
          <p:cNvSpPr/>
          <p:nvPr/>
        </p:nvSpPr>
        <p:spPr>
          <a:xfrm>
            <a:off x="6320590" y="3903579"/>
            <a:ext cx="812800" cy="28340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621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60F357E3-40F7-6D54-A94B-7D03AE315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50" y="552569"/>
            <a:ext cx="2799739" cy="3895761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F5EBF97-C140-4A63-A189-CEC03EDCF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560" y="552569"/>
            <a:ext cx="1955165" cy="337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77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A92AF0E-CD82-D605-C8E5-EFF9045EA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67" y="336884"/>
            <a:ext cx="2719300" cy="429393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B1CDFD-FEE2-44C9-C180-F26E817F2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565" y="695157"/>
            <a:ext cx="3055172" cy="3597432"/>
          </a:xfrm>
          <a:prstGeom prst="rect">
            <a:avLst/>
          </a:prstGeom>
        </p:spPr>
      </p:pic>
      <p:sp>
        <p:nvSpPr>
          <p:cNvPr id="2" name="Ellips 1">
            <a:extLst>
              <a:ext uri="{FF2B5EF4-FFF2-40B4-BE49-F238E27FC236}">
                <a16:creationId xmlns:a16="http://schemas.microsoft.com/office/drawing/2014/main" id="{8733DB81-9DA0-DA43-1EB2-095EC542241F}"/>
              </a:ext>
            </a:extLst>
          </p:cNvPr>
          <p:cNvSpPr/>
          <p:nvPr/>
        </p:nvSpPr>
        <p:spPr>
          <a:xfrm>
            <a:off x="320040" y="3086100"/>
            <a:ext cx="3124200" cy="13106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567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dirty="0"/>
              <a:t>Förvaltning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000" dirty="0"/>
              <a:t>löpande uppdateringar av legaldefinitioner </a:t>
            </a:r>
            <a:br>
              <a:rPr lang="sv-SE" sz="2000" dirty="0"/>
            </a:br>
            <a:r>
              <a:rPr lang="sv-SE" sz="2000" dirty="0"/>
              <a:t>i samband med föreskriftsarbeten</a:t>
            </a:r>
          </a:p>
          <a:p>
            <a:r>
              <a:rPr lang="sv-SE" sz="2000" dirty="0"/>
              <a:t>få behöriga (tre personer) sköter termbanken.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2910B20-91E5-9A7A-B865-457640B10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" y="2485004"/>
            <a:ext cx="5364957" cy="229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34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4691FE-0EA1-A30B-B72A-A82A2E2E2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42" y="384800"/>
            <a:ext cx="8118000" cy="949399"/>
          </a:xfrm>
        </p:spPr>
        <p:txBody>
          <a:bodyPr/>
          <a:lstStyle/>
          <a:p>
            <a:r>
              <a:rPr lang="sv-SE" sz="2400" b="0" dirty="0"/>
              <a:t>Hur uppmuntrar vi våra kollegor att använda och påverka termbanken?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0C85C59-7D54-A5BD-A6AC-A0F1C2BDA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198" y="1334199"/>
            <a:ext cx="3515263" cy="3096000"/>
          </a:xfrm>
        </p:spPr>
        <p:txBody>
          <a:bodyPr/>
          <a:lstStyle/>
          <a:p>
            <a:endParaRPr lang="sv-SE" dirty="0"/>
          </a:p>
          <a:p>
            <a:r>
              <a:rPr lang="sv-SE" dirty="0"/>
              <a:t>intranätet</a:t>
            </a:r>
          </a:p>
          <a:p>
            <a:r>
              <a:rPr lang="sv-SE" dirty="0"/>
              <a:t>utbildningar</a:t>
            </a:r>
          </a:p>
          <a:p>
            <a:r>
              <a:rPr lang="sv-SE" dirty="0"/>
              <a:t>mun till mun</a:t>
            </a:r>
          </a:p>
          <a:p>
            <a:r>
              <a:rPr lang="sv-SE"/>
              <a:t>i föreskriftsprojekten.</a:t>
            </a:r>
            <a:endParaRPr lang="sv-SE" dirty="0"/>
          </a:p>
        </p:txBody>
      </p:sp>
      <p:pic>
        <p:nvPicPr>
          <p:cNvPr id="5" name="Bildobjekt 4" descr="En bild som visar Origamipapper, Konstpapper, Konstarterna, Konstruktionspapper&#10;&#10;AI-genererat innehåll kan vara felaktigt.">
            <a:extLst>
              <a:ext uri="{FF2B5EF4-FFF2-40B4-BE49-F238E27FC236}">
                <a16:creationId xmlns:a16="http://schemas.microsoft.com/office/drawing/2014/main" id="{D792DEA6-8ECA-239C-EEDF-39156930A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010" y="1400492"/>
            <a:ext cx="4216527" cy="234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70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4AA999-D2A8-8561-53B1-10ECD30E2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dirty="0"/>
              <a:t>Erfarenheter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3C406F7-1CE7-1EEE-72A6-91C30F8F1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826" y="1259970"/>
            <a:ext cx="4387854" cy="3096000"/>
          </a:xfrm>
        </p:spPr>
        <p:txBody>
          <a:bodyPr/>
          <a:lstStyle/>
          <a:p>
            <a:r>
              <a:rPr lang="sv-SE" sz="1600" dirty="0"/>
              <a:t>Var envis.</a:t>
            </a:r>
          </a:p>
          <a:p>
            <a:r>
              <a:rPr lang="sv-SE" sz="1600" dirty="0"/>
              <a:t>Förklara vinsterna och hänvisa till språklagen.</a:t>
            </a:r>
          </a:p>
          <a:p>
            <a:r>
              <a:rPr lang="sv-SE" sz="1600" dirty="0"/>
              <a:t>Påminn om att termbanken finns och att den ska användas, men … </a:t>
            </a:r>
          </a:p>
          <a:p>
            <a:r>
              <a:rPr lang="sv-SE" sz="1600" dirty="0"/>
              <a:t>Räkna med att det tar längre tid än du tror. Både att skapa en termbank av det här slaget och att förvalta den.  </a:t>
            </a:r>
          </a:p>
          <a:p>
            <a:r>
              <a:rPr lang="sv-SE" sz="1600" dirty="0"/>
              <a:t>Räkna med frågor från verksamheten. </a:t>
            </a:r>
          </a:p>
        </p:txBody>
      </p:sp>
      <p:pic>
        <p:nvPicPr>
          <p:cNvPr id="5" name="Bildobjekt 4" descr="En bild som visar transport, vattenfartyg, fordon, Havsarkitektur&#10;&#10;AI-genererat innehåll kan vara felaktigt.">
            <a:extLst>
              <a:ext uri="{FF2B5EF4-FFF2-40B4-BE49-F238E27FC236}">
                <a16:creationId xmlns:a16="http://schemas.microsoft.com/office/drawing/2014/main" id="{36FAA265-FE55-B905-3012-1CA0A8F6F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1" y="1645770"/>
            <a:ext cx="3281377" cy="17298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43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60AD83-D32B-9BDA-491B-98B397FF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514" y="540000"/>
            <a:ext cx="7593485" cy="558000"/>
          </a:xfrm>
        </p:spPr>
        <p:txBody>
          <a:bodyPr/>
          <a:lstStyle/>
          <a:p>
            <a:r>
              <a:rPr lang="sv-SE" b="0"/>
              <a:t>Problem?</a:t>
            </a:r>
            <a:endParaRPr lang="sv-SE" b="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A79ADD0-076C-FB5C-453F-2FBEA6A8B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1664" y="1340935"/>
            <a:ext cx="5148168" cy="3096000"/>
          </a:xfrm>
        </p:spPr>
        <p:txBody>
          <a:bodyPr/>
          <a:lstStyle/>
          <a:p>
            <a:endParaRPr lang="sv-SE" sz="2000" dirty="0"/>
          </a:p>
          <a:p>
            <a:r>
              <a:rPr lang="sv-SE" sz="2000" dirty="0"/>
              <a:t>Oförutsedd krock mellan terminologilära och informationsarkitektur. </a:t>
            </a:r>
          </a:p>
          <a:p>
            <a:r>
              <a:rPr lang="sv-SE" sz="2000" dirty="0"/>
              <a:t>Formatet begränsar användarvänligheten.</a:t>
            </a:r>
          </a:p>
          <a:p>
            <a:r>
              <a:rPr lang="sv-SE" sz="2000" dirty="0"/>
              <a:t>Rättssystemets inbyggda tröghet.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Bildobjekt 4" descr="En bild som visar Vägmärken, skylt&#10;&#10;AI-genererat innehåll kan vara felaktigt.">
            <a:extLst>
              <a:ext uri="{FF2B5EF4-FFF2-40B4-BE49-F238E27FC236}">
                <a16:creationId xmlns:a16="http://schemas.microsoft.com/office/drawing/2014/main" id="{4E995887-4CD1-1802-06A6-BAC716552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88" y="1557575"/>
            <a:ext cx="2283142" cy="202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3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C3B644-117B-5E38-91FB-2C4D5A162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36" y="540000"/>
            <a:ext cx="7445363" cy="558000"/>
          </a:xfrm>
        </p:spPr>
        <p:txBody>
          <a:bodyPr/>
          <a:lstStyle/>
          <a:p>
            <a:r>
              <a:rPr lang="sv-SE" b="0" dirty="0"/>
              <a:t>Lösningar?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F7D276B-6363-2F63-4194-E338C6357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946" y="1680940"/>
            <a:ext cx="4053305" cy="3096000"/>
          </a:xfrm>
        </p:spPr>
        <p:txBody>
          <a:bodyPr/>
          <a:lstStyle/>
          <a:p>
            <a:r>
              <a:rPr lang="sv-SE" sz="1800" dirty="0"/>
              <a:t>Vi behöver lära oss mer om informationsarkitektur för att förstå deras perspektiv.</a:t>
            </a:r>
          </a:p>
          <a:p>
            <a:r>
              <a:rPr lang="sv-SE" sz="1800" dirty="0"/>
              <a:t>Vi har försökt göra det bästa av formatet genom tydlig information och tydliga instruktioner.</a:t>
            </a:r>
          </a:p>
          <a:p>
            <a:r>
              <a:rPr lang="sv-SE" sz="1800" dirty="0"/>
              <a:t>Vi accepterar rättssystemets tröghet.</a:t>
            </a:r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5" name="Bildobjekt 4" descr="En bild som visar siluett&#10;&#10;AI-genererat innehåll kan vara felaktigt.">
            <a:extLst>
              <a:ext uri="{FF2B5EF4-FFF2-40B4-BE49-F238E27FC236}">
                <a16:creationId xmlns:a16="http://schemas.microsoft.com/office/drawing/2014/main" id="{B8ED9EFB-774C-B0D0-86A1-0512A4CFD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05" y="1412240"/>
            <a:ext cx="2669409" cy="266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B35F49-5640-6D8E-D19F-2799B3453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000" y="741691"/>
            <a:ext cx="7776000" cy="864000"/>
          </a:xfrm>
        </p:spPr>
        <p:txBody>
          <a:bodyPr/>
          <a:lstStyle/>
          <a:p>
            <a:pPr algn="ctr"/>
            <a:r>
              <a:rPr lang="sv-SE" sz="4000" dirty="0"/>
              <a:t>Tack för oss!</a:t>
            </a:r>
            <a:endParaRPr lang="en-GB" sz="40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49B9C42-C857-6803-DB67-BFCFF66BE3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sv-SE" dirty="0"/>
              <a:t>Sofia Boda, språkvårdare/översättare sofia.boda@transportstyrelsen.se </a:t>
            </a:r>
          </a:p>
          <a:p>
            <a:endParaRPr lang="sv-SE" dirty="0"/>
          </a:p>
          <a:p>
            <a:pPr algn="ctr"/>
            <a:r>
              <a:rPr lang="sv-SE" dirty="0"/>
              <a:t>Elin Johansson, samordnare dokument- och ärendehantering elin.johansson@transportstyrelsen.se </a:t>
            </a:r>
          </a:p>
        </p:txBody>
      </p:sp>
    </p:spTree>
    <p:extLst>
      <p:ext uri="{BB962C8B-B14F-4D97-AF65-F5344CB8AC3E}">
        <p14:creationId xmlns:p14="http://schemas.microsoft.com/office/powerpoint/2010/main" val="1974510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Det här är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Transportstyrelsen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4294967295"/>
          </p:nvPr>
        </p:nvSpPr>
        <p:spPr>
          <a:xfrm>
            <a:off x="7837488" y="4725989"/>
            <a:ext cx="1306512" cy="125412"/>
          </a:xfrm>
        </p:spPr>
        <p:txBody>
          <a:bodyPr/>
          <a:lstStyle/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2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11" y="1101722"/>
            <a:ext cx="187784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7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3</a:t>
            </a:fld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err="1"/>
              <a:t>Våra</a:t>
            </a:r>
            <a:r>
              <a:rPr lang="en-GB" b="0" dirty="0"/>
              <a:t> </a:t>
            </a:r>
            <a:r>
              <a:rPr lang="en-GB" b="0" dirty="0" err="1"/>
              <a:t>verktyg</a:t>
            </a:r>
            <a:endParaRPr lang="en-GB" b="0" dirty="0"/>
          </a:p>
        </p:txBody>
      </p:sp>
      <p:sp>
        <p:nvSpPr>
          <p:cNvPr id="6" name="Platshållare för innehåll 10"/>
          <p:cNvSpPr>
            <a:spLocks noGrp="1"/>
          </p:cNvSpPr>
          <p:nvPr>
            <p:ph sz="quarter" idx="14"/>
          </p:nvPr>
        </p:nvSpPr>
        <p:spPr>
          <a:xfrm>
            <a:off x="842329" y="1625941"/>
            <a:ext cx="3996000" cy="1863754"/>
          </a:xfrm>
          <a:prstGeom prst="rect">
            <a:avLst/>
          </a:prstGeom>
        </p:spPr>
        <p:txBody>
          <a:bodyPr/>
          <a:lstStyle/>
          <a:p>
            <a:pPr marL="198875" indent="-198875">
              <a:buClr>
                <a:schemeClr val="accent3"/>
              </a:buClr>
            </a:pPr>
            <a:r>
              <a:rPr lang="sv-SE" dirty="0"/>
              <a:t>regler</a:t>
            </a:r>
          </a:p>
          <a:p>
            <a:pPr marL="198875" indent="-198875">
              <a:buClr>
                <a:schemeClr val="accent3"/>
              </a:buClr>
            </a:pPr>
            <a:r>
              <a:rPr lang="sv-SE" dirty="0"/>
              <a:t>tillstånd</a:t>
            </a:r>
          </a:p>
          <a:p>
            <a:pPr marL="198875" indent="-198875">
              <a:buClr>
                <a:schemeClr val="accent3"/>
              </a:buClr>
            </a:pPr>
            <a:r>
              <a:rPr lang="sv-SE" dirty="0"/>
              <a:t>tillsyn</a:t>
            </a:r>
          </a:p>
          <a:p>
            <a:pPr marL="198875" indent="-198875">
              <a:buClr>
                <a:schemeClr val="accent3"/>
              </a:buClr>
            </a:pPr>
            <a:r>
              <a:rPr lang="sv-SE" dirty="0"/>
              <a:t>statistik över olyckor</a:t>
            </a:r>
          </a:p>
          <a:p>
            <a:pPr marL="198875" indent="-198875">
              <a:buClr>
                <a:schemeClr val="accent3"/>
              </a:buClr>
            </a:pPr>
            <a:r>
              <a:rPr lang="sv-SE" dirty="0"/>
              <a:t>register.</a:t>
            </a:r>
          </a:p>
        </p:txBody>
      </p:sp>
      <p:pic>
        <p:nvPicPr>
          <p:cNvPr id="12" name="Platshållare för innehåll 11"/>
          <p:cNvPicPr>
            <a:picLocks noGrp="1" noChangeAspect="1"/>
          </p:cNvPicPr>
          <p:nvPr>
            <p:ph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2" r="6936"/>
          <a:stretch/>
        </p:blipFill>
        <p:spPr>
          <a:xfrm>
            <a:off x="4251645" y="1025550"/>
            <a:ext cx="3995737" cy="3092400"/>
          </a:xfrm>
        </p:spPr>
      </p:pic>
    </p:spTree>
    <p:extLst>
      <p:ext uri="{BB962C8B-B14F-4D97-AF65-F5344CB8AC3E}">
        <p14:creationId xmlns:p14="http://schemas.microsoft.com/office/powerpoint/2010/main" val="393229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dirty="0"/>
              <a:t>Bakgrund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b="1" dirty="0"/>
              <a:t>Definitionssamling inom området dokument- och ärendehantering</a:t>
            </a:r>
            <a:r>
              <a:rPr lang="sv-SE" sz="2000" dirty="0"/>
              <a:t>: </a:t>
            </a:r>
          </a:p>
          <a:p>
            <a:r>
              <a:rPr lang="sv-SE" sz="2000" dirty="0"/>
              <a:t>förslag att göra den mer sökbar</a:t>
            </a:r>
          </a:p>
          <a:p>
            <a:pPr marL="0" indent="0">
              <a:buNone/>
            </a:pPr>
            <a:r>
              <a:rPr lang="sv-SE" sz="2000" b="1" dirty="0"/>
              <a:t>TS term</a:t>
            </a:r>
            <a:r>
              <a:rPr lang="sv-SE" sz="2000" dirty="0"/>
              <a:t>: </a:t>
            </a:r>
          </a:p>
          <a:p>
            <a:r>
              <a:rPr lang="sv-SE" sz="2000" dirty="0"/>
              <a:t>listor med legaldefinitioner för varje trafikslag, fylldes på ”okontrollerat”</a:t>
            </a:r>
          </a:p>
          <a:p>
            <a:r>
              <a:rPr lang="sv-SE" sz="2000" dirty="0"/>
              <a:t>goda intentioner, men ingen hade tid och kunskap att förvalta listan</a:t>
            </a:r>
          </a:p>
          <a:p>
            <a:r>
              <a:rPr lang="sv-SE" sz="2000" dirty="0"/>
              <a:t>ond cirkel, där föreskriftsgrupper helt logiskt tolkade listan som en samling likvärdiga alternativ: ”vilken definition ska vi välja?” 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52683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F642FC-AA4B-77E0-998A-48490E805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dirty="0"/>
              <a:t>Syfte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35065E-98CD-1D84-0A85-FBB41EA2D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891" y="1465714"/>
            <a:ext cx="3775680" cy="2963200"/>
          </a:xfrm>
        </p:spPr>
        <p:txBody>
          <a:bodyPr/>
          <a:lstStyle/>
          <a:p>
            <a:pPr marL="0" indent="0">
              <a:buNone/>
            </a:pPr>
            <a:r>
              <a:rPr lang="sv-SE" sz="1400" b="1" dirty="0"/>
              <a:t>Termbanken ska vara ett verktyg som </a:t>
            </a:r>
          </a:p>
          <a:p>
            <a:r>
              <a:rPr lang="sv-SE" sz="1400" dirty="0"/>
              <a:t>hjälper oss vara så enhetliga och konsekventa som möjligt</a:t>
            </a:r>
          </a:p>
          <a:p>
            <a:r>
              <a:rPr lang="sv-SE" sz="1400" dirty="0"/>
              <a:t>visar vilka termer och definitioner som är juridiskt gällande</a:t>
            </a:r>
          </a:p>
          <a:p>
            <a:r>
              <a:rPr lang="sv-SE" sz="1400" dirty="0"/>
              <a:t>gör vårt arbete effektivare </a:t>
            </a:r>
          </a:p>
          <a:p>
            <a:r>
              <a:rPr lang="sv-SE" sz="1400" dirty="0"/>
              <a:t>bidrar till att vi följer språklagen</a:t>
            </a:r>
          </a:p>
          <a:p>
            <a:r>
              <a:rPr lang="sv-SE" sz="1400" dirty="0"/>
              <a:t>bidrar till rättssäkerhet. </a:t>
            </a:r>
          </a:p>
          <a:p>
            <a:pPr marL="0" indent="0">
              <a:buNone/>
            </a:pPr>
            <a:endParaRPr lang="sv-SE" sz="2000" dirty="0"/>
          </a:p>
        </p:txBody>
      </p:sp>
      <p:pic>
        <p:nvPicPr>
          <p:cNvPr id="5" name="Bildobjekt 4" descr="En bild som visar text, utomhus, fordon, flygplan&#10;&#10;AI-genererat innehåll kan vara felaktigt.">
            <a:extLst>
              <a:ext uri="{FF2B5EF4-FFF2-40B4-BE49-F238E27FC236}">
                <a16:creationId xmlns:a16="http://schemas.microsoft.com/office/drawing/2014/main" id="{A9DB582A-3367-0A0B-EEB1-505A0C2A5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83" y="1494024"/>
            <a:ext cx="3861853" cy="21554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857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22000" y="425470"/>
            <a:ext cx="8118000" cy="558000"/>
          </a:xfrm>
        </p:spPr>
        <p:txBody>
          <a:bodyPr/>
          <a:lstStyle/>
          <a:p>
            <a:r>
              <a:rPr lang="sv-SE" b="0" dirty="0"/>
              <a:t>Användare och målgrupper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49070" y="2919485"/>
            <a:ext cx="8263860" cy="1530105"/>
          </a:xfrm>
        </p:spPr>
        <p:txBody>
          <a:bodyPr/>
          <a:lstStyle/>
          <a:p>
            <a:r>
              <a:rPr lang="sv-SE" sz="1600" dirty="0"/>
              <a:t>jurister, sakkunniga och språkvårdare i föreskriftsarbeten</a:t>
            </a:r>
          </a:p>
          <a:p>
            <a:r>
              <a:rPr lang="sv-SE" sz="1600" dirty="0"/>
              <a:t>verksamhetsarkitekter och andra som arbetar med informationshantering</a:t>
            </a:r>
          </a:p>
          <a:p>
            <a:r>
              <a:rPr lang="sv-SE" sz="1600" dirty="0"/>
              <a:t>potentiella externa användare, t.ex. EU-kommissionens översättare och terminologer, andra myndigheter, öppna data-användare (kommer dock ej åt termbanken idag).</a:t>
            </a:r>
          </a:p>
        </p:txBody>
      </p:sp>
      <p:pic>
        <p:nvPicPr>
          <p:cNvPr id="5" name="Bildobjekt 4" descr="En bild som visar flagga, gul, origami&#10;&#10;AI-genererat innehåll kan vara felaktigt.">
            <a:extLst>
              <a:ext uri="{FF2B5EF4-FFF2-40B4-BE49-F238E27FC236}">
                <a16:creationId xmlns:a16="http://schemas.microsoft.com/office/drawing/2014/main" id="{A7BF7841-124A-1287-0C82-77F654DF2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0" y="1170390"/>
            <a:ext cx="8263860" cy="131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8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93ECAE-859F-8817-E427-C9BDEED67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00" y="294957"/>
            <a:ext cx="8118000" cy="558000"/>
          </a:xfrm>
        </p:spPr>
        <p:txBody>
          <a:bodyPr/>
          <a:lstStyle/>
          <a:p>
            <a:r>
              <a:rPr lang="sv-SE" b="0" dirty="0"/>
              <a:t>Sammanslagningen – varför, hur?</a:t>
            </a:r>
          </a:p>
        </p:txBody>
      </p:sp>
      <p:sp>
        <p:nvSpPr>
          <p:cNvPr id="6" name="Pil: höger 5">
            <a:extLst>
              <a:ext uri="{FF2B5EF4-FFF2-40B4-BE49-F238E27FC236}">
                <a16:creationId xmlns:a16="http://schemas.microsoft.com/office/drawing/2014/main" id="{E15CB8A3-D1B9-8A67-7088-4248F4F7EAA7}"/>
              </a:ext>
            </a:extLst>
          </p:cNvPr>
          <p:cNvSpPr/>
          <p:nvPr/>
        </p:nvSpPr>
        <p:spPr>
          <a:xfrm>
            <a:off x="2994527" y="2369819"/>
            <a:ext cx="320174" cy="245043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 descr="En bild som visar text, bokskåp, bibliotek, bok&#10;&#10;AI-genererat innehåll kan vara felaktigt.">
            <a:extLst>
              <a:ext uri="{FF2B5EF4-FFF2-40B4-BE49-F238E27FC236}">
                <a16:creationId xmlns:a16="http://schemas.microsoft.com/office/drawing/2014/main" id="{E6523B6B-7D73-2FA5-3A87-6B352CCC4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42" y="1532223"/>
            <a:ext cx="5325542" cy="1790097"/>
          </a:xfrm>
          <a:prstGeom prst="rect">
            <a:avLst/>
          </a:prstGeom>
        </p:spPr>
      </p:pic>
      <p:pic>
        <p:nvPicPr>
          <p:cNvPr id="16" name="Platshållare för innehåll 15" descr="En bild som visar bokskåp, Hyllor, bok, samling&#10;&#10;AI-genererat innehåll kan vara felaktigt.">
            <a:extLst>
              <a:ext uri="{FF2B5EF4-FFF2-40B4-BE49-F238E27FC236}">
                <a16:creationId xmlns:a16="http://schemas.microsoft.com/office/drawing/2014/main" id="{4936E9CE-BD3F-485B-B076-4879F5A14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1" y="1164590"/>
            <a:ext cx="2195406" cy="3293110"/>
          </a:xfrm>
        </p:spPr>
      </p:pic>
    </p:spTree>
    <p:extLst>
      <p:ext uri="{BB962C8B-B14F-4D97-AF65-F5344CB8AC3E}">
        <p14:creationId xmlns:p14="http://schemas.microsoft.com/office/powerpoint/2010/main" val="2832045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7763" y="248873"/>
            <a:ext cx="8118000" cy="558000"/>
          </a:xfrm>
        </p:spPr>
        <p:txBody>
          <a:bodyPr/>
          <a:lstStyle/>
          <a:p>
            <a:pPr algn="ctr"/>
            <a:r>
              <a:rPr lang="sv-SE" sz="2800" b="0" dirty="0"/>
              <a:t>Så här är termbanken uppbyggd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6410092-8AB1-F95C-BC0A-F220F250B99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941053" y="806873"/>
            <a:ext cx="4039256" cy="1988040"/>
          </a:xfr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733650F-E292-B1C8-AEBF-5BCD56CFE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502" y="2947954"/>
            <a:ext cx="3590271" cy="196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29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 4">
            <a:extLst>
              <a:ext uri="{FF2B5EF4-FFF2-40B4-BE49-F238E27FC236}">
                <a16:creationId xmlns:a16="http://schemas.microsoft.com/office/drawing/2014/main" id="{5B7D1228-1494-6EAF-A92D-A83CF47D428C}"/>
              </a:ext>
            </a:extLst>
          </p:cNvPr>
          <p:cNvGrpSpPr/>
          <p:nvPr/>
        </p:nvGrpSpPr>
        <p:grpSpPr>
          <a:xfrm>
            <a:off x="484866" y="412521"/>
            <a:ext cx="8174267" cy="3600815"/>
            <a:chOff x="248891" y="1098000"/>
            <a:chExt cx="8646217" cy="3888272"/>
          </a:xfrm>
        </p:grpSpPr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245D9134-EEE9-95A3-EA73-41EC4E8AE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83" y="1749922"/>
              <a:ext cx="8448825" cy="3236350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D1F2FD88-A221-D98B-6019-84D154E39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79178"/>
            <a:stretch/>
          </p:blipFill>
          <p:spPr>
            <a:xfrm>
              <a:off x="248891" y="1098000"/>
              <a:ext cx="8646217" cy="6774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979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Transportstyrelsen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BBB"/>
      </a:accent1>
      <a:accent2>
        <a:srgbClr val="616365"/>
      </a:accent2>
      <a:accent3>
        <a:srgbClr val="00A1DE"/>
      </a:accent3>
      <a:accent4>
        <a:srgbClr val="CF0072"/>
      </a:accent4>
      <a:accent5>
        <a:srgbClr val="E98300"/>
      </a:accent5>
      <a:accent6>
        <a:srgbClr val="B6BF00"/>
      </a:accent6>
      <a:hlink>
        <a:srgbClr val="0000FF"/>
      </a:hlink>
      <a:folHlink>
        <a:srgbClr val="800080"/>
      </a:folHlink>
    </a:clrScheme>
    <a:fontScheme name="Transportstyrelse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 mall.potx" id="{B5CAC6FE-59B9-46F7-99A8-47DFE519BCDF}" vid="{C92E080D-C80A-4A06-907E-F8C6E7DD073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dministrativt dokument" ma:contentTypeID="0x010100177138DA9815435A980D260FD0E56C430014974AAD731B294D95BEB91B1A0518A4" ma:contentTypeVersion="4" ma:contentTypeDescription="Innehållstyp som används för Transportstyrelsens administrativa dokument." ma:contentTypeScope="" ma:versionID="fe054f0f2922c1dde73ec2cdb3d35f51">
  <xsd:schema xmlns:xsd="http://www.w3.org/2001/XMLSchema" xmlns:xs="http://www.w3.org/2001/XMLSchema" xmlns:p="http://schemas.microsoft.com/office/2006/metadata/properties" xmlns:ns2="794d46a0-a4ba-41b0-8596-8e667f4583b3" targetNamespace="http://schemas.microsoft.com/office/2006/metadata/properties" ma:root="true" ma:fieldsID="c06780d10705f079cd206362b0f1dcee" ns2:_="">
    <xsd:import namespace="794d46a0-a4ba-41b0-8596-8e667f4583b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VersionField" minOccurs="0"/>
                <xsd:element ref="ns2:AccessRestrictionField" minOccurs="0"/>
                <xsd:element ref="ns2:ApprovalDateField" minOccurs="0"/>
                <xsd:element ref="ns2:a5f550c095ae48a2818a8af1edaf9e5e" minOccurs="0"/>
                <xsd:element ref="ns2:TaxCatchAll" minOccurs="0"/>
                <xsd:element ref="ns2:TaxCatchAllLabel" minOccurs="0"/>
                <xsd:element ref="ns2:c15da91e54044902a76a3ccf205b7556" minOccurs="0"/>
                <xsd:element ref="ns2:o74594b9140944e2b54b90d7ff362034" minOccurs="0"/>
                <xsd:element ref="ns2:TaxKeywordTaxHTField" minOccurs="0"/>
                <xsd:element ref="ns2:i54c14be9fac4ceaa7318aa49979445b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4d46a0-a4ba-41b0-8596-8e667f4583b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ärde" ma:description="Värdet för dokument-ID som tilldelats till det här objektet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Spara ID" ma:description="Behåll ID vid tillägg." ma:hidden="true" ma:internalName="_dlc_DocIdPersistId" ma:readOnly="true">
      <xsd:simpleType>
        <xsd:restriction base="dms:Boolean"/>
      </xsd:simpleType>
    </xsd:element>
    <xsd:element name="VersionField" ma:index="11" nillable="true" ma:displayName="Version" ma:description="Anger dokumentets versionsnummer (SharePoints inbyggda versionsnummer)." ma:internalName="TsVersion" ma:readOnly="true">
      <xsd:simpleType>
        <xsd:restriction base="dms:Text"/>
      </xsd:simpleType>
    </xsd:element>
    <xsd:element name="AccessRestrictionField" ma:index="12" nillable="true" ma:displayName="Konfidentialitet" ma:description="Värdet definierar vilken åtkomstbegrkonfidentialitet som gäller för dokumentet. Värdet baseras på resultat av genomförd informationsklassning." ma:internalName="TsAccessRestriction" ma:readOnly="true">
      <xsd:simpleType>
        <xsd:restriction base="dms:Text"/>
      </xsd:simpleType>
    </xsd:element>
    <xsd:element name="ApprovalDateField" ma:index="13" nillable="true" ma:displayName="Fastställt" ma:description="Datum för när dokumentet fastställdes till huvudversion." ma:format="DateOnly" ma:internalName="TsApprovalDate" ma:readOnly="true">
      <xsd:simpleType>
        <xsd:restriction base="dms:DateTime"/>
      </xsd:simpleType>
    </xsd:element>
    <xsd:element name="a5f550c095ae48a2818a8af1edaf9e5e" ma:index="14" nillable="true" ma:taxonomy="true" ma:internalName="a5f550c095ae48a2818a8af1edaf9e5e" ma:taxonomyFieldName="TsInformationResponsible" ma:displayName="Informationsansvarig" ma:readOnly="true" ma:fieldId="{a5f550c0-95ae-48a2-818a-8af1edaf9e5e}" ma:sspId="4726fb93-1a83-4a36-87d9-3c95112a9616" ma:termSetId="e2ce9072-88ac-4bd5-b557-a3d1ccf24a9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Global taxonomikolumn" ma:hidden="true" ma:list="{a010e612-bbe7-48e6-84ee-0ed9311fac7d}" ma:internalName="TaxCatchAll" ma:showField="CatchAllData" ma:web="794d46a0-a4ba-41b0-8596-8e667f4583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Global taxonomikolumn1" ma:hidden="true" ma:list="{a010e612-bbe7-48e6-84ee-0ed9311fac7d}" ma:internalName="TaxCatchAllLabel" ma:readOnly="true" ma:showField="CatchAllDataLabel" ma:web="794d46a0-a4ba-41b0-8596-8e667f4583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15da91e54044902a76a3ccf205b7556" ma:index="18" ma:taxonomy="true" ma:internalName="c15da91e54044902a76a3ccf205b7556" ma:taxonomyFieldName="TsAdministrativeRecordType" ma:displayName="Handlingstyp" ma:readOnly="false" ma:fieldId="{c15da91e-5404-4902-a76a-3ccf205b7556}" ma:sspId="4726fb93-1a83-4a36-87d9-3c95112a9616" ma:termSetId="8d59093a-b51d-43c7-90c0-f7954aa3e931" ma:anchorId="c55e7475-050d-444f-bc0d-f53028778b9e" ma:open="false" ma:isKeyword="false">
      <xsd:complexType>
        <xsd:sequence>
          <xsd:element ref="pc:Terms" minOccurs="0" maxOccurs="1"/>
        </xsd:sequence>
      </xsd:complexType>
    </xsd:element>
    <xsd:element name="o74594b9140944e2b54b90d7ff362034" ma:index="20" ma:taxonomy="true" ma:internalName="o74594b9140944e2b54b90d7ff362034" ma:taxonomyFieldName="TsClassification" ma:displayName="Klassificering" ma:readOnly="false" ma:fieldId="{874594b9-1409-44e2-b54b-90d7ff362034}" ma:sspId="4726fb93-1a83-4a36-87d9-3c95112a9616" ma:termSetId="ad2f0605-e3dd-40a8-b918-3eec1cada2d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2" nillable="true" ma:taxonomy="true" ma:internalName="TaxKeywordTaxHTField" ma:taxonomyFieldName="TaxKeyword" ma:displayName="Företagsnyckelord" ma:readOnly="false" ma:fieldId="{23f27201-bee3-471e-b2e7-b64fd8b7ca38}" ma:taxonomyMulti="true" ma:sspId="4726fb93-1a83-4a36-87d9-3c95112a961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i54c14be9fac4ceaa7318aa49979445b" ma:index="24" nillable="true" ma:displayName="TS Handlingstyp_0" ma:hidden="true" ma:internalName="i54c14be9fac4ceaa7318aa49979445b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displayName="Rubrik" ma:readOnly="tru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94d46a0-a4ba-41b0-8596-8e667f4583b3">
      <Value>5</Value>
      <Value>6</Value>
    </TaxCatchAll>
    <i54c14be9fac4ceaa7318aa49979445b xmlns="794d46a0-a4ba-41b0-8596-8e667f4583b3" xsi:nil="true"/>
    <TaxKeywordTaxHTField xmlns="794d46a0-a4ba-41b0-8596-8e667f4583b3">
      <Terms xmlns="http://schemas.microsoft.com/office/infopath/2007/PartnerControls"/>
    </TaxKeywordTaxHTField>
    <a5f550c095ae48a2818a8af1edaf9e5e xmlns="794d46a0-a4ba-41b0-8596-8e667f4583b3">
      <Terms xmlns="http://schemas.microsoft.com/office/infopath/2007/PartnerControls"/>
    </a5f550c095ae48a2818a8af1edaf9e5e>
    <c15da91e54044902a76a3ccf205b7556 xmlns="794d46a0-a4ba-41b0-8596-8e667f4583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d02b4a3c-b6c2-478f-bfd6-0f02d6848220</TermId>
        </TermInfo>
      </Terms>
    </c15da91e54044902a76a3ccf205b7556>
    <o74594b9140944e2b54b90d7ff362034 xmlns="794d46a0-a4ba-41b0-8596-8e667f4583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02.07.01 Representera</TermName>
          <TermId xmlns="http://schemas.microsoft.com/office/infopath/2007/PartnerControls">09aae61a-a471-4e1c-a3c5-235fd0b769d5</TermId>
        </TermInfo>
      </Terms>
    </o74594b9140944e2b54b90d7ff362034>
  </documentManagement>
</p:properties>
</file>

<file path=customXml/itemProps1.xml><?xml version="1.0" encoding="utf-8"?>
<ds:datastoreItem xmlns:ds="http://schemas.openxmlformats.org/officeDocument/2006/customXml" ds:itemID="{450A5208-D55A-466D-92C7-A0B84164EB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E1E70A-4AB6-4C98-8ED1-F92173C9E6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4d46a0-a4ba-41b0-8596-8e667f4583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873448-C834-46DA-A482-E32B68F4149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F9D7DCAA-11DD-429A-9E54-D8EEE46F7896}">
  <ds:schemaRefs>
    <ds:schemaRef ds:uri="http://purl.org/dc/terms/"/>
    <ds:schemaRef ds:uri="http://schemas.openxmlformats.org/package/2006/metadata/core-properties"/>
    <ds:schemaRef ds:uri="http://schemas.microsoft.com/office/infopath/2007/PartnerControls"/>
    <ds:schemaRef ds:uri="794d46a0-a4ba-41b0-8596-8e667f4583b3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TS_svensk</Template>
  <TotalTime>1256</TotalTime>
  <Words>373</Words>
  <Application>Microsoft Office PowerPoint</Application>
  <PresentationFormat>Bildspel på skärmen (16:9)</PresentationFormat>
  <Paragraphs>85</Paragraphs>
  <Slides>18</Slides>
  <Notes>18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2" baseType="lpstr">
      <vt:lpstr>Aptos</vt:lpstr>
      <vt:lpstr>Arial</vt:lpstr>
      <vt:lpstr>Times New Roman</vt:lpstr>
      <vt:lpstr>Office-tema</vt:lpstr>
      <vt:lpstr>Transportstyrelsens termbank</vt:lpstr>
      <vt:lpstr>Det här är</vt:lpstr>
      <vt:lpstr>Våra verktyg</vt:lpstr>
      <vt:lpstr>Bakgrund</vt:lpstr>
      <vt:lpstr>Syfte</vt:lpstr>
      <vt:lpstr>Användare och målgrupper</vt:lpstr>
      <vt:lpstr>Sammanslagningen – varför, hur?</vt:lpstr>
      <vt:lpstr>Så här är termbanken uppbyggd</vt:lpstr>
      <vt:lpstr>PowerPoint-presentation</vt:lpstr>
      <vt:lpstr>PowerPoint-presentation</vt:lpstr>
      <vt:lpstr>PowerPoint-presentation</vt:lpstr>
      <vt:lpstr>PowerPoint-presentation</vt:lpstr>
      <vt:lpstr>Förvaltning</vt:lpstr>
      <vt:lpstr>Hur uppmuntrar vi våra kollegor att använda och påverka termbanken?</vt:lpstr>
      <vt:lpstr>Erfarenheter</vt:lpstr>
      <vt:lpstr>Problem?</vt:lpstr>
      <vt:lpstr>Lösningar? </vt:lpstr>
      <vt:lpstr>Tack för oss!</vt:lpstr>
    </vt:vector>
  </TitlesOfParts>
  <Company>Transportstyrelsen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Transportstyrelsens termbank</dc:title>
  <dc:creator>Johansson Elin</dc:creator>
  <cp:keywords/>
  <dc:description>TS9000, v2.1, 2023-10-13</dc:description>
  <cp:lastModifiedBy>Henrik Nilsson</cp:lastModifiedBy>
  <cp:revision>6</cp:revision>
  <dcterms:created xsi:type="dcterms:W3CDTF">2025-10-24T03:57:22Z</dcterms:created>
  <dcterms:modified xsi:type="dcterms:W3CDTF">2026-05-25T08:17:59Z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lassificering">
    <vt:lpwstr/>
  </property>
  <property fmtid="{D5CDD505-2E9C-101B-9397-08002B2CF9AE}" pid="3" name="ContentTypeId">
    <vt:lpwstr>0x010100177138DA9815435A980D260FD0E56C430014974AAD731B294D95BEB91B1A0518A4</vt:lpwstr>
  </property>
  <property fmtid="{D5CDD505-2E9C-101B-9397-08002B2CF9AE}" pid="4" name="Version av Word/uniForm">
    <vt:lpwstr>Office 2016</vt:lpwstr>
  </property>
  <property fmtid="{D5CDD505-2E9C-101B-9397-08002B2CF9AE}" pid="5" name="Migrerad av">
    <vt:lpwstr>4203;#AB Consensis</vt:lpwstr>
  </property>
  <property fmtid="{D5CDD505-2E9C-101B-9397-08002B2CF9AE}" pid="6" name="Orginal ändrat av">
    <vt:lpwstr>Lindström Bahri</vt:lpwstr>
  </property>
  <property fmtid="{D5CDD505-2E9C-101B-9397-08002B2CF9AE}" pid="7" name="Orginal skapat av">
    <vt:lpwstr>Eriksson Katarina</vt:lpwstr>
  </property>
  <property fmtid="{D5CDD505-2E9C-101B-9397-08002B2CF9AE}" pid="8" name="_dlc_DocIdItemGuid">
    <vt:lpwstr>8f431124-7a26-418f-adbb-8d1f4eb35ac8</vt:lpwstr>
  </property>
  <property fmtid="{D5CDD505-2E9C-101B-9397-08002B2CF9AE}" pid="9" name="TaxKeyword">
    <vt:lpwstr/>
  </property>
  <property fmtid="{D5CDD505-2E9C-101B-9397-08002B2CF9AE}" pid="10" name="ab4de3bb49544f9da1f873313fa4383f">
    <vt:lpwstr/>
  </property>
  <property fmtid="{D5CDD505-2E9C-101B-9397-08002B2CF9AE}" pid="11" name="TsClassification">
    <vt:lpwstr>6;#02.07.01 Representera|09aae61a-a471-4e1c-a3c5-235fd0b769d5</vt:lpwstr>
  </property>
  <property fmtid="{D5CDD505-2E9C-101B-9397-08002B2CF9AE}" pid="12" name="TsInformationResponsible">
    <vt:lpwstr/>
  </property>
  <property fmtid="{D5CDD505-2E9C-101B-9397-08002B2CF9AE}" pid="13" name="TsBusinessDevelopmentRecordType">
    <vt:lpwstr/>
  </property>
  <property fmtid="{D5CDD505-2E9C-101B-9397-08002B2CF9AE}" pid="14" name="l17f5a21374a469d823562e90ed4af4e">
    <vt:lpwstr/>
  </property>
  <property fmtid="{D5CDD505-2E9C-101B-9397-08002B2CF9AE}" pid="15" name="TsTestRecordType">
    <vt:lpwstr/>
  </property>
  <property fmtid="{D5CDD505-2E9C-101B-9397-08002B2CF9AE}" pid="16" name="TsRequirementsRecordType">
    <vt:lpwstr/>
  </property>
  <property fmtid="{D5CDD505-2E9C-101B-9397-08002B2CF9AE}" pid="17" name="i735b8e0fce74f828024cb445770f75b">
    <vt:lpwstr/>
  </property>
  <property fmtid="{D5CDD505-2E9C-101B-9397-08002B2CF9AE}" pid="18" name="TsArchitectureRecordType">
    <vt:lpwstr/>
  </property>
  <property fmtid="{D5CDD505-2E9C-101B-9397-08002B2CF9AE}" pid="19" name="jc3eb26ae9be406a98ae6cce966cb36d">
    <vt:lpwstr/>
  </property>
  <property fmtid="{D5CDD505-2E9C-101B-9397-08002B2CF9AE}" pid="20" name="TsRegulationRecordType">
    <vt:lpwstr/>
  </property>
  <property fmtid="{D5CDD505-2E9C-101B-9397-08002B2CF9AE}" pid="21" name="TSProductArea">
    <vt:lpwstr/>
  </property>
  <property fmtid="{D5CDD505-2E9C-101B-9397-08002B2CF9AE}" pid="22" name="TsProjectRecordType">
    <vt:lpwstr/>
  </property>
  <property fmtid="{D5CDD505-2E9C-101B-9397-08002B2CF9AE}" pid="23" name="o17e08060249424b8e2621b78b026245">
    <vt:lpwstr/>
  </property>
  <property fmtid="{D5CDD505-2E9C-101B-9397-08002B2CF9AE}" pid="24" name="mc3f6736e3ef43e585cf4046405d7aa9">
    <vt:lpwstr/>
  </property>
  <property fmtid="{D5CDD505-2E9C-101B-9397-08002B2CF9AE}" pid="25" name="TsRecordType">
    <vt:lpwstr/>
  </property>
  <property fmtid="{D5CDD505-2E9C-101B-9397-08002B2CF9AE}" pid="26" name="k868a4d954404aa3becb8fbdb29eb463">
    <vt:lpwstr/>
  </property>
  <property fmtid="{D5CDD505-2E9C-101B-9397-08002B2CF9AE}" pid="27" name="TsMeetingRecordType">
    <vt:lpwstr/>
  </property>
  <property fmtid="{D5CDD505-2E9C-101B-9397-08002B2CF9AE}" pid="28" name="TsExternalRecordType">
    <vt:lpwstr/>
  </property>
  <property fmtid="{D5CDD505-2E9C-101B-9397-08002B2CF9AE}" pid="29" name="TsEconomyRecordType">
    <vt:lpwstr/>
  </property>
  <property fmtid="{D5CDD505-2E9C-101B-9397-08002B2CF9AE}" pid="30" name="TsInvestmentPropertyRecordType">
    <vt:lpwstr/>
  </property>
  <property fmtid="{D5CDD505-2E9C-101B-9397-08002B2CF9AE}" pid="31" name="b1c46419ad274484880e55ee83e4ca7e">
    <vt:lpwstr/>
  </property>
  <property fmtid="{D5CDD505-2E9C-101B-9397-08002B2CF9AE}" pid="32" name="o1d83652d8fa403ebb0220341cc000bc">
    <vt:lpwstr/>
  </property>
  <property fmtid="{D5CDD505-2E9C-101B-9397-08002B2CF9AE}" pid="33" name="TsInvestmentProperty">
    <vt:lpwstr/>
  </property>
  <property fmtid="{D5CDD505-2E9C-101B-9397-08002B2CF9AE}" pid="34" name="ib6ce6fd9bdf4723b2c6b95220e97ce3">
    <vt:lpwstr/>
  </property>
  <property fmtid="{D5CDD505-2E9C-101B-9397-08002B2CF9AE}" pid="35" name="TsOperationRecordType">
    <vt:lpwstr/>
  </property>
  <property fmtid="{D5CDD505-2E9C-101B-9397-08002B2CF9AE}" pid="36" name="j365b7a937254dbaaba9b227b5ea1403">
    <vt:lpwstr/>
  </property>
  <property fmtid="{D5CDD505-2E9C-101B-9397-08002B2CF9AE}" pid="37" name="TsDevelopmentRecordType">
    <vt:lpwstr/>
  </property>
  <property fmtid="{D5CDD505-2E9C-101B-9397-08002B2CF9AE}" pid="38" name="ie437844eb0f49b9a51f9666a54668c4">
    <vt:lpwstr/>
  </property>
  <property fmtid="{D5CDD505-2E9C-101B-9397-08002B2CF9AE}" pid="39" name="TsProject">
    <vt:lpwstr/>
  </property>
  <property fmtid="{D5CDD505-2E9C-101B-9397-08002B2CF9AE}" pid="40" name="p8c3e936df174bcda0a4b973c7b129de">
    <vt:lpwstr/>
  </property>
  <property fmtid="{D5CDD505-2E9C-101B-9397-08002B2CF9AE}" pid="41" name="i15a8122f6b24f09a279772bcf71baf3">
    <vt:lpwstr/>
  </property>
  <property fmtid="{D5CDD505-2E9C-101B-9397-08002B2CF9AE}" pid="42" name="jda3dfbb4c804c19945bd7e352076e17">
    <vt:lpwstr/>
  </property>
  <property fmtid="{D5CDD505-2E9C-101B-9397-08002B2CF9AE}" pid="43" name="TsAdministrativeRecordType">
    <vt:lpwstr>5;#Presentation|d02b4a3c-b6c2-478f-bfd6-0f02d6848220</vt:lpwstr>
  </property>
  <property fmtid="{D5CDD505-2E9C-101B-9397-08002B2CF9AE}" pid="44" name="SharedWithUsers">
    <vt:lpwstr>326;#Boda Sofia</vt:lpwstr>
  </property>
</Properties>
</file>